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5"/>
  </p:notesMasterIdLst>
  <p:handoutMasterIdLst>
    <p:handoutMasterId r:id="rId16"/>
  </p:handoutMasterIdLst>
  <p:sldIdLst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68" autoAdjust="0"/>
    <p:restoredTop sz="94316"/>
  </p:normalViewPr>
  <p:slideViewPr>
    <p:cSldViewPr>
      <p:cViewPr>
        <p:scale>
          <a:sx n="100" d="100"/>
          <a:sy n="100" d="100"/>
        </p:scale>
        <p:origin x="2520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7/29/2020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7/29/2020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3F3F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 shell</a:t>
            </a:r>
          </a:p>
        </p:txBody>
      </p:sp>
    </p:spTree>
    <p:extLst>
      <p:ext uri="{BB962C8B-B14F-4D97-AF65-F5344CB8AC3E}">
        <p14:creationId xmlns:p14="http://schemas.microsoft.com/office/powerpoint/2010/main" val="197809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3F3F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 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155977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MongoDB 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Create-Read-Update-Delete (CRUD) </a:t>
            </a:r>
            <a:r>
              <a:rPr lang="en-US" dirty="0"/>
              <a:t>operations, are the basic interactions you perform with a database. </a:t>
            </a:r>
          </a:p>
          <a:p>
            <a:endParaRPr lang="en-US" dirty="0"/>
          </a:p>
          <a:p>
            <a:r>
              <a:rPr lang="en-US" dirty="0"/>
              <a:t>To execute CRUD operations over your database entities, MongoDB provides various </a:t>
            </a:r>
            <a:r>
              <a:rPr lang="en-US" b="1" dirty="0"/>
              <a:t>collection methods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MongoDB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interact with MongoDB, you'll use the </a:t>
            </a:r>
            <a:r>
              <a:rPr lang="en-US" b="1" dirty="0"/>
              <a:t>MongoDB shell</a:t>
            </a:r>
            <a:r>
              <a:rPr lang="en-US" dirty="0"/>
              <a:t>, which you encountered in Lesson 1, Introduction to MEAN.</a:t>
            </a:r>
          </a:p>
          <a:p>
            <a:endParaRPr lang="en-US" dirty="0"/>
          </a:p>
          <a:p>
            <a:r>
              <a:rPr lang="en-US" dirty="0"/>
              <a:t>The MongoDB shell is a </a:t>
            </a:r>
            <a:r>
              <a:rPr lang="en-US" b="1" dirty="0"/>
              <a:t>command-line tool </a:t>
            </a:r>
            <a:r>
              <a:rPr lang="en-US" dirty="0"/>
              <a:t>that enables the execution of different operations using a JavaScript syntax query language.</a:t>
            </a:r>
          </a:p>
          <a:p>
            <a:endParaRPr lang="en-US" dirty="0"/>
          </a:p>
          <a:p>
            <a:r>
              <a:rPr lang="en-US" dirty="0"/>
              <a:t>In order to explore the different parts of MongoDB, let's start the MongoDB shell by running the mongo executable, as follows: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$ mongo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shell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914400"/>
          </a:xfrm>
        </p:spPr>
        <p:txBody>
          <a:bodyPr/>
          <a:lstStyle/>
          <a:p>
            <a:r>
              <a:rPr lang="en-US" dirty="0"/>
              <a:t>If MongoDB has been properly installed, you should see an output similar to what is shown in the following </a:t>
            </a:r>
            <a:r>
              <a:rPr lang="en-US" b="1" dirty="0"/>
              <a:t>screenshot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53" y="1917700"/>
            <a:ext cx="6934200" cy="17899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59790" y="3962400"/>
            <a:ext cx="8083126" cy="16002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>
            <a:lvl1pPr marL="342885" indent="-342885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Wingdings" pitchFamily="2" charset="2"/>
              <a:buChar char="§"/>
              <a:defRPr sz="18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2949" indent="-228590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Courier New" pitchFamily="49" charset="0"/>
              <a:buChar char="o"/>
              <a:defRPr sz="16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128" indent="-228590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Arial" pitchFamily="34" charset="0"/>
              <a:buChar char="–"/>
              <a:defRPr sz="16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308" indent="-228590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Arial" pitchFamily="34" charset="0"/>
              <a:buChar char="»"/>
              <a:defRPr sz="16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487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67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46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26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Notice how the shell is telling you the current shell version, and that it has connected to the </a:t>
            </a:r>
            <a:r>
              <a:rPr lang="en-US" b="1" dirty="0"/>
              <a:t>default test database</a:t>
            </a:r>
            <a:r>
              <a:rPr lang="en-US" dirty="0"/>
              <a:t>.</a:t>
            </a:r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MongoDB server instance can </a:t>
            </a:r>
            <a:r>
              <a:rPr lang="en-US" b="1" dirty="0"/>
              <a:t>store several databases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Unless specifically defined, the MongoDB shell will automatically connect to the </a:t>
            </a:r>
            <a:r>
              <a:rPr lang="en-US" b="1" dirty="0"/>
              <a:t>default test database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Let's switch to another database called mean by executing the following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&gt; use mean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databases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You'll see a command-line output telling you that the shell switched to the mean database. </a:t>
            </a:r>
          </a:p>
          <a:p>
            <a:endParaRPr lang="en-US" dirty="0"/>
          </a:p>
          <a:p>
            <a:r>
              <a:rPr lang="en-US" dirty="0"/>
              <a:t>Notice that you </a:t>
            </a:r>
            <a:r>
              <a:rPr lang="en-US" b="1" dirty="0"/>
              <a:t>didn't need to create the database </a:t>
            </a:r>
            <a:r>
              <a:rPr lang="en-US" dirty="0"/>
              <a:t>before using it because in MongoDB, databases and collections are </a:t>
            </a:r>
            <a:r>
              <a:rPr lang="en-US" b="1" dirty="0"/>
              <a:t>lazily created</a:t>
            </a:r>
            <a:r>
              <a:rPr lang="en-US" dirty="0"/>
              <a:t> when you insert your first document. </a:t>
            </a:r>
          </a:p>
          <a:p>
            <a:endParaRPr lang="en-US" dirty="0"/>
          </a:p>
          <a:p>
            <a:r>
              <a:rPr lang="en-US" dirty="0"/>
              <a:t>This behavior is consistent with MongoDB's </a:t>
            </a:r>
            <a:r>
              <a:rPr lang="en-US" b="1" dirty="0"/>
              <a:t>dynamic approach to data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Another way to use a specific database is to run the shell executable with the database name as an argument, as follows: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$ mongo mean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7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databases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shell will then </a:t>
            </a:r>
            <a:r>
              <a:rPr lang="en-US" b="1" dirty="0"/>
              <a:t>automatically connect </a:t>
            </a:r>
            <a:r>
              <a:rPr lang="en-US" dirty="0"/>
              <a:t>to the mean database. </a:t>
            </a:r>
          </a:p>
          <a:p>
            <a:endParaRPr lang="en-US" dirty="0"/>
          </a:p>
          <a:p>
            <a:r>
              <a:rPr lang="en-US" dirty="0"/>
              <a:t>If you want to list all the other databases in the current MongoDB server, just execute the following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&gt; show dbs</a:t>
            </a:r>
          </a:p>
          <a:p>
            <a:endParaRPr lang="en-US" dirty="0"/>
          </a:p>
          <a:p>
            <a:r>
              <a:rPr lang="en-US" dirty="0"/>
              <a:t>This will show you a list of currently available databases that have at least one document stored.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9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MongoDB </a:t>
            </a:r>
            <a:r>
              <a:rPr lang="en-US" b="1" dirty="0"/>
              <a:t>collection is a list of MongoDB documents </a:t>
            </a:r>
            <a:r>
              <a:rPr lang="en-US" dirty="0"/>
              <a:t>and is the equivalent of a </a:t>
            </a:r>
            <a:r>
              <a:rPr lang="en-US" b="1" dirty="0"/>
              <a:t>relational database table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 collection is created when its first document is being inserted. </a:t>
            </a:r>
          </a:p>
          <a:p>
            <a:endParaRPr lang="en-US" dirty="0"/>
          </a:p>
          <a:p>
            <a:r>
              <a:rPr lang="en-US" dirty="0"/>
              <a:t>Unlike a table, a collection doesn't enforce any type of schema and can host different structured documents.</a:t>
            </a:r>
          </a:p>
          <a:p>
            <a:endParaRPr lang="en-US" dirty="0"/>
          </a:p>
          <a:p>
            <a:r>
              <a:rPr lang="en-US" dirty="0"/>
              <a:t>To perform operations on a MongoDB collection, you'll need to use the collection methods. </a:t>
            </a:r>
          </a:p>
          <a:p>
            <a:endParaRPr lang="en-US" dirty="0"/>
          </a:p>
          <a:p>
            <a:r>
              <a:rPr lang="en-US" dirty="0"/>
              <a:t>Let's </a:t>
            </a:r>
            <a:r>
              <a:rPr lang="en-US" b="1" dirty="0"/>
              <a:t>create a posts collection </a:t>
            </a:r>
            <a:r>
              <a:rPr lang="en-US" dirty="0"/>
              <a:t>and insert the first post. In order to do this, execute the following command in the MongoDB shell: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&gt; db.posts.insert({"title":"First Post", "user": "bob"})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collections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3200400"/>
          </a:xfrm>
        </p:spPr>
        <p:txBody>
          <a:bodyPr/>
          <a:lstStyle/>
          <a:p>
            <a:r>
              <a:rPr lang="en-US" dirty="0"/>
              <a:t>After executing the preceding command, it will automatically create the posts collection and insert the first document. To retrieve the collection documents, execute the following command in the MongoDB shell: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&gt; db.posts.find()</a:t>
            </a:r>
          </a:p>
          <a:p>
            <a:endParaRPr lang="en-US" dirty="0"/>
          </a:p>
          <a:p>
            <a:r>
              <a:rPr lang="en-US" dirty="0"/>
              <a:t>You should see a command-line output similar to what is shown in the following screenshot: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72001"/>
            <a:ext cx="7467600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5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collections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means that you have successfully created the posts collection and inserted your first document.</a:t>
            </a:r>
          </a:p>
          <a:p>
            <a:endParaRPr lang="en-US" dirty="0"/>
          </a:p>
          <a:p>
            <a:r>
              <a:rPr lang="en-US" dirty="0"/>
              <a:t>To show all available collections, issue the following command in the MongoDB shell: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&gt; show collections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The MongoDB shell will output the list of available collections, which in your case are the posts collection and another collection called </a:t>
            </a:r>
            <a:r>
              <a:rPr lang="en-US" b="1" dirty="0"/>
              <a:t>system.indexes</a:t>
            </a:r>
            <a:r>
              <a:rPr lang="en-US" dirty="0"/>
              <a:t>, which holds the list of your database indexes.</a:t>
            </a:r>
          </a:p>
          <a:p>
            <a:endParaRPr lang="en-US" dirty="0"/>
          </a:p>
          <a:p>
            <a:r>
              <a:rPr lang="en-US" dirty="0"/>
              <a:t>If you'd like to delete the posts collection, you will need to execute the drop() command as follows: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&gt; db.posts.drop()</a:t>
            </a:r>
          </a:p>
          <a:p>
            <a:endParaRPr lang="en-US" dirty="0"/>
          </a:p>
          <a:p>
            <a:r>
              <a:rPr lang="en-US" dirty="0"/>
              <a:t>The shell will inform you that the collection was dropped, by responding with a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/>
              <a:t> output.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0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MongoDB shell</vt:lpstr>
      <vt:lpstr>MongoDB shell</vt:lpstr>
      <vt:lpstr>MongoDB shell (continued)</vt:lpstr>
      <vt:lpstr>MongoDB databases</vt:lpstr>
      <vt:lpstr>MongoDB databases (continued)</vt:lpstr>
      <vt:lpstr>MongoDB databases (continued)</vt:lpstr>
      <vt:lpstr>MongoDB collections</vt:lpstr>
      <vt:lpstr>MongoDB collections (continued)</vt:lpstr>
      <vt:lpstr>MongoDB collections (continued)</vt:lpstr>
      <vt:lpstr>MongoDB CRUD operations</vt:lpstr>
      <vt:lpstr>MongoDB CRUD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2016-07-08T20:46:54Z</cp:lastPrinted>
  <dcterms:created xsi:type="dcterms:W3CDTF">2007-07-09T21:56:01Z</dcterms:created>
  <dcterms:modified xsi:type="dcterms:W3CDTF">2020-07-29T14:10:33Z</dcterms:modified>
</cp:coreProperties>
</file>