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34"/>
  </p:notesMasterIdLst>
  <p:handoutMasterIdLst>
    <p:handoutMasterId r:id="rId35"/>
  </p:handoutMasterIdLst>
  <p:sldIdLst>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50" r:id="rId29"/>
    <p:sldId id="346" r:id="rId30"/>
    <p:sldId id="347" r:id="rId31"/>
    <p:sldId id="348" r:id="rId32"/>
    <p:sldId id="349"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78187E-D7D0-4D5F-9096-D15648096133}" v="122" dt="2020-07-27T05:49:04.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2"/>
    <p:restoredTop sz="94288"/>
  </p:normalViewPr>
  <p:slideViewPr>
    <p:cSldViewPr>
      <p:cViewPr varScale="1">
        <p:scale>
          <a:sx n="107" d="100"/>
          <a:sy n="107" d="100"/>
        </p:scale>
        <p:origin x="2148"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7/29/2020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7/29/2020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3F3F3F"/>
                </a:solidFill>
                <a:effectLst/>
              </a:rPr>
              <a:t>Authentication with JWT</a:t>
            </a:r>
            <a:endParaRPr lang="en-US" i="1" dirty="0">
              <a:solidFill>
                <a:srgbClr val="3F3F3F"/>
              </a:solidFill>
              <a:effectLst/>
            </a:endParaRPr>
          </a:p>
        </p:txBody>
      </p:sp>
    </p:spTree>
    <p:extLst>
      <p:ext uri="{BB962C8B-B14F-4D97-AF65-F5344CB8AC3E}">
        <p14:creationId xmlns:p14="http://schemas.microsoft.com/office/powerpoint/2010/main" val="57189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6267-5ADF-4E18-8BE7-9CD73A615EC9}"/>
              </a:ext>
            </a:extLst>
          </p:cNvPr>
          <p:cNvSpPr>
            <a:spLocks noGrp="1"/>
          </p:cNvSpPr>
          <p:nvPr>
            <p:ph type="title"/>
          </p:nvPr>
        </p:nvSpPr>
        <p:spPr/>
        <p:txBody>
          <a:bodyPr/>
          <a:lstStyle/>
          <a:p>
            <a:r>
              <a:rPr lang="en-CA" b="1" dirty="0"/>
              <a:t>Client-side/Stateless Sessions (continued)</a:t>
            </a:r>
            <a:endParaRPr lang="en-CA" dirty="0"/>
          </a:p>
        </p:txBody>
      </p:sp>
      <p:sp>
        <p:nvSpPr>
          <p:cNvPr id="3" name="Content Placeholder 2">
            <a:extLst>
              <a:ext uri="{FF2B5EF4-FFF2-40B4-BE49-F238E27FC236}">
                <a16:creationId xmlns:a16="http://schemas.microsoft.com/office/drawing/2014/main" id="{F6E4308F-3819-480D-8417-B78AB0462E2F}"/>
              </a:ext>
            </a:extLst>
          </p:cNvPr>
          <p:cNvSpPr>
            <a:spLocks noGrp="1"/>
          </p:cNvSpPr>
          <p:nvPr>
            <p:ph idx="1"/>
          </p:nvPr>
        </p:nvSpPr>
        <p:spPr/>
        <p:txBody>
          <a:bodyPr/>
          <a:lstStyle/>
          <a:p>
            <a:r>
              <a:rPr lang="en-US" dirty="0"/>
              <a:t>A claim that may not be appropriately left in the open could be an “items” claim representing a user’s </a:t>
            </a:r>
            <a:r>
              <a:rPr lang="en-US" b="1" dirty="0"/>
              <a:t>shopping cart</a:t>
            </a:r>
            <a:r>
              <a:rPr lang="en-US" dirty="0"/>
              <a:t>. </a:t>
            </a:r>
          </a:p>
          <a:p>
            <a:endParaRPr lang="en-US" dirty="0"/>
          </a:p>
          <a:p>
            <a:r>
              <a:rPr lang="en-US" dirty="0"/>
              <a:t>This cart might be filled with items that the user is about to purchase and thus are associated to his or her session. </a:t>
            </a:r>
          </a:p>
          <a:p>
            <a:endParaRPr lang="en-US" dirty="0"/>
          </a:p>
          <a:p>
            <a:r>
              <a:rPr lang="en-US" dirty="0"/>
              <a:t>A third party (a client-side script) might be able to harvest these items if they are stored in an unencrypted JWT, which could raise privacy concerns.</a:t>
            </a:r>
          </a:p>
        </p:txBody>
      </p:sp>
      <p:pic>
        <p:nvPicPr>
          <p:cNvPr id="5" name="Picture 4">
            <a:extLst>
              <a:ext uri="{FF2B5EF4-FFF2-40B4-BE49-F238E27FC236}">
                <a16:creationId xmlns:a16="http://schemas.microsoft.com/office/drawing/2014/main" id="{171E84B4-0336-48DA-BB89-2DC04BDB1FED}"/>
              </a:ext>
            </a:extLst>
          </p:cNvPr>
          <p:cNvPicPr>
            <a:picLocks noChangeAspect="1"/>
          </p:cNvPicPr>
          <p:nvPr/>
        </p:nvPicPr>
        <p:blipFill>
          <a:blip r:embed="rId2"/>
          <a:stretch>
            <a:fillRect/>
          </a:stretch>
        </p:blipFill>
        <p:spPr>
          <a:xfrm>
            <a:off x="1905000" y="4064617"/>
            <a:ext cx="6153890" cy="2564783"/>
          </a:xfrm>
          <a:prstGeom prst="rect">
            <a:avLst/>
          </a:prstGeom>
        </p:spPr>
      </p:pic>
    </p:spTree>
    <p:extLst>
      <p:ext uri="{BB962C8B-B14F-4D97-AF65-F5344CB8AC3E}">
        <p14:creationId xmlns:p14="http://schemas.microsoft.com/office/powerpoint/2010/main" val="149258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lnSpcReduction="10000"/>
          </a:bodyPr>
          <a:lstStyle/>
          <a:p>
            <a:pPr marL="0" indent="0">
              <a:buNone/>
            </a:pPr>
            <a:r>
              <a:rPr lang="en-CA" b="1" dirty="0"/>
              <a:t>Signature Stripping</a:t>
            </a:r>
          </a:p>
          <a:p>
            <a:r>
              <a:rPr lang="en-US" dirty="0"/>
              <a:t>A common method for attacking a signed JWT is to simply remove the signature. </a:t>
            </a:r>
          </a:p>
          <a:p>
            <a:endParaRPr lang="en-US" dirty="0"/>
          </a:p>
          <a:p>
            <a:r>
              <a:rPr lang="en-US" dirty="0"/>
              <a:t>Signed </a:t>
            </a:r>
            <a:r>
              <a:rPr lang="en-US" b="1" dirty="0"/>
              <a:t>JWT</a:t>
            </a:r>
            <a:r>
              <a:rPr lang="en-US" dirty="0"/>
              <a:t>s are constructed from three different parts: the </a:t>
            </a:r>
            <a:r>
              <a:rPr lang="en-US" b="1" dirty="0"/>
              <a:t>header</a:t>
            </a:r>
            <a:r>
              <a:rPr lang="en-US" dirty="0"/>
              <a:t>, the </a:t>
            </a:r>
            <a:r>
              <a:rPr lang="en-US" b="1" dirty="0"/>
              <a:t>payload</a:t>
            </a:r>
            <a:r>
              <a:rPr lang="en-US" dirty="0"/>
              <a:t>, and the </a:t>
            </a:r>
            <a:r>
              <a:rPr lang="en-US" b="1" dirty="0"/>
              <a:t>signature</a:t>
            </a:r>
            <a:r>
              <a:rPr lang="en-US" dirty="0"/>
              <a:t>. </a:t>
            </a:r>
          </a:p>
          <a:p>
            <a:endParaRPr lang="en-US" dirty="0"/>
          </a:p>
          <a:p>
            <a:r>
              <a:rPr lang="en-US" dirty="0"/>
              <a:t>These three parts are encoded separately. As such, it is possible to remove the signature and then </a:t>
            </a:r>
            <a:r>
              <a:rPr lang="en-US" i="1" dirty="0"/>
              <a:t>change </a:t>
            </a:r>
            <a:r>
              <a:rPr lang="en-US" dirty="0"/>
              <a:t>the header to claim the JWT is </a:t>
            </a:r>
            <a:r>
              <a:rPr lang="en-US" b="1" dirty="0"/>
              <a:t>unsigned</a:t>
            </a:r>
            <a:r>
              <a:rPr lang="en-US" dirty="0"/>
              <a:t>. </a:t>
            </a:r>
          </a:p>
          <a:p>
            <a:endParaRPr lang="en-US" dirty="0"/>
          </a:p>
          <a:p>
            <a:r>
              <a:rPr lang="en-US" dirty="0"/>
              <a:t>Careless use of certain JWT validation libraries can result in </a:t>
            </a:r>
            <a:r>
              <a:rPr lang="en-US" b="1" dirty="0"/>
              <a:t>unsigned tokens </a:t>
            </a:r>
            <a:r>
              <a:rPr lang="en-US" dirty="0"/>
              <a:t>being taken as valid tokens, which may allow an attacker to modify the payload at his or her discretion. </a:t>
            </a:r>
          </a:p>
          <a:p>
            <a:endParaRPr lang="en-US" dirty="0"/>
          </a:p>
          <a:p>
            <a:r>
              <a:rPr lang="en-US" dirty="0"/>
              <a:t>This is easily solved by making sure that the application that performs the validation </a:t>
            </a:r>
            <a:r>
              <a:rPr lang="en-US" b="1" dirty="0"/>
              <a:t>does not consider </a:t>
            </a:r>
            <a:r>
              <a:rPr lang="en-US" dirty="0"/>
              <a:t>unsigned JWTs valid.</a:t>
            </a:r>
            <a:endParaRPr lang="en-CA" dirty="0"/>
          </a:p>
        </p:txBody>
      </p:sp>
    </p:spTree>
    <p:extLst>
      <p:ext uri="{BB962C8B-B14F-4D97-AF65-F5344CB8AC3E}">
        <p14:creationId xmlns:p14="http://schemas.microsoft.com/office/powerpoint/2010/main" val="132661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Signature Stripping (continued)</a:t>
            </a:r>
          </a:p>
        </p:txBody>
      </p:sp>
      <p:pic>
        <p:nvPicPr>
          <p:cNvPr id="5" name="Picture 4">
            <a:extLst>
              <a:ext uri="{FF2B5EF4-FFF2-40B4-BE49-F238E27FC236}">
                <a16:creationId xmlns:a16="http://schemas.microsoft.com/office/drawing/2014/main" id="{8299209D-EBAA-4020-8DCC-01D45987CF30}"/>
              </a:ext>
            </a:extLst>
          </p:cNvPr>
          <p:cNvPicPr>
            <a:picLocks noChangeAspect="1"/>
          </p:cNvPicPr>
          <p:nvPr/>
        </p:nvPicPr>
        <p:blipFill>
          <a:blip r:embed="rId2"/>
          <a:stretch>
            <a:fillRect/>
          </a:stretch>
        </p:blipFill>
        <p:spPr>
          <a:xfrm>
            <a:off x="1296318" y="1571625"/>
            <a:ext cx="7648575" cy="4295775"/>
          </a:xfrm>
          <a:prstGeom prst="rect">
            <a:avLst/>
          </a:prstGeom>
        </p:spPr>
      </p:pic>
    </p:spTree>
    <p:extLst>
      <p:ext uri="{BB962C8B-B14F-4D97-AF65-F5344CB8AC3E}">
        <p14:creationId xmlns:p14="http://schemas.microsoft.com/office/powerpoint/2010/main" val="37154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Request Forgery (CSRF)</a:t>
            </a:r>
          </a:p>
          <a:p>
            <a:r>
              <a:rPr lang="en-US" dirty="0"/>
              <a:t>Cross-site request forgery attacks attempt to perform requests against sites where the user is logged in by </a:t>
            </a:r>
            <a:r>
              <a:rPr lang="en-US" b="1" dirty="0"/>
              <a:t>tricking</a:t>
            </a:r>
            <a:r>
              <a:rPr lang="en-US" dirty="0"/>
              <a:t> the user’s browser into sending a request from a </a:t>
            </a:r>
            <a:r>
              <a:rPr lang="en-US" b="1" dirty="0"/>
              <a:t>different site</a:t>
            </a:r>
            <a:r>
              <a:rPr lang="en-US" dirty="0"/>
              <a:t>. </a:t>
            </a:r>
          </a:p>
          <a:p>
            <a:endParaRPr lang="en-US" dirty="0"/>
          </a:p>
          <a:p>
            <a:r>
              <a:rPr lang="en-US" dirty="0"/>
              <a:t>To accomplish this, a specially crafted site (or item) must contain the URL to the target. </a:t>
            </a:r>
          </a:p>
          <a:p>
            <a:endParaRPr lang="en-US" dirty="0"/>
          </a:p>
          <a:p>
            <a:r>
              <a:rPr lang="en-US" dirty="0"/>
              <a:t>A common example is an </a:t>
            </a:r>
            <a:r>
              <a:rPr lang="en-US" b="1" dirty="0">
                <a:latin typeface="Consolas" panose="020B0609020204030204" pitchFamily="49" charset="0"/>
              </a:rPr>
              <a:t>&lt;img&gt; </a:t>
            </a:r>
            <a:r>
              <a:rPr lang="en-US" dirty="0"/>
              <a:t>tag embedded in a malicious page with the </a:t>
            </a:r>
            <a:r>
              <a:rPr lang="en-US" b="1" dirty="0">
                <a:latin typeface="Consolas" panose="020B0609020204030204" pitchFamily="49" charset="0"/>
              </a:rPr>
              <a:t>src</a:t>
            </a:r>
            <a:r>
              <a:rPr lang="en-US" dirty="0"/>
              <a:t> pointing to the attack’s target.</a:t>
            </a:r>
          </a:p>
          <a:p>
            <a:endParaRPr lang="en-US" b="1" dirty="0"/>
          </a:p>
          <a:p>
            <a:pPr marL="400032" lvl="1" indent="0">
              <a:buNone/>
            </a:pPr>
            <a:r>
              <a:rPr lang="en-US" sz="1600" i="1" dirty="0">
                <a:latin typeface="Consolas" panose="020B0609020204030204" pitchFamily="49" charset="0"/>
              </a:rPr>
              <a:t>&lt;!-- This is embedded in another domain's site --&gt;</a:t>
            </a:r>
          </a:p>
          <a:p>
            <a:pPr marL="400032" lvl="1" indent="0">
              <a:buNone/>
            </a:pPr>
            <a:r>
              <a:rPr lang="en-CA" sz="1600" b="1" dirty="0">
                <a:latin typeface="Consolas" panose="020B0609020204030204" pitchFamily="49" charset="0"/>
              </a:rPr>
              <a:t>&lt;img </a:t>
            </a:r>
            <a:r>
              <a:rPr lang="en-CA" sz="1600" dirty="0">
                <a:latin typeface="Consolas" panose="020B0609020204030204" pitchFamily="49" charset="0"/>
              </a:rPr>
              <a:t>src="http://target.site.com/add-user?user=name</a:t>
            </a:r>
            <a:r>
              <a:rPr lang="en-CA" sz="1600" b="1" dirty="0">
                <a:solidFill>
                  <a:srgbClr val="FF0000"/>
                </a:solidFill>
                <a:latin typeface="Consolas" panose="020B0609020204030204" pitchFamily="49" charset="0"/>
              </a:rPr>
              <a:t>&amp;</a:t>
            </a:r>
            <a:r>
              <a:rPr lang="en-CA" sz="1600" dirty="0">
                <a:latin typeface="Consolas" panose="020B0609020204030204" pitchFamily="49" charset="0"/>
              </a:rPr>
              <a:t>grant=admin"</a:t>
            </a:r>
            <a:r>
              <a:rPr lang="en-CA" sz="1600" b="1" dirty="0">
                <a:latin typeface="Consolas" panose="020B0609020204030204" pitchFamily="49" charset="0"/>
              </a:rPr>
              <a:t>&gt;</a:t>
            </a:r>
          </a:p>
        </p:txBody>
      </p:sp>
    </p:spTree>
    <p:extLst>
      <p:ext uri="{BB962C8B-B14F-4D97-AF65-F5344CB8AC3E}">
        <p14:creationId xmlns:p14="http://schemas.microsoft.com/office/powerpoint/2010/main" val="114595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Request Forgery (CSRF) (continued)</a:t>
            </a:r>
          </a:p>
          <a:p>
            <a:r>
              <a:rPr lang="en-US" dirty="0"/>
              <a:t>The above </a:t>
            </a:r>
            <a:r>
              <a:rPr lang="en-US" b="1" dirty="0">
                <a:latin typeface="Consolas" panose="020B0609020204030204" pitchFamily="49" charset="0"/>
              </a:rPr>
              <a:t>&lt;img&gt; </a:t>
            </a:r>
            <a:r>
              <a:rPr lang="en-US" dirty="0"/>
              <a:t>tag will send a request to target.site.com every time the page that contains it is loaded. </a:t>
            </a:r>
          </a:p>
          <a:p>
            <a:endParaRPr lang="en-US" dirty="0"/>
          </a:p>
          <a:p>
            <a:r>
              <a:rPr lang="en-US" dirty="0"/>
              <a:t>If the user had previously logged in to </a:t>
            </a:r>
            <a:r>
              <a:rPr lang="en-US" b="1" dirty="0">
                <a:latin typeface="Consolas" panose="020B0609020204030204" pitchFamily="49" charset="0"/>
              </a:rPr>
              <a:t>target.site.com </a:t>
            </a:r>
            <a:r>
              <a:rPr lang="en-US" dirty="0"/>
              <a:t>and the site used a </a:t>
            </a:r>
            <a:r>
              <a:rPr lang="en-US" b="1" dirty="0"/>
              <a:t>cookie</a:t>
            </a:r>
            <a:r>
              <a:rPr lang="en-US" dirty="0"/>
              <a:t> to keep the session active, this cookie will be sent as well. </a:t>
            </a:r>
          </a:p>
          <a:p>
            <a:endParaRPr lang="en-US" dirty="0"/>
          </a:p>
          <a:p>
            <a:r>
              <a:rPr lang="en-US" dirty="0"/>
              <a:t>If the target site does not implement any CSRF mitigation techniques, the request will be handled as a valid request on behalf of the user. </a:t>
            </a:r>
          </a:p>
          <a:p>
            <a:endParaRPr lang="en-US" dirty="0"/>
          </a:p>
          <a:p>
            <a:r>
              <a:rPr lang="en-US" b="1" dirty="0"/>
              <a:t>JWT</a:t>
            </a:r>
            <a:r>
              <a:rPr lang="en-US" dirty="0"/>
              <a:t>s, like any other client-side data, can be stored as </a:t>
            </a:r>
            <a:r>
              <a:rPr lang="en-US" b="1" dirty="0"/>
              <a:t>cookies</a:t>
            </a:r>
            <a:r>
              <a:rPr lang="en-US" dirty="0"/>
              <a:t>.</a:t>
            </a:r>
            <a:endParaRPr lang="en-CA" sz="1600" b="1" dirty="0">
              <a:latin typeface="Consolas" panose="020B0609020204030204" pitchFamily="49" charset="0"/>
            </a:endParaRPr>
          </a:p>
        </p:txBody>
      </p:sp>
    </p:spTree>
    <p:extLst>
      <p:ext uri="{BB962C8B-B14F-4D97-AF65-F5344CB8AC3E}">
        <p14:creationId xmlns:p14="http://schemas.microsoft.com/office/powerpoint/2010/main" val="27967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Request Forgery (CSRF) (continued)</a:t>
            </a:r>
          </a:p>
        </p:txBody>
      </p:sp>
      <p:pic>
        <p:nvPicPr>
          <p:cNvPr id="5" name="Picture 4">
            <a:extLst>
              <a:ext uri="{FF2B5EF4-FFF2-40B4-BE49-F238E27FC236}">
                <a16:creationId xmlns:a16="http://schemas.microsoft.com/office/drawing/2014/main" id="{72105F7E-365A-41D9-B732-9CAB36917EF5}"/>
              </a:ext>
            </a:extLst>
          </p:cNvPr>
          <p:cNvPicPr>
            <a:picLocks noChangeAspect="1"/>
          </p:cNvPicPr>
          <p:nvPr/>
        </p:nvPicPr>
        <p:blipFill>
          <a:blip r:embed="rId2"/>
          <a:stretch>
            <a:fillRect/>
          </a:stretch>
        </p:blipFill>
        <p:spPr>
          <a:xfrm>
            <a:off x="1295400" y="1600200"/>
            <a:ext cx="5905500" cy="3990975"/>
          </a:xfrm>
          <a:prstGeom prst="rect">
            <a:avLst/>
          </a:prstGeom>
        </p:spPr>
      </p:pic>
    </p:spTree>
    <p:extLst>
      <p:ext uri="{BB962C8B-B14F-4D97-AF65-F5344CB8AC3E}">
        <p14:creationId xmlns:p14="http://schemas.microsoft.com/office/powerpoint/2010/main" val="285577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Request Forgery (CSRF) (continued)</a:t>
            </a:r>
          </a:p>
          <a:p>
            <a:r>
              <a:rPr lang="en-US" dirty="0"/>
              <a:t>Short-lived JWTs can help in this case. </a:t>
            </a:r>
          </a:p>
          <a:p>
            <a:endParaRPr lang="en-US" dirty="0"/>
          </a:p>
          <a:p>
            <a:r>
              <a:rPr lang="en-US" dirty="0"/>
              <a:t>Common CSRF mitigation techniques include special </a:t>
            </a:r>
            <a:r>
              <a:rPr lang="en-US" b="1" dirty="0"/>
              <a:t>headers</a:t>
            </a:r>
            <a:r>
              <a:rPr lang="en-US" dirty="0"/>
              <a:t> that are added to requests only when they are performed from the right origin, </a:t>
            </a:r>
            <a:r>
              <a:rPr lang="en-US" b="1" dirty="0"/>
              <a:t>per session cookies</a:t>
            </a:r>
            <a:r>
              <a:rPr lang="en-US" dirty="0"/>
              <a:t>, and </a:t>
            </a:r>
            <a:r>
              <a:rPr lang="en-US" b="1" dirty="0"/>
              <a:t>per request tokens</a:t>
            </a:r>
            <a:r>
              <a:rPr lang="en-US" dirty="0"/>
              <a:t>. </a:t>
            </a:r>
          </a:p>
          <a:p>
            <a:endParaRPr lang="en-US" dirty="0"/>
          </a:p>
          <a:p>
            <a:r>
              <a:rPr lang="en-US" dirty="0"/>
              <a:t>If JWTs (and session data) are not stored as cookies, CSRF attacks are not possible. </a:t>
            </a:r>
          </a:p>
          <a:p>
            <a:endParaRPr lang="en-US" dirty="0"/>
          </a:p>
          <a:p>
            <a:r>
              <a:rPr lang="en-US" dirty="0"/>
              <a:t>Cross-site scripting attacks are still possible, though.</a:t>
            </a:r>
            <a:endParaRPr lang="en-CA" b="1" dirty="0"/>
          </a:p>
        </p:txBody>
      </p:sp>
    </p:spTree>
    <p:extLst>
      <p:ext uri="{BB962C8B-B14F-4D97-AF65-F5344CB8AC3E}">
        <p14:creationId xmlns:p14="http://schemas.microsoft.com/office/powerpoint/2010/main" val="335879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Scripting (XSS) </a:t>
            </a:r>
          </a:p>
          <a:p>
            <a:r>
              <a:rPr lang="en-US" dirty="0"/>
              <a:t>Cross-site scripting (XSS) attacks attempt to inject JavaScript in trusted sites. </a:t>
            </a:r>
          </a:p>
          <a:p>
            <a:endParaRPr lang="en-US" dirty="0"/>
          </a:p>
          <a:p>
            <a:r>
              <a:rPr lang="en-US" dirty="0"/>
              <a:t>Injected JavaScript can then </a:t>
            </a:r>
            <a:r>
              <a:rPr lang="en-US" b="1" dirty="0"/>
              <a:t>steal tokens </a:t>
            </a:r>
            <a:r>
              <a:rPr lang="en-US" dirty="0"/>
              <a:t>from cookies and local storage. </a:t>
            </a:r>
          </a:p>
          <a:p>
            <a:endParaRPr lang="en-US" dirty="0"/>
          </a:p>
          <a:p>
            <a:r>
              <a:rPr lang="en-US" dirty="0"/>
              <a:t>If an access token is leaked before it expires, a malicious user could use it to access protected resources. </a:t>
            </a:r>
          </a:p>
          <a:p>
            <a:endParaRPr lang="en-US" dirty="0"/>
          </a:p>
          <a:p>
            <a:r>
              <a:rPr lang="en-US" dirty="0"/>
              <a:t>Common XSS attacks are usually caused by </a:t>
            </a:r>
            <a:r>
              <a:rPr lang="en-US" b="1" dirty="0"/>
              <a:t>improper validation </a:t>
            </a:r>
            <a:r>
              <a:rPr lang="en-US" dirty="0"/>
              <a:t>of data passed to the backend (in similar fashion to SQL injection attacks).</a:t>
            </a:r>
            <a:endParaRPr lang="en-CA" b="1" dirty="0"/>
          </a:p>
        </p:txBody>
      </p:sp>
    </p:spTree>
    <p:extLst>
      <p:ext uri="{BB962C8B-B14F-4D97-AF65-F5344CB8AC3E}">
        <p14:creationId xmlns:p14="http://schemas.microsoft.com/office/powerpoint/2010/main" val="34463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Scripting (XSS) (continued)</a:t>
            </a:r>
          </a:p>
          <a:p>
            <a:r>
              <a:rPr lang="en-US" dirty="0"/>
              <a:t>An example of a XSS attack could be related to the </a:t>
            </a:r>
            <a:r>
              <a:rPr lang="en-US" b="1" dirty="0"/>
              <a:t>comments section </a:t>
            </a:r>
            <a:r>
              <a:rPr lang="en-US" dirty="0"/>
              <a:t>of a public site. </a:t>
            </a:r>
          </a:p>
          <a:p>
            <a:endParaRPr lang="en-US" dirty="0"/>
          </a:p>
          <a:p>
            <a:r>
              <a:rPr lang="en-US" dirty="0"/>
              <a:t>Every time a user </a:t>
            </a:r>
            <a:r>
              <a:rPr lang="en-US" b="1" dirty="0"/>
              <a:t>adds a comment</a:t>
            </a:r>
            <a:r>
              <a:rPr lang="en-US" dirty="0"/>
              <a:t>, it is stored by the backend and displayed to users who load the comments section. </a:t>
            </a:r>
          </a:p>
          <a:p>
            <a:endParaRPr lang="en-US" dirty="0"/>
          </a:p>
          <a:p>
            <a:r>
              <a:rPr lang="en-US" dirty="0"/>
              <a:t>If the backend does not </a:t>
            </a:r>
            <a:r>
              <a:rPr lang="en-US" b="1" dirty="0"/>
              <a:t>sanitize</a:t>
            </a:r>
            <a:r>
              <a:rPr lang="en-US" dirty="0"/>
              <a:t> the comments, a malicious user could write a comment in such a way that it could be interpreted by the browser as a </a:t>
            </a:r>
            <a:r>
              <a:rPr lang="en-US" b="1" dirty="0">
                <a:latin typeface="Consolas" panose="020B0609020204030204" pitchFamily="49" charset="0"/>
              </a:rPr>
              <a:t>&lt;script&gt; </a:t>
            </a:r>
            <a:r>
              <a:rPr lang="en-US" dirty="0"/>
              <a:t>tag. </a:t>
            </a:r>
          </a:p>
          <a:p>
            <a:endParaRPr lang="en-US" dirty="0"/>
          </a:p>
          <a:p>
            <a:r>
              <a:rPr lang="en-US" dirty="0"/>
              <a:t>So, a malicious user could insert </a:t>
            </a:r>
            <a:r>
              <a:rPr lang="en-US" b="1" dirty="0"/>
              <a:t>arbitrary JavaScript </a:t>
            </a:r>
            <a:r>
              <a:rPr lang="en-US" dirty="0"/>
              <a:t>code and execute it in every user’s browser, thus, stealing credentials stored as cookies and in </a:t>
            </a:r>
            <a:r>
              <a:rPr lang="en-US" b="1" dirty="0"/>
              <a:t>local storage</a:t>
            </a:r>
            <a:r>
              <a:rPr lang="en-US" dirty="0"/>
              <a:t>.</a:t>
            </a:r>
            <a:endParaRPr lang="en-CA" b="1" dirty="0"/>
          </a:p>
        </p:txBody>
      </p:sp>
    </p:spTree>
    <p:extLst>
      <p:ext uri="{BB962C8B-B14F-4D97-AF65-F5344CB8AC3E}">
        <p14:creationId xmlns:p14="http://schemas.microsoft.com/office/powerpoint/2010/main" val="108927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Scripting (XSS) (continued)</a:t>
            </a:r>
          </a:p>
        </p:txBody>
      </p:sp>
      <p:pic>
        <p:nvPicPr>
          <p:cNvPr id="5" name="Picture 4">
            <a:extLst>
              <a:ext uri="{FF2B5EF4-FFF2-40B4-BE49-F238E27FC236}">
                <a16:creationId xmlns:a16="http://schemas.microsoft.com/office/drawing/2014/main" id="{C4DD8FEA-A5BF-45E7-A3ED-8CF5AB8EFD9D}"/>
              </a:ext>
            </a:extLst>
          </p:cNvPr>
          <p:cNvPicPr>
            <a:picLocks noChangeAspect="1"/>
          </p:cNvPicPr>
          <p:nvPr/>
        </p:nvPicPr>
        <p:blipFill>
          <a:blip r:embed="rId2"/>
          <a:stretch>
            <a:fillRect/>
          </a:stretch>
        </p:blipFill>
        <p:spPr>
          <a:xfrm>
            <a:off x="1940560" y="1662112"/>
            <a:ext cx="6343650" cy="4295775"/>
          </a:xfrm>
          <a:prstGeom prst="rect">
            <a:avLst/>
          </a:prstGeom>
        </p:spPr>
      </p:pic>
      <p:sp>
        <p:nvSpPr>
          <p:cNvPr id="6" name="TextBox 5">
            <a:extLst>
              <a:ext uri="{FF2B5EF4-FFF2-40B4-BE49-F238E27FC236}">
                <a16:creationId xmlns:a16="http://schemas.microsoft.com/office/drawing/2014/main" id="{3ED7163B-E11C-45F0-ADE8-AD08F7725B04}"/>
              </a:ext>
            </a:extLst>
          </p:cNvPr>
          <p:cNvSpPr txBox="1"/>
          <p:nvPr/>
        </p:nvSpPr>
        <p:spPr>
          <a:xfrm>
            <a:off x="3250901" y="6108977"/>
            <a:ext cx="3300904" cy="369332"/>
          </a:xfrm>
          <a:prstGeom prst="rect">
            <a:avLst/>
          </a:prstGeom>
          <a:noFill/>
        </p:spPr>
        <p:txBody>
          <a:bodyPr wrap="none" rtlCol="0">
            <a:spAutoFit/>
          </a:bodyPr>
          <a:lstStyle/>
          <a:p>
            <a:r>
              <a:rPr lang="en-US" dirty="0"/>
              <a:t>Persistent Cross Site Scripting</a:t>
            </a:r>
            <a:endParaRPr lang="en-CA" dirty="0"/>
          </a:p>
        </p:txBody>
      </p:sp>
    </p:spTree>
    <p:extLst>
      <p:ext uri="{BB962C8B-B14F-4D97-AF65-F5344CB8AC3E}">
        <p14:creationId xmlns:p14="http://schemas.microsoft.com/office/powerpoint/2010/main" val="429296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E943-FC58-4757-8795-48C0A326DCA9}"/>
              </a:ext>
            </a:extLst>
          </p:cNvPr>
          <p:cNvSpPr>
            <a:spLocks noGrp="1"/>
          </p:cNvSpPr>
          <p:nvPr>
            <p:ph type="title"/>
          </p:nvPr>
        </p:nvSpPr>
        <p:spPr/>
        <p:txBody>
          <a:bodyPr/>
          <a:lstStyle/>
          <a:p>
            <a:r>
              <a:rPr lang="en-US" dirty="0"/>
              <a:t>What is JWT?</a:t>
            </a:r>
            <a:endParaRPr lang="en-CA" dirty="0"/>
          </a:p>
        </p:txBody>
      </p:sp>
      <p:sp>
        <p:nvSpPr>
          <p:cNvPr id="4" name="Content Placeholder 3">
            <a:extLst>
              <a:ext uri="{FF2B5EF4-FFF2-40B4-BE49-F238E27FC236}">
                <a16:creationId xmlns:a16="http://schemas.microsoft.com/office/drawing/2014/main" id="{009BAB91-D12D-444F-BDBD-CD763793FA2E}"/>
              </a:ext>
            </a:extLst>
          </p:cNvPr>
          <p:cNvSpPr>
            <a:spLocks noGrp="1"/>
          </p:cNvSpPr>
          <p:nvPr>
            <p:ph idx="1"/>
          </p:nvPr>
        </p:nvSpPr>
        <p:spPr/>
        <p:txBody>
          <a:bodyPr>
            <a:normAutofit/>
          </a:bodyPr>
          <a:lstStyle/>
          <a:p>
            <a:r>
              <a:rPr lang="en-US" dirty="0"/>
              <a:t>JSON Web Token, or JWT (“jot”) for short, is a standard for </a:t>
            </a:r>
            <a:r>
              <a:rPr lang="en-US" i="1" dirty="0"/>
              <a:t>safely </a:t>
            </a:r>
            <a:r>
              <a:rPr lang="en-US" dirty="0"/>
              <a:t>passing </a:t>
            </a:r>
            <a:r>
              <a:rPr lang="en-US" i="1" dirty="0"/>
              <a:t>claims </a:t>
            </a:r>
            <a:r>
              <a:rPr lang="en-US" dirty="0"/>
              <a:t>in space constrained environments. </a:t>
            </a:r>
          </a:p>
          <a:p>
            <a:endParaRPr lang="en-US" dirty="0"/>
          </a:p>
          <a:p>
            <a:r>
              <a:rPr lang="en-US" dirty="0"/>
              <a:t>It has found its way into all major web frameworks. </a:t>
            </a:r>
          </a:p>
          <a:p>
            <a:endParaRPr lang="en-US" dirty="0"/>
          </a:p>
          <a:p>
            <a:r>
              <a:rPr lang="en-US" dirty="0"/>
              <a:t>Simplicity, compactness and usability are key features of its architecture. </a:t>
            </a:r>
          </a:p>
          <a:p>
            <a:endParaRPr lang="en-US" dirty="0"/>
          </a:p>
          <a:p>
            <a:r>
              <a:rPr lang="en-US" dirty="0"/>
              <a:t>Although much more complex systems are still in use, JWTs have a broad range of applications. </a:t>
            </a:r>
          </a:p>
          <a:p>
            <a:endParaRPr lang="en-US" dirty="0"/>
          </a:p>
        </p:txBody>
      </p:sp>
    </p:spTree>
    <p:extLst>
      <p:ext uri="{BB962C8B-B14F-4D97-AF65-F5344CB8AC3E}">
        <p14:creationId xmlns:p14="http://schemas.microsoft.com/office/powerpoint/2010/main" val="351127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997-6B5C-4AA4-B913-DD61D19CEA2F}"/>
              </a:ext>
            </a:extLst>
          </p:cNvPr>
          <p:cNvSpPr>
            <a:spLocks noGrp="1"/>
          </p:cNvSpPr>
          <p:nvPr>
            <p:ph type="title"/>
          </p:nvPr>
        </p:nvSpPr>
        <p:spPr/>
        <p:txBody>
          <a:bodyPr/>
          <a:lstStyle/>
          <a:p>
            <a:r>
              <a:rPr lang="en-CA" b="1" dirty="0"/>
              <a:t>Security Considerations</a:t>
            </a:r>
            <a:endParaRPr lang="en-CA" dirty="0"/>
          </a:p>
        </p:txBody>
      </p:sp>
      <p:sp>
        <p:nvSpPr>
          <p:cNvPr id="3" name="Content Placeholder 2">
            <a:extLst>
              <a:ext uri="{FF2B5EF4-FFF2-40B4-BE49-F238E27FC236}">
                <a16:creationId xmlns:a16="http://schemas.microsoft.com/office/drawing/2014/main" id="{E4DF3DF1-B74A-4E90-92A9-93C75790AF83}"/>
              </a:ext>
            </a:extLst>
          </p:cNvPr>
          <p:cNvSpPr>
            <a:spLocks noGrp="1"/>
          </p:cNvSpPr>
          <p:nvPr>
            <p:ph idx="1"/>
          </p:nvPr>
        </p:nvSpPr>
        <p:spPr/>
        <p:txBody>
          <a:bodyPr>
            <a:normAutofit/>
          </a:bodyPr>
          <a:lstStyle/>
          <a:p>
            <a:pPr marL="0" indent="0">
              <a:buNone/>
            </a:pPr>
            <a:r>
              <a:rPr lang="en-CA" b="1" dirty="0"/>
              <a:t>Cross-Site Scripting (XSS) (continued)</a:t>
            </a:r>
          </a:p>
        </p:txBody>
      </p:sp>
      <p:sp>
        <p:nvSpPr>
          <p:cNvPr id="6" name="TextBox 5">
            <a:extLst>
              <a:ext uri="{FF2B5EF4-FFF2-40B4-BE49-F238E27FC236}">
                <a16:creationId xmlns:a16="http://schemas.microsoft.com/office/drawing/2014/main" id="{3ED7163B-E11C-45F0-ADE8-AD08F7725B04}"/>
              </a:ext>
            </a:extLst>
          </p:cNvPr>
          <p:cNvSpPr txBox="1"/>
          <p:nvPr/>
        </p:nvSpPr>
        <p:spPr>
          <a:xfrm>
            <a:off x="3250901" y="6108977"/>
            <a:ext cx="3288080" cy="369332"/>
          </a:xfrm>
          <a:prstGeom prst="rect">
            <a:avLst/>
          </a:prstGeom>
          <a:noFill/>
        </p:spPr>
        <p:txBody>
          <a:bodyPr wrap="none" rtlCol="0">
            <a:spAutoFit/>
          </a:bodyPr>
          <a:lstStyle/>
          <a:p>
            <a:r>
              <a:rPr lang="en-US" dirty="0"/>
              <a:t>Reflective Cross Site Scripting</a:t>
            </a:r>
            <a:endParaRPr lang="en-CA" dirty="0"/>
          </a:p>
        </p:txBody>
      </p:sp>
      <p:pic>
        <p:nvPicPr>
          <p:cNvPr id="7" name="Picture 6">
            <a:extLst>
              <a:ext uri="{FF2B5EF4-FFF2-40B4-BE49-F238E27FC236}">
                <a16:creationId xmlns:a16="http://schemas.microsoft.com/office/drawing/2014/main" id="{ABD09B4B-4043-45D4-B119-4272840D00D9}"/>
              </a:ext>
            </a:extLst>
          </p:cNvPr>
          <p:cNvPicPr>
            <a:picLocks noChangeAspect="1"/>
          </p:cNvPicPr>
          <p:nvPr/>
        </p:nvPicPr>
        <p:blipFill>
          <a:blip r:embed="rId2"/>
          <a:stretch>
            <a:fillRect/>
          </a:stretch>
        </p:blipFill>
        <p:spPr>
          <a:xfrm>
            <a:off x="1394883" y="1905000"/>
            <a:ext cx="6991350" cy="3590925"/>
          </a:xfrm>
          <a:prstGeom prst="rect">
            <a:avLst/>
          </a:prstGeom>
        </p:spPr>
      </p:pic>
    </p:spTree>
    <p:extLst>
      <p:ext uri="{BB962C8B-B14F-4D97-AF65-F5344CB8AC3E}">
        <p14:creationId xmlns:p14="http://schemas.microsoft.com/office/powerpoint/2010/main" val="56864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4658-C86D-4E48-AD9D-07722D51D9EB}"/>
              </a:ext>
            </a:extLst>
          </p:cNvPr>
          <p:cNvSpPr>
            <a:spLocks noGrp="1"/>
          </p:cNvSpPr>
          <p:nvPr>
            <p:ph type="title"/>
          </p:nvPr>
        </p:nvSpPr>
        <p:spPr/>
        <p:txBody>
          <a:bodyPr/>
          <a:lstStyle/>
          <a:p>
            <a:r>
              <a:rPr lang="en-US" dirty="0"/>
              <a:t>JSON Web Tokens in Detail</a:t>
            </a:r>
            <a:endParaRPr lang="en-CA" dirty="0"/>
          </a:p>
        </p:txBody>
      </p:sp>
      <p:sp>
        <p:nvSpPr>
          <p:cNvPr id="3" name="Content Placeholder 2">
            <a:extLst>
              <a:ext uri="{FF2B5EF4-FFF2-40B4-BE49-F238E27FC236}">
                <a16:creationId xmlns:a16="http://schemas.microsoft.com/office/drawing/2014/main" id="{DD663AA2-758E-4C76-A8F7-7D2841091FC7}"/>
              </a:ext>
            </a:extLst>
          </p:cNvPr>
          <p:cNvSpPr>
            <a:spLocks noGrp="1"/>
          </p:cNvSpPr>
          <p:nvPr>
            <p:ph idx="1"/>
          </p:nvPr>
        </p:nvSpPr>
        <p:spPr/>
        <p:txBody>
          <a:bodyPr/>
          <a:lstStyle/>
          <a:p>
            <a:r>
              <a:rPr lang="en-US" dirty="0"/>
              <a:t>As discussed above, all JWTs are constructed from three different elements: </a:t>
            </a:r>
          </a:p>
          <a:p>
            <a:pPr lvl="1"/>
            <a:r>
              <a:rPr lang="en-US" dirty="0"/>
              <a:t>the </a:t>
            </a:r>
            <a:r>
              <a:rPr lang="en-US" b="1" dirty="0"/>
              <a:t>header</a:t>
            </a:r>
            <a:endParaRPr lang="en-US" dirty="0"/>
          </a:p>
          <a:p>
            <a:pPr lvl="1"/>
            <a:r>
              <a:rPr lang="en-US" dirty="0"/>
              <a:t>the </a:t>
            </a:r>
            <a:r>
              <a:rPr lang="en-US" b="1" dirty="0"/>
              <a:t>payload</a:t>
            </a:r>
          </a:p>
          <a:p>
            <a:pPr lvl="1"/>
            <a:r>
              <a:rPr lang="en-US" dirty="0"/>
              <a:t>the </a:t>
            </a:r>
            <a:r>
              <a:rPr lang="en-US" b="1" dirty="0"/>
              <a:t>signature/encryption data</a:t>
            </a:r>
            <a:endParaRPr lang="en-US" dirty="0"/>
          </a:p>
          <a:p>
            <a:pPr lvl="1"/>
            <a:endParaRPr lang="en-US" dirty="0"/>
          </a:p>
          <a:p>
            <a:r>
              <a:rPr lang="en-US" dirty="0"/>
              <a:t>The first two elements are JSON objects of a certain structure. </a:t>
            </a:r>
          </a:p>
          <a:p>
            <a:endParaRPr lang="en-US" dirty="0"/>
          </a:p>
          <a:p>
            <a:r>
              <a:rPr lang="en-US" dirty="0"/>
              <a:t>The third is dependent on the algorithm used for signing or encryption.</a:t>
            </a:r>
            <a:endParaRPr lang="en-CA" dirty="0"/>
          </a:p>
        </p:txBody>
      </p:sp>
    </p:spTree>
    <p:extLst>
      <p:ext uri="{BB962C8B-B14F-4D97-AF65-F5344CB8AC3E}">
        <p14:creationId xmlns:p14="http://schemas.microsoft.com/office/powerpoint/2010/main" val="47715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4658-C86D-4E48-AD9D-07722D51D9EB}"/>
              </a:ext>
            </a:extLst>
          </p:cNvPr>
          <p:cNvSpPr>
            <a:spLocks noGrp="1"/>
          </p:cNvSpPr>
          <p:nvPr>
            <p:ph type="title"/>
          </p:nvPr>
        </p:nvSpPr>
        <p:spPr/>
        <p:txBody>
          <a:bodyPr/>
          <a:lstStyle/>
          <a:p>
            <a:r>
              <a:rPr lang="en-US" dirty="0"/>
              <a:t>JSON Web Tokens in Detail (continued)</a:t>
            </a:r>
            <a:endParaRPr lang="en-CA" dirty="0"/>
          </a:p>
        </p:txBody>
      </p:sp>
      <p:sp>
        <p:nvSpPr>
          <p:cNvPr id="3" name="Content Placeholder 2">
            <a:extLst>
              <a:ext uri="{FF2B5EF4-FFF2-40B4-BE49-F238E27FC236}">
                <a16:creationId xmlns:a16="http://schemas.microsoft.com/office/drawing/2014/main" id="{DD663AA2-758E-4C76-A8F7-7D2841091FC7}"/>
              </a:ext>
            </a:extLst>
          </p:cNvPr>
          <p:cNvSpPr>
            <a:spLocks noGrp="1"/>
          </p:cNvSpPr>
          <p:nvPr>
            <p:ph idx="1"/>
          </p:nvPr>
        </p:nvSpPr>
        <p:spPr/>
        <p:txBody>
          <a:bodyPr/>
          <a:lstStyle/>
          <a:p>
            <a:pPr marL="0" indent="0">
              <a:buNone/>
            </a:pPr>
            <a:r>
              <a:rPr lang="en-CA" b="1" dirty="0"/>
              <a:t>The Header</a:t>
            </a:r>
          </a:p>
          <a:p>
            <a:r>
              <a:rPr lang="en-US" dirty="0"/>
              <a:t>Every JWT carries a header with claims about itself. </a:t>
            </a:r>
          </a:p>
          <a:p>
            <a:endParaRPr lang="en-US" dirty="0"/>
          </a:p>
          <a:p>
            <a:r>
              <a:rPr lang="en-US" dirty="0"/>
              <a:t>These claims establish the algorithms used, whether the JWT is signed or encrypted, and in general, how to parse the rest of the JWT.</a:t>
            </a:r>
          </a:p>
          <a:p>
            <a:endParaRPr lang="en-US" dirty="0"/>
          </a:p>
          <a:p>
            <a:r>
              <a:rPr lang="en-US" dirty="0"/>
              <a:t>According to the type of JWT in question, more fields may be mandatory in the header. </a:t>
            </a:r>
          </a:p>
          <a:p>
            <a:endParaRPr lang="en-US" dirty="0"/>
          </a:p>
          <a:p>
            <a:r>
              <a:rPr lang="en-US" dirty="0"/>
              <a:t>For instance, encrypted JWTs carry information about the cryptographic algorithms used for key encryption and content encryption. </a:t>
            </a:r>
          </a:p>
        </p:txBody>
      </p:sp>
    </p:spTree>
    <p:extLst>
      <p:ext uri="{BB962C8B-B14F-4D97-AF65-F5344CB8AC3E}">
        <p14:creationId xmlns:p14="http://schemas.microsoft.com/office/powerpoint/2010/main" val="48978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4658-C86D-4E48-AD9D-07722D51D9EB}"/>
              </a:ext>
            </a:extLst>
          </p:cNvPr>
          <p:cNvSpPr>
            <a:spLocks noGrp="1"/>
          </p:cNvSpPr>
          <p:nvPr>
            <p:ph type="title"/>
          </p:nvPr>
        </p:nvSpPr>
        <p:spPr/>
        <p:txBody>
          <a:bodyPr/>
          <a:lstStyle/>
          <a:p>
            <a:r>
              <a:rPr lang="en-US" dirty="0"/>
              <a:t>JSON Web Tokens in Detail (continued)</a:t>
            </a:r>
            <a:endParaRPr lang="en-CA" dirty="0"/>
          </a:p>
        </p:txBody>
      </p:sp>
      <p:sp>
        <p:nvSpPr>
          <p:cNvPr id="3" name="Content Placeholder 2">
            <a:extLst>
              <a:ext uri="{FF2B5EF4-FFF2-40B4-BE49-F238E27FC236}">
                <a16:creationId xmlns:a16="http://schemas.microsoft.com/office/drawing/2014/main" id="{DD663AA2-758E-4C76-A8F7-7D2841091FC7}"/>
              </a:ext>
            </a:extLst>
          </p:cNvPr>
          <p:cNvSpPr>
            <a:spLocks noGrp="1"/>
          </p:cNvSpPr>
          <p:nvPr>
            <p:ph idx="1"/>
          </p:nvPr>
        </p:nvSpPr>
        <p:spPr/>
        <p:txBody>
          <a:bodyPr/>
          <a:lstStyle/>
          <a:p>
            <a:pPr marL="0" indent="0">
              <a:buNone/>
            </a:pPr>
            <a:r>
              <a:rPr lang="en-CA" b="1" dirty="0"/>
              <a:t>The Payload </a:t>
            </a:r>
          </a:p>
          <a:p>
            <a:r>
              <a:rPr lang="en-US" dirty="0"/>
              <a:t>The payload is the element where all the interesting </a:t>
            </a:r>
            <a:r>
              <a:rPr lang="en-US" b="1" dirty="0"/>
              <a:t>user data </a:t>
            </a:r>
            <a:r>
              <a:rPr lang="en-US" dirty="0"/>
              <a:t>is usually added. </a:t>
            </a:r>
          </a:p>
          <a:p>
            <a:endParaRPr lang="en-US" dirty="0"/>
          </a:p>
          <a:p>
            <a:r>
              <a:rPr lang="en-US" dirty="0"/>
              <a:t>In addition, certain claims defined in the spec may also be present. </a:t>
            </a:r>
          </a:p>
          <a:p>
            <a:endParaRPr lang="en-US" dirty="0"/>
          </a:p>
          <a:p>
            <a:r>
              <a:rPr lang="en-US" dirty="0"/>
              <a:t>Just like the header, the payload is a </a:t>
            </a:r>
            <a:r>
              <a:rPr lang="en-US" b="1" dirty="0"/>
              <a:t>JSON object</a:t>
            </a:r>
            <a:r>
              <a:rPr lang="en-US" dirty="0"/>
              <a:t>. </a:t>
            </a:r>
          </a:p>
          <a:p>
            <a:endParaRPr lang="en-US" dirty="0"/>
          </a:p>
          <a:p>
            <a:r>
              <a:rPr lang="en-US" dirty="0"/>
              <a:t>No claims are mandatory, although specific claims have a definite meaning. </a:t>
            </a:r>
          </a:p>
          <a:p>
            <a:endParaRPr lang="en-US" dirty="0"/>
          </a:p>
          <a:p>
            <a:r>
              <a:rPr lang="en-US" dirty="0"/>
              <a:t>The JWT spec specifies that claims that are not understood by an implementation should be ignored. </a:t>
            </a:r>
          </a:p>
          <a:p>
            <a:endParaRPr lang="en-US" dirty="0"/>
          </a:p>
          <a:p>
            <a:r>
              <a:rPr lang="en-US" dirty="0"/>
              <a:t>The claims with specific meanings attached to them are known as </a:t>
            </a:r>
            <a:r>
              <a:rPr lang="en-US" b="1" dirty="0"/>
              <a:t>registered claims</a:t>
            </a:r>
            <a:r>
              <a:rPr lang="en-US" dirty="0"/>
              <a:t>.</a:t>
            </a:r>
          </a:p>
        </p:txBody>
      </p:sp>
    </p:spTree>
    <p:extLst>
      <p:ext uri="{BB962C8B-B14F-4D97-AF65-F5344CB8AC3E}">
        <p14:creationId xmlns:p14="http://schemas.microsoft.com/office/powerpoint/2010/main" val="421424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1D9E-43E8-41B1-B6C6-B93817914570}"/>
              </a:ext>
            </a:extLst>
          </p:cNvPr>
          <p:cNvSpPr>
            <a:spLocks noGrp="1"/>
          </p:cNvSpPr>
          <p:nvPr>
            <p:ph type="title"/>
          </p:nvPr>
        </p:nvSpPr>
        <p:spPr/>
        <p:txBody>
          <a:bodyPr/>
          <a:lstStyle/>
          <a:p>
            <a:r>
              <a:rPr lang="en-US" dirty="0"/>
              <a:t>Passport JWT Strategy</a:t>
            </a:r>
            <a:endParaRPr lang="en-CA" dirty="0"/>
          </a:p>
        </p:txBody>
      </p:sp>
      <p:sp>
        <p:nvSpPr>
          <p:cNvPr id="3" name="Content Placeholder 2">
            <a:extLst>
              <a:ext uri="{FF2B5EF4-FFF2-40B4-BE49-F238E27FC236}">
                <a16:creationId xmlns:a16="http://schemas.microsoft.com/office/drawing/2014/main" id="{F8E88BF9-4E46-4462-B2B0-C45EC4FB3A0C}"/>
              </a:ext>
            </a:extLst>
          </p:cNvPr>
          <p:cNvSpPr>
            <a:spLocks noGrp="1"/>
          </p:cNvSpPr>
          <p:nvPr>
            <p:ph idx="1"/>
          </p:nvPr>
        </p:nvSpPr>
        <p:spPr/>
        <p:txBody>
          <a:bodyPr/>
          <a:lstStyle/>
          <a:p>
            <a:r>
              <a:rPr lang="en-US" dirty="0"/>
              <a:t>As reviewed in previous lessons, </a:t>
            </a:r>
            <a:r>
              <a:rPr lang="en-US" b="1" dirty="0"/>
              <a:t>Passport</a:t>
            </a:r>
            <a:r>
              <a:rPr lang="en-US" dirty="0"/>
              <a:t> is a Node.js middleware that offers a variety of different request authentication strategies that are easy to implement. </a:t>
            </a:r>
          </a:p>
          <a:p>
            <a:endParaRPr lang="en-US" dirty="0"/>
          </a:p>
          <a:p>
            <a:r>
              <a:rPr lang="en-US" dirty="0"/>
              <a:t>By default, it stores the user object in </a:t>
            </a:r>
            <a:r>
              <a:rPr lang="en-US" b="1" dirty="0"/>
              <a:t>session object</a:t>
            </a:r>
            <a:r>
              <a:rPr lang="en-US" dirty="0"/>
              <a:t>.</a:t>
            </a:r>
          </a:p>
          <a:p>
            <a:endParaRPr lang="en-US" dirty="0"/>
          </a:p>
          <a:p>
            <a:r>
              <a:rPr lang="en-US" dirty="0"/>
              <a:t>As noted above, (JSON Web Tokens) JWTs is an authentication standard that works by assigning and passing around an encrypted token in requests that helps to identify the logged in user, instead of storing the user in a session on the server and creating a cookie. </a:t>
            </a:r>
          </a:p>
          <a:p>
            <a:endParaRPr lang="en-US" dirty="0"/>
          </a:p>
          <a:p>
            <a:r>
              <a:rPr lang="en-US" dirty="0"/>
              <a:t>It has different integrations including a </a:t>
            </a:r>
            <a:r>
              <a:rPr lang="en-US" b="1" dirty="0">
                <a:latin typeface="Consolas" panose="020B0609020204030204" pitchFamily="49" charset="0"/>
              </a:rPr>
              <a:t>Node.js </a:t>
            </a:r>
            <a:r>
              <a:rPr lang="en-US" dirty="0"/>
              <a:t>module.</a:t>
            </a:r>
            <a:endParaRPr lang="en-CA" dirty="0"/>
          </a:p>
        </p:txBody>
      </p:sp>
    </p:spTree>
    <p:extLst>
      <p:ext uri="{BB962C8B-B14F-4D97-AF65-F5344CB8AC3E}">
        <p14:creationId xmlns:p14="http://schemas.microsoft.com/office/powerpoint/2010/main" val="112352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1D9E-43E8-41B1-B6C6-B93817914570}"/>
              </a:ext>
            </a:extLst>
          </p:cNvPr>
          <p:cNvSpPr>
            <a:spLocks noGrp="1"/>
          </p:cNvSpPr>
          <p:nvPr>
            <p:ph type="title"/>
          </p:nvPr>
        </p:nvSpPr>
        <p:spPr/>
        <p:txBody>
          <a:bodyPr/>
          <a:lstStyle/>
          <a:p>
            <a:r>
              <a:rPr lang="en-US" dirty="0"/>
              <a:t>Passport JWT Strategy (continued)</a:t>
            </a:r>
            <a:endParaRPr lang="en-CA" dirty="0"/>
          </a:p>
        </p:txBody>
      </p:sp>
      <p:sp>
        <p:nvSpPr>
          <p:cNvPr id="3" name="Content Placeholder 2">
            <a:extLst>
              <a:ext uri="{FF2B5EF4-FFF2-40B4-BE49-F238E27FC236}">
                <a16:creationId xmlns:a16="http://schemas.microsoft.com/office/drawing/2014/main" id="{F8E88BF9-4E46-4462-B2B0-C45EC4FB3A0C}"/>
              </a:ext>
            </a:extLst>
          </p:cNvPr>
          <p:cNvSpPr>
            <a:spLocks noGrp="1"/>
          </p:cNvSpPr>
          <p:nvPr>
            <p:ph idx="1"/>
          </p:nvPr>
        </p:nvSpPr>
        <p:spPr/>
        <p:txBody>
          <a:bodyPr/>
          <a:lstStyle/>
          <a:p>
            <a:r>
              <a:rPr lang="en-US" b="1" dirty="0"/>
              <a:t>Passport</a:t>
            </a:r>
            <a:r>
              <a:rPr lang="en-US" dirty="0"/>
              <a:t> allows an option to store the user object in the </a:t>
            </a:r>
            <a:r>
              <a:rPr lang="en-US" b="1" dirty="0"/>
              <a:t>request</a:t>
            </a:r>
            <a:r>
              <a:rPr lang="en-US" dirty="0"/>
              <a:t> </a:t>
            </a:r>
            <a:r>
              <a:rPr lang="en-US" b="1" dirty="0"/>
              <a:t>object</a:t>
            </a:r>
            <a:r>
              <a:rPr lang="en-US" dirty="0"/>
              <a:t> instead of the </a:t>
            </a:r>
            <a:r>
              <a:rPr lang="en-US" b="1" dirty="0"/>
              <a:t>session object</a:t>
            </a:r>
            <a:r>
              <a:rPr lang="en-US" dirty="0"/>
              <a:t>.</a:t>
            </a:r>
          </a:p>
          <a:p>
            <a:endParaRPr lang="en-US" dirty="0"/>
          </a:p>
          <a:p>
            <a:r>
              <a:rPr lang="en-US" dirty="0"/>
              <a:t>To demonstrate Passport JWT we will add it to our passport-local strategy (username and password).</a:t>
            </a:r>
          </a:p>
          <a:p>
            <a:endParaRPr lang="en-US" dirty="0"/>
          </a:p>
          <a:p>
            <a:r>
              <a:rPr lang="en-US" dirty="0"/>
              <a:t>Now here is how everything is going to work:</a:t>
            </a:r>
          </a:p>
          <a:p>
            <a:pPr lvl="1"/>
            <a:r>
              <a:rPr lang="en-US" dirty="0"/>
              <a:t>When the user logs in, the backend creates a signed token and returns it in response</a:t>
            </a:r>
          </a:p>
          <a:p>
            <a:pPr lvl="1"/>
            <a:endParaRPr lang="en-US" dirty="0"/>
          </a:p>
          <a:p>
            <a:pPr lvl="1"/>
            <a:r>
              <a:rPr lang="en-US" dirty="0"/>
              <a:t>The client saves the token locally (typically in </a:t>
            </a:r>
            <a:r>
              <a:rPr lang="en-US" b="1" dirty="0"/>
              <a:t>localStorage</a:t>
            </a:r>
            <a:r>
              <a:rPr lang="en-US" dirty="0"/>
              <a:t>) and sends it back in every subsequent request that needs authentication</a:t>
            </a:r>
          </a:p>
          <a:p>
            <a:pPr lvl="1"/>
            <a:endParaRPr lang="en-US" dirty="0"/>
          </a:p>
          <a:p>
            <a:pPr lvl="1"/>
            <a:r>
              <a:rPr lang="en-US" dirty="0"/>
              <a:t>All requests needing authentication pass through a middleware that checks the provided token and allows the request only if the token is verified</a:t>
            </a:r>
          </a:p>
          <a:p>
            <a:endParaRPr lang="en-CA" dirty="0"/>
          </a:p>
        </p:txBody>
      </p:sp>
    </p:spTree>
    <p:extLst>
      <p:ext uri="{BB962C8B-B14F-4D97-AF65-F5344CB8AC3E}">
        <p14:creationId xmlns:p14="http://schemas.microsoft.com/office/powerpoint/2010/main" val="86112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101E-8C24-44BA-BD47-C37D6FBCA867}"/>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DAB16E17-D7CC-4493-BE4A-626ED92FFBAD}"/>
              </a:ext>
            </a:extLst>
          </p:cNvPr>
          <p:cNvSpPr>
            <a:spLocks noGrp="1"/>
          </p:cNvSpPr>
          <p:nvPr>
            <p:ph idx="1"/>
          </p:nvPr>
        </p:nvSpPr>
        <p:spPr/>
        <p:txBody>
          <a:bodyPr/>
          <a:lstStyle/>
          <a:p>
            <a:r>
              <a:rPr lang="en-US" dirty="0"/>
              <a:t>We need to include additional npm modules:</a:t>
            </a:r>
          </a:p>
          <a:p>
            <a:endParaRPr lang="en-US" dirty="0"/>
          </a:p>
          <a:p>
            <a:pPr marL="0" indent="0">
              <a:buNone/>
            </a:pPr>
            <a:r>
              <a:rPr lang="en-US" dirty="0">
                <a:latin typeface="Consolas" panose="020B0609020204030204" pitchFamily="49" charset="0"/>
              </a:rPr>
              <a:t>	npm install cors passport-jwt jsonwebtoken --save</a:t>
            </a:r>
            <a:endParaRPr lang="en-CA" dirty="0">
              <a:latin typeface="Consolas" panose="020B0609020204030204" pitchFamily="49" charset="0"/>
            </a:endParaRPr>
          </a:p>
        </p:txBody>
      </p:sp>
    </p:spTree>
    <p:extLst>
      <p:ext uri="{BB962C8B-B14F-4D97-AF65-F5344CB8AC3E}">
        <p14:creationId xmlns:p14="http://schemas.microsoft.com/office/powerpoint/2010/main" val="84197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1D9E-43E8-41B1-B6C6-B93817914570}"/>
              </a:ext>
            </a:extLst>
          </p:cNvPr>
          <p:cNvSpPr>
            <a:spLocks noGrp="1"/>
          </p:cNvSpPr>
          <p:nvPr>
            <p:ph type="title"/>
          </p:nvPr>
        </p:nvSpPr>
        <p:spPr/>
        <p:txBody>
          <a:bodyPr/>
          <a:lstStyle/>
          <a:p>
            <a:r>
              <a:rPr lang="en-US" dirty="0"/>
              <a:t>Our Modified app.js</a:t>
            </a:r>
            <a:endParaRPr lang="en-CA" dirty="0"/>
          </a:p>
        </p:txBody>
      </p:sp>
      <p:sp>
        <p:nvSpPr>
          <p:cNvPr id="3" name="Content Placeholder 2">
            <a:extLst>
              <a:ext uri="{FF2B5EF4-FFF2-40B4-BE49-F238E27FC236}">
                <a16:creationId xmlns:a16="http://schemas.microsoft.com/office/drawing/2014/main" id="{F8E88BF9-4E46-4462-B2B0-C45EC4FB3A0C}"/>
              </a:ext>
            </a:extLst>
          </p:cNvPr>
          <p:cNvSpPr>
            <a:spLocks noGrp="1"/>
          </p:cNvSpPr>
          <p:nvPr>
            <p:ph idx="1"/>
          </p:nvPr>
        </p:nvSpPr>
        <p:spPr>
          <a:xfrm>
            <a:off x="838200" y="914401"/>
            <a:ext cx="8083126" cy="5791200"/>
          </a:xfrm>
        </p:spPr>
        <p:txBody>
          <a:bodyPr>
            <a:normAutofit/>
          </a:bodyPr>
          <a:lstStyle/>
          <a:p>
            <a:pPr marL="0" indent="0">
              <a:buNone/>
            </a:pPr>
            <a:r>
              <a:rPr lang="en-CA" sz="1600" dirty="0">
                <a:latin typeface="Consolas" panose="020B0609020204030204" pitchFamily="49" charset="0"/>
              </a:rPr>
              <a:t>let createError = require('http-errors');</a:t>
            </a:r>
          </a:p>
          <a:p>
            <a:pPr marL="0" indent="0">
              <a:buNone/>
            </a:pPr>
            <a:r>
              <a:rPr lang="en-CA" sz="1600" dirty="0">
                <a:latin typeface="Consolas" panose="020B0609020204030204" pitchFamily="49" charset="0"/>
              </a:rPr>
              <a:t>let express = require('express');</a:t>
            </a:r>
          </a:p>
          <a:p>
            <a:pPr marL="0" indent="0">
              <a:buNone/>
            </a:pPr>
            <a:r>
              <a:rPr lang="en-CA" sz="1600" dirty="0">
                <a:latin typeface="Consolas" panose="020B0609020204030204" pitchFamily="49" charset="0"/>
              </a:rPr>
              <a:t>let path = require('path');</a:t>
            </a:r>
          </a:p>
          <a:p>
            <a:pPr marL="0" indent="0">
              <a:buNone/>
            </a:pPr>
            <a:r>
              <a:rPr lang="en-CA" sz="1600" dirty="0">
                <a:latin typeface="Consolas" panose="020B0609020204030204" pitchFamily="49" charset="0"/>
              </a:rPr>
              <a:t>let cookieParser = require('cookie-parser');</a:t>
            </a:r>
          </a:p>
          <a:p>
            <a:pPr marL="0" indent="0">
              <a:buNone/>
            </a:pPr>
            <a:r>
              <a:rPr lang="en-CA" sz="1600" dirty="0">
                <a:latin typeface="Consolas" panose="020B0609020204030204" pitchFamily="49" charset="0"/>
              </a:rPr>
              <a:t>let logger = require('morgan');</a:t>
            </a:r>
          </a:p>
          <a:p>
            <a:pPr marL="0" indent="0">
              <a:buNone/>
            </a:pPr>
            <a:r>
              <a:rPr lang="en-CA" sz="1600" b="1" dirty="0">
                <a:latin typeface="Consolas" panose="020B0609020204030204" pitchFamily="49" charset="0"/>
              </a:rPr>
              <a:t>let cors = require('cors');</a:t>
            </a:r>
          </a:p>
          <a:p>
            <a:pPr marL="0" indent="0">
              <a:buNone/>
            </a:pPr>
            <a:br>
              <a:rPr lang="en-CA" sz="1600" dirty="0">
                <a:latin typeface="Consolas" panose="020B0609020204030204" pitchFamily="49" charset="0"/>
              </a:rPr>
            </a:br>
            <a:r>
              <a:rPr lang="en-CA" sz="1600" dirty="0">
                <a:latin typeface="Consolas" panose="020B0609020204030204" pitchFamily="49" charset="0"/>
              </a:rPr>
              <a:t>// modules for authentication</a:t>
            </a:r>
          </a:p>
          <a:p>
            <a:pPr marL="0" indent="0">
              <a:buNone/>
            </a:pPr>
            <a:r>
              <a:rPr lang="en-CA" sz="1600" dirty="0">
                <a:latin typeface="Consolas" panose="020B0609020204030204" pitchFamily="49" charset="0"/>
              </a:rPr>
              <a:t>let session = require('express-session');</a:t>
            </a:r>
          </a:p>
          <a:p>
            <a:pPr marL="0" indent="0">
              <a:buNone/>
            </a:pPr>
            <a:r>
              <a:rPr lang="en-CA" sz="1600" dirty="0">
                <a:latin typeface="Consolas" panose="020B0609020204030204" pitchFamily="49" charset="0"/>
              </a:rPr>
              <a:t>let passport = require('passport');</a:t>
            </a:r>
          </a:p>
          <a:p>
            <a:pPr marL="0" indent="0">
              <a:buNone/>
            </a:pPr>
            <a:r>
              <a:rPr lang="en-CA" sz="1600" b="1" dirty="0">
                <a:latin typeface="Consolas" panose="020B0609020204030204" pitchFamily="49" charset="0"/>
              </a:rPr>
              <a:t>let passportJWT = require('passport-jwt');</a:t>
            </a:r>
          </a:p>
          <a:p>
            <a:pPr marL="0" indent="0">
              <a:buNone/>
            </a:pPr>
            <a:r>
              <a:rPr lang="en-CA" sz="1600" b="1" dirty="0">
                <a:latin typeface="Consolas" panose="020B0609020204030204" pitchFamily="49" charset="0"/>
              </a:rPr>
              <a:t>let JWTStrategy = passportJWT.Strategy;</a:t>
            </a:r>
          </a:p>
          <a:p>
            <a:pPr marL="0" indent="0">
              <a:buNone/>
            </a:pPr>
            <a:r>
              <a:rPr lang="en-CA" sz="1600" b="1" dirty="0">
                <a:latin typeface="Consolas" panose="020B0609020204030204" pitchFamily="49" charset="0"/>
              </a:rPr>
              <a:t>let ExtractJWT = passportJWT.ExtractJwt;</a:t>
            </a:r>
          </a:p>
          <a:p>
            <a:pPr marL="0" indent="0">
              <a:buNone/>
            </a:pPr>
            <a:br>
              <a:rPr lang="en-CA" sz="1600" dirty="0">
                <a:latin typeface="Consolas" panose="020B0609020204030204" pitchFamily="49" charset="0"/>
              </a:rPr>
            </a:br>
            <a:r>
              <a:rPr lang="en-CA" sz="1600" dirty="0">
                <a:latin typeface="Consolas" panose="020B0609020204030204" pitchFamily="49" charset="0"/>
              </a:rPr>
              <a:t>let passportLocal = require('passport-local');</a:t>
            </a:r>
          </a:p>
          <a:p>
            <a:pPr marL="0" indent="0">
              <a:buNone/>
            </a:pPr>
            <a:r>
              <a:rPr lang="en-CA" sz="1600" dirty="0">
                <a:latin typeface="Consolas" panose="020B0609020204030204" pitchFamily="49" charset="0"/>
              </a:rPr>
              <a:t>let localStrategy = passportLocal.Strategy;</a:t>
            </a:r>
          </a:p>
          <a:p>
            <a:pPr marL="0" indent="0">
              <a:buNone/>
            </a:pPr>
            <a:r>
              <a:rPr lang="en-CA" sz="1600" dirty="0">
                <a:latin typeface="Consolas" panose="020B0609020204030204" pitchFamily="49" charset="0"/>
              </a:rPr>
              <a:t>let flash = require('connect-flash’);</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p:txBody>
      </p:sp>
    </p:spTree>
    <p:extLst>
      <p:ext uri="{BB962C8B-B14F-4D97-AF65-F5344CB8AC3E}">
        <p14:creationId xmlns:p14="http://schemas.microsoft.com/office/powerpoint/2010/main" val="34219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1D9E-43E8-41B1-B6C6-B93817914570}"/>
              </a:ext>
            </a:extLst>
          </p:cNvPr>
          <p:cNvSpPr>
            <a:spLocks noGrp="1"/>
          </p:cNvSpPr>
          <p:nvPr>
            <p:ph type="title"/>
          </p:nvPr>
        </p:nvSpPr>
        <p:spPr/>
        <p:txBody>
          <a:bodyPr/>
          <a:lstStyle/>
          <a:p>
            <a:r>
              <a:rPr lang="en-US" dirty="0"/>
              <a:t>Our Modified app.js (continued)</a:t>
            </a:r>
            <a:endParaRPr lang="en-CA" dirty="0"/>
          </a:p>
        </p:txBody>
      </p:sp>
      <p:sp>
        <p:nvSpPr>
          <p:cNvPr id="3" name="Content Placeholder 2">
            <a:extLst>
              <a:ext uri="{FF2B5EF4-FFF2-40B4-BE49-F238E27FC236}">
                <a16:creationId xmlns:a16="http://schemas.microsoft.com/office/drawing/2014/main" id="{F8E88BF9-4E46-4462-B2B0-C45EC4FB3A0C}"/>
              </a:ext>
            </a:extLst>
          </p:cNvPr>
          <p:cNvSpPr>
            <a:spLocks noGrp="1"/>
          </p:cNvSpPr>
          <p:nvPr>
            <p:ph idx="1"/>
          </p:nvPr>
        </p:nvSpPr>
        <p:spPr/>
        <p:txBody>
          <a:bodyPr>
            <a:normAutofit fontScale="77500" lnSpcReduction="20000"/>
          </a:bodyPr>
          <a:lstStyle/>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a:p>
            <a:pPr marL="0" indent="0">
              <a:buNone/>
            </a:pPr>
            <a:endParaRPr lang="en-CA" sz="1600" dirty="0">
              <a:latin typeface="Consolas" panose="020B0609020204030204" pitchFamily="49" charset="0"/>
            </a:endParaRPr>
          </a:p>
          <a:p>
            <a:pPr marL="0" indent="0">
              <a:buNone/>
            </a:pPr>
            <a:r>
              <a:rPr lang="en-CA" dirty="0">
                <a:latin typeface="Consolas" panose="020B0609020204030204" pitchFamily="49" charset="0"/>
              </a:rPr>
              <a:t>// serialize and deserialize the User info</a:t>
            </a:r>
          </a:p>
          <a:p>
            <a:pPr marL="0" indent="0">
              <a:buNone/>
            </a:pPr>
            <a:r>
              <a:rPr lang="en-CA" dirty="0">
                <a:latin typeface="Consolas" panose="020B0609020204030204" pitchFamily="49" charset="0"/>
              </a:rPr>
              <a:t>passport.serializeUser(User.serializeUser());</a:t>
            </a:r>
          </a:p>
          <a:p>
            <a:pPr marL="0" indent="0">
              <a:buNone/>
            </a:pPr>
            <a:r>
              <a:rPr lang="en-CA" dirty="0">
                <a:latin typeface="Consolas" panose="020B0609020204030204" pitchFamily="49" charset="0"/>
              </a:rPr>
              <a:t>passport.deserializeUser(User.deserializeUser());</a:t>
            </a:r>
          </a:p>
          <a:p>
            <a:pPr marL="0" indent="0">
              <a:buNone/>
            </a:pPr>
            <a:br>
              <a:rPr lang="en-CA" dirty="0">
                <a:latin typeface="Consolas" panose="020B0609020204030204" pitchFamily="49" charset="0"/>
              </a:rPr>
            </a:br>
            <a:r>
              <a:rPr lang="en-CA" b="1" dirty="0">
                <a:latin typeface="Consolas" panose="020B0609020204030204" pitchFamily="49" charset="0"/>
              </a:rPr>
              <a:t>// verify that the token sent by the user - check if valid</a:t>
            </a:r>
          </a:p>
          <a:p>
            <a:pPr marL="0" indent="0">
              <a:buNone/>
            </a:pPr>
            <a:r>
              <a:rPr lang="en-CA" b="1" dirty="0">
                <a:latin typeface="Consolas" panose="020B0609020204030204" pitchFamily="49" charset="0"/>
              </a:rPr>
              <a:t>let jwtOptions = {};</a:t>
            </a:r>
          </a:p>
          <a:p>
            <a:pPr marL="0" indent="0">
              <a:buNone/>
            </a:pPr>
            <a:r>
              <a:rPr lang="en-CA" b="1" dirty="0">
                <a:latin typeface="Consolas" panose="020B0609020204030204" pitchFamily="49" charset="0"/>
              </a:rPr>
              <a:t>jwtOptions.jwtFromRequest = ExtractJWT.fromAuthHeaderAsBearerToken();</a:t>
            </a:r>
          </a:p>
          <a:p>
            <a:pPr marL="0" indent="0">
              <a:buNone/>
            </a:pPr>
            <a:r>
              <a:rPr lang="en-CA" b="1" dirty="0">
                <a:latin typeface="Consolas" panose="020B0609020204030204" pitchFamily="49" charset="0"/>
              </a:rPr>
              <a:t>jwtOptions.secretOrKey = DB.secret;</a:t>
            </a:r>
          </a:p>
          <a:p>
            <a:pPr marL="0" indent="0">
              <a:buNone/>
            </a:pPr>
            <a:br>
              <a:rPr lang="en-CA" b="1" dirty="0">
                <a:latin typeface="Consolas" panose="020B0609020204030204" pitchFamily="49" charset="0"/>
              </a:rPr>
            </a:br>
            <a:r>
              <a:rPr lang="en-CA" b="1" dirty="0">
                <a:latin typeface="Consolas" panose="020B0609020204030204" pitchFamily="49" charset="0"/>
              </a:rPr>
              <a:t>let strategy = new JWTStrategy(jwtOptions, (jwt_payload, done) =&gt; {</a:t>
            </a:r>
          </a:p>
          <a:p>
            <a:pPr marL="0" indent="0">
              <a:buNone/>
            </a:pPr>
            <a:r>
              <a:rPr lang="en-CA" b="1" dirty="0">
                <a:latin typeface="Consolas" panose="020B0609020204030204" pitchFamily="49" charset="0"/>
              </a:rPr>
              <a:t>  User.findById(jwt_payload.id)</a:t>
            </a:r>
          </a:p>
          <a:p>
            <a:pPr marL="0" indent="0">
              <a:buNone/>
            </a:pPr>
            <a:r>
              <a:rPr lang="en-CA" b="1" dirty="0">
                <a:latin typeface="Consolas" panose="020B0609020204030204" pitchFamily="49" charset="0"/>
              </a:rPr>
              <a:t>    .then(user =&gt; {</a:t>
            </a:r>
          </a:p>
          <a:p>
            <a:pPr marL="0" indent="0">
              <a:buNone/>
            </a:pPr>
            <a:r>
              <a:rPr lang="en-CA" b="1" dirty="0">
                <a:latin typeface="Consolas" panose="020B0609020204030204" pitchFamily="49" charset="0"/>
              </a:rPr>
              <a:t>      return done(null, user);</a:t>
            </a:r>
          </a:p>
          <a:p>
            <a:pPr marL="0" indent="0">
              <a:buNone/>
            </a:pPr>
            <a:r>
              <a:rPr lang="en-CA" b="1" dirty="0">
                <a:latin typeface="Consolas" panose="020B0609020204030204" pitchFamily="49" charset="0"/>
              </a:rPr>
              <a:t>    })</a:t>
            </a:r>
          </a:p>
          <a:p>
            <a:pPr marL="0" indent="0">
              <a:buNone/>
            </a:pPr>
            <a:r>
              <a:rPr lang="en-CA" b="1" dirty="0">
                <a:latin typeface="Consolas" panose="020B0609020204030204" pitchFamily="49" charset="0"/>
              </a:rPr>
              <a:t>    .catch(err =&gt; {</a:t>
            </a:r>
          </a:p>
          <a:p>
            <a:pPr marL="0" indent="0">
              <a:buNone/>
            </a:pPr>
            <a:r>
              <a:rPr lang="en-CA" b="1" dirty="0">
                <a:latin typeface="Consolas" panose="020B0609020204030204" pitchFamily="49" charset="0"/>
              </a:rPr>
              <a:t>      return done(err, false);</a:t>
            </a:r>
          </a:p>
          <a:p>
            <a:pPr marL="0" indent="0">
              <a:buNone/>
            </a:pPr>
            <a:r>
              <a:rPr lang="en-CA" b="1" dirty="0">
                <a:latin typeface="Consolas" panose="020B0609020204030204" pitchFamily="49" charset="0"/>
              </a:rPr>
              <a:t>    });</a:t>
            </a:r>
          </a:p>
          <a:p>
            <a:pPr marL="0" indent="0">
              <a:buNone/>
            </a:pPr>
            <a:r>
              <a:rPr lang="en-CA" b="1" dirty="0">
                <a:latin typeface="Consolas" panose="020B0609020204030204" pitchFamily="49" charset="0"/>
              </a:rPr>
              <a:t>});</a:t>
            </a:r>
          </a:p>
          <a:p>
            <a:pPr marL="0" indent="0">
              <a:buNone/>
            </a:pPr>
            <a:endParaRPr lang="en-CA" sz="1600" dirty="0"/>
          </a:p>
          <a:p>
            <a:endParaRPr lang="en-CA" dirty="0"/>
          </a:p>
        </p:txBody>
      </p:sp>
    </p:spTree>
    <p:extLst>
      <p:ext uri="{BB962C8B-B14F-4D97-AF65-F5344CB8AC3E}">
        <p14:creationId xmlns:p14="http://schemas.microsoft.com/office/powerpoint/2010/main" val="232896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97A8-09AB-41BC-BEC5-B956435FEECE}"/>
              </a:ext>
            </a:extLst>
          </p:cNvPr>
          <p:cNvSpPr>
            <a:spLocks noGrp="1"/>
          </p:cNvSpPr>
          <p:nvPr>
            <p:ph type="title"/>
          </p:nvPr>
        </p:nvSpPr>
        <p:spPr/>
        <p:txBody>
          <a:bodyPr/>
          <a:lstStyle/>
          <a:p>
            <a:r>
              <a:rPr lang="en-US" dirty="0"/>
              <a:t>Our modified controllers/index.js</a:t>
            </a:r>
            <a:endParaRPr lang="en-CA" dirty="0"/>
          </a:p>
        </p:txBody>
      </p:sp>
      <p:sp>
        <p:nvSpPr>
          <p:cNvPr id="3" name="Content Placeholder 2">
            <a:extLst>
              <a:ext uri="{FF2B5EF4-FFF2-40B4-BE49-F238E27FC236}">
                <a16:creationId xmlns:a16="http://schemas.microsoft.com/office/drawing/2014/main" id="{4C477317-6DCC-49F6-A35A-44C5CED2CD9B}"/>
              </a:ext>
            </a:extLst>
          </p:cNvPr>
          <p:cNvSpPr>
            <a:spLocks noGrp="1"/>
          </p:cNvSpPr>
          <p:nvPr>
            <p:ph idx="1"/>
          </p:nvPr>
        </p:nvSpPr>
        <p:spPr/>
        <p:txBody>
          <a:bodyPr>
            <a:normAutofit/>
          </a:bodyPr>
          <a:lstStyle/>
          <a:p>
            <a:pPr marL="0" indent="0">
              <a:buNone/>
            </a:pPr>
            <a:r>
              <a:rPr lang="en-CA" sz="1600" dirty="0">
                <a:latin typeface="Consolas" panose="020B0609020204030204" pitchFamily="49" charset="0"/>
              </a:rPr>
              <a:t>let express = require("express");</a:t>
            </a:r>
          </a:p>
          <a:p>
            <a:pPr marL="0" indent="0">
              <a:buNone/>
            </a:pPr>
            <a:r>
              <a:rPr lang="en-CA" sz="1600" dirty="0">
                <a:latin typeface="Consolas" panose="020B0609020204030204" pitchFamily="49" charset="0"/>
              </a:rPr>
              <a:t>let router = express.Router();</a:t>
            </a:r>
          </a:p>
          <a:p>
            <a:pPr marL="0" indent="0">
              <a:buNone/>
            </a:pPr>
            <a:r>
              <a:rPr lang="en-CA" sz="1600" dirty="0">
                <a:latin typeface="Consolas" panose="020B0609020204030204" pitchFamily="49" charset="0"/>
              </a:rPr>
              <a:t>let mongoose = require("mongoose");</a:t>
            </a:r>
          </a:p>
          <a:p>
            <a:pPr marL="0" indent="0">
              <a:buNone/>
            </a:pPr>
            <a:r>
              <a:rPr lang="en-CA" sz="1600" dirty="0">
                <a:latin typeface="Consolas" panose="020B0609020204030204" pitchFamily="49" charset="0"/>
              </a:rPr>
              <a:t>let passport = require("passport");</a:t>
            </a:r>
          </a:p>
          <a:p>
            <a:pPr marL="0" indent="0">
              <a:buNone/>
            </a:pPr>
            <a:r>
              <a:rPr lang="en-CA" sz="1600" b="1" dirty="0">
                <a:latin typeface="Consolas" panose="020B0609020204030204" pitchFamily="49" charset="0"/>
              </a:rPr>
              <a:t>let jwt = require('jsonwebtoken');</a:t>
            </a:r>
          </a:p>
          <a:p>
            <a:pPr marL="0" indent="0">
              <a:buNone/>
            </a:pPr>
            <a:r>
              <a:rPr lang="en-CA" sz="1600" dirty="0">
                <a:latin typeface="Consolas" panose="020B0609020204030204" pitchFamily="49" charset="0"/>
              </a:rPr>
              <a:t>let DB = require('../db’);</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a:p>
            <a:pPr marL="0"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22959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E943-FC58-4757-8795-48C0A326DCA9}"/>
              </a:ext>
            </a:extLst>
          </p:cNvPr>
          <p:cNvSpPr>
            <a:spLocks noGrp="1"/>
          </p:cNvSpPr>
          <p:nvPr>
            <p:ph type="title"/>
          </p:nvPr>
        </p:nvSpPr>
        <p:spPr/>
        <p:txBody>
          <a:bodyPr/>
          <a:lstStyle/>
          <a:p>
            <a:r>
              <a:rPr lang="en-US" dirty="0"/>
              <a:t>What is JWT? (continued)</a:t>
            </a:r>
            <a:endParaRPr lang="en-CA" dirty="0"/>
          </a:p>
        </p:txBody>
      </p:sp>
      <p:sp>
        <p:nvSpPr>
          <p:cNvPr id="4" name="Content Placeholder 3">
            <a:extLst>
              <a:ext uri="{FF2B5EF4-FFF2-40B4-BE49-F238E27FC236}">
                <a16:creationId xmlns:a16="http://schemas.microsoft.com/office/drawing/2014/main" id="{009BAB91-D12D-444F-BDBD-CD763793FA2E}"/>
              </a:ext>
            </a:extLst>
          </p:cNvPr>
          <p:cNvSpPr>
            <a:spLocks noGrp="1"/>
          </p:cNvSpPr>
          <p:nvPr>
            <p:ph idx="1"/>
          </p:nvPr>
        </p:nvSpPr>
        <p:spPr/>
        <p:txBody>
          <a:bodyPr>
            <a:normAutofit fontScale="92500" lnSpcReduction="10000"/>
          </a:bodyPr>
          <a:lstStyle/>
          <a:p>
            <a:r>
              <a:rPr lang="en-US" dirty="0"/>
              <a:t>A JSON Web Token looks like this (newlines inserted for readability):</a:t>
            </a:r>
          </a:p>
          <a:p>
            <a:endParaRPr lang="en-US" dirty="0"/>
          </a:p>
          <a:p>
            <a:pPr marL="0" indent="0">
              <a:buNone/>
            </a:pPr>
            <a:r>
              <a:rPr lang="en-CA" sz="1600" dirty="0">
                <a:latin typeface="Consolas" panose="020B0609020204030204" pitchFamily="49" charset="0"/>
              </a:rPr>
              <a:t>eyJhbGciOiJIUzI1NiIsInR5cCI6IkpXVCJ9.</a:t>
            </a:r>
          </a:p>
          <a:p>
            <a:pPr marL="0" indent="0">
              <a:buNone/>
            </a:pPr>
            <a:r>
              <a:rPr lang="en-CA" sz="1600" dirty="0">
                <a:latin typeface="Consolas" panose="020B0609020204030204" pitchFamily="49" charset="0"/>
              </a:rPr>
              <a:t>eyJzdWIiOiIxMjM0NTY3ODkwIiwibmFtZSI6IkpvaG4gRG9lIiwiYWRtaW4iOnRydWV9.</a:t>
            </a:r>
          </a:p>
          <a:p>
            <a:pPr marL="0" indent="0">
              <a:buNone/>
            </a:pPr>
            <a:r>
              <a:rPr lang="en-CA" sz="1600" dirty="0">
                <a:latin typeface="Consolas" panose="020B0609020204030204" pitchFamily="49" charset="0"/>
              </a:rPr>
              <a:t>TJVA95OrM7E2cBab30RMHrHDcEfxjoYZgeFONFh7HgQ</a:t>
            </a:r>
          </a:p>
          <a:p>
            <a:endParaRPr lang="en-CA" dirty="0"/>
          </a:p>
          <a:p>
            <a:r>
              <a:rPr lang="en-US" dirty="0"/>
              <a:t>While this looks like gibberish, it is actually a very </a:t>
            </a:r>
            <a:r>
              <a:rPr lang="en-US" b="1" dirty="0"/>
              <a:t>compact</a:t>
            </a:r>
            <a:r>
              <a:rPr lang="en-US" dirty="0"/>
              <a:t>, </a:t>
            </a:r>
            <a:r>
              <a:rPr lang="en-US" b="1" dirty="0"/>
              <a:t>printable </a:t>
            </a:r>
            <a:r>
              <a:rPr lang="en-US" dirty="0"/>
              <a:t>representation of a series of </a:t>
            </a:r>
            <a:r>
              <a:rPr lang="en-US" b="1" dirty="0"/>
              <a:t>claims</a:t>
            </a:r>
            <a:r>
              <a:rPr lang="en-US" dirty="0"/>
              <a:t>, along with a </a:t>
            </a:r>
            <a:r>
              <a:rPr lang="en-US" b="1" dirty="0"/>
              <a:t>signature </a:t>
            </a:r>
            <a:r>
              <a:rPr lang="en-US" dirty="0"/>
              <a:t>to verify its authenticity.</a:t>
            </a:r>
          </a:p>
          <a:p>
            <a:pPr marL="400032" lvl="1" indent="0">
              <a:buNone/>
            </a:pPr>
            <a:r>
              <a:rPr lang="en-CA" dirty="0">
                <a:latin typeface="Consolas" panose="020B0609020204030204" pitchFamily="49" charset="0"/>
              </a:rPr>
              <a:t>{</a:t>
            </a:r>
          </a:p>
          <a:p>
            <a:pPr marL="400032" lvl="1" indent="0">
              <a:buNone/>
            </a:pPr>
            <a:r>
              <a:rPr lang="en-CA" dirty="0">
                <a:latin typeface="Consolas" panose="020B0609020204030204" pitchFamily="49" charset="0"/>
              </a:rPr>
              <a:t>"alg": "HS256",</a:t>
            </a:r>
          </a:p>
          <a:p>
            <a:pPr marL="400032" lvl="1" indent="0">
              <a:buNone/>
            </a:pPr>
            <a:r>
              <a:rPr lang="en-CA" dirty="0">
                <a:latin typeface="Consolas" panose="020B0609020204030204" pitchFamily="49" charset="0"/>
              </a:rPr>
              <a:t>"typ": "JWT"</a:t>
            </a:r>
          </a:p>
          <a:p>
            <a:pPr marL="400032" lvl="1" indent="0">
              <a:buNone/>
            </a:pPr>
            <a:r>
              <a:rPr lang="en-CA" dirty="0">
                <a:latin typeface="Consolas" panose="020B0609020204030204" pitchFamily="49" charset="0"/>
              </a:rPr>
              <a:t>}</a:t>
            </a:r>
          </a:p>
          <a:p>
            <a:pPr marL="400032" lvl="1" indent="0">
              <a:buNone/>
            </a:pPr>
            <a:endParaRPr lang="en-CA" dirty="0">
              <a:latin typeface="Consolas" panose="020B0609020204030204" pitchFamily="49" charset="0"/>
            </a:endParaRPr>
          </a:p>
          <a:p>
            <a:pPr marL="400032" lvl="1" indent="0">
              <a:buNone/>
            </a:pPr>
            <a:r>
              <a:rPr lang="en-CA" dirty="0">
                <a:latin typeface="Consolas" panose="020B0609020204030204" pitchFamily="49" charset="0"/>
              </a:rPr>
              <a:t>{</a:t>
            </a:r>
          </a:p>
          <a:p>
            <a:pPr marL="400032" lvl="1" indent="0">
              <a:buNone/>
            </a:pPr>
            <a:r>
              <a:rPr lang="en-CA" dirty="0">
                <a:latin typeface="Consolas" panose="020B0609020204030204" pitchFamily="49" charset="0"/>
              </a:rPr>
              <a:t>"sub": "1234567890",</a:t>
            </a:r>
          </a:p>
          <a:p>
            <a:pPr marL="400032" lvl="1" indent="0">
              <a:buNone/>
            </a:pPr>
            <a:r>
              <a:rPr lang="en-CA" dirty="0">
                <a:latin typeface="Consolas" panose="020B0609020204030204" pitchFamily="49" charset="0"/>
              </a:rPr>
              <a:t>"name": "John Doe",</a:t>
            </a:r>
          </a:p>
          <a:p>
            <a:pPr marL="400032" lvl="1" indent="0">
              <a:buNone/>
            </a:pPr>
            <a:r>
              <a:rPr lang="en-CA" dirty="0">
                <a:latin typeface="Consolas" panose="020B0609020204030204" pitchFamily="49" charset="0"/>
              </a:rPr>
              <a:t>"admin": </a:t>
            </a:r>
            <a:r>
              <a:rPr lang="en-CA" b="1" dirty="0">
                <a:latin typeface="Consolas" panose="020B0609020204030204" pitchFamily="49" charset="0"/>
              </a:rPr>
              <a:t>true</a:t>
            </a:r>
          </a:p>
          <a:p>
            <a:pPr marL="400032" lvl="1" indent="0">
              <a:buNone/>
            </a:pPr>
            <a:r>
              <a:rPr lang="en-CA" dirty="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95244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97A8-09AB-41BC-BEC5-B956435FEECE}"/>
              </a:ext>
            </a:extLst>
          </p:cNvPr>
          <p:cNvSpPr>
            <a:spLocks noGrp="1"/>
          </p:cNvSpPr>
          <p:nvPr>
            <p:ph type="title"/>
          </p:nvPr>
        </p:nvSpPr>
        <p:spPr/>
        <p:txBody>
          <a:bodyPr/>
          <a:lstStyle/>
          <a:p>
            <a:r>
              <a:rPr lang="en-US" dirty="0"/>
              <a:t>Our modified controllers/index.js</a:t>
            </a:r>
            <a:endParaRPr lang="en-CA" dirty="0"/>
          </a:p>
        </p:txBody>
      </p:sp>
      <p:sp>
        <p:nvSpPr>
          <p:cNvPr id="3" name="Content Placeholder 2">
            <a:extLst>
              <a:ext uri="{FF2B5EF4-FFF2-40B4-BE49-F238E27FC236}">
                <a16:creationId xmlns:a16="http://schemas.microsoft.com/office/drawing/2014/main" id="{4C477317-6DCC-49F6-A35A-44C5CED2CD9B}"/>
              </a:ext>
            </a:extLst>
          </p:cNvPr>
          <p:cNvSpPr>
            <a:spLocks noGrp="1"/>
          </p:cNvSpPr>
          <p:nvPr>
            <p:ph idx="1"/>
          </p:nvPr>
        </p:nvSpPr>
        <p:spPr/>
        <p:txBody>
          <a:bodyPr>
            <a:normAutofit lnSpcReduction="10000"/>
          </a:bodyPr>
          <a:lstStyle/>
          <a:p>
            <a:pPr marL="0" indent="0">
              <a:buNone/>
            </a:pPr>
            <a:r>
              <a:rPr lang="en-CA" sz="1600" dirty="0">
                <a:latin typeface="Consolas" panose="020B0609020204030204" pitchFamily="49" charset="0"/>
              </a:rPr>
              <a:t>module.exports.processLoginPage = (req, res, next) =&gt; {</a:t>
            </a:r>
          </a:p>
          <a:p>
            <a:pPr marL="0" indent="0">
              <a:buNone/>
            </a:pPr>
            <a:r>
              <a:rPr lang="en-CA" sz="1600" dirty="0">
                <a:latin typeface="Consolas" panose="020B0609020204030204" pitchFamily="49" charset="0"/>
              </a:rPr>
              <a:t>  passport.authenticate('local’, </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req.logIn(user, </a:t>
            </a:r>
          </a:p>
          <a:p>
            <a:pPr marL="0" indent="0">
              <a:buNone/>
            </a:pPr>
            <a:r>
              <a:rPr lang="en-CA" sz="1600" dirty="0">
                <a:latin typeface="Consolas" panose="020B0609020204030204" pitchFamily="49" charset="0"/>
              </a:rPr>
              <a:t>      (err) =&gt; {</a:t>
            </a:r>
          </a:p>
          <a:p>
            <a:pPr marL="0" indent="0">
              <a:buNone/>
            </a:pPr>
            <a:r>
              <a:rPr lang="en-CA" sz="1600" dirty="0">
                <a:latin typeface="Consolas" panose="020B0609020204030204" pitchFamily="49" charset="0"/>
              </a:rPr>
              <a:t>      // server error?</a:t>
            </a:r>
          </a:p>
          <a:p>
            <a:pPr marL="0" indent="0">
              <a:buNone/>
            </a:pPr>
            <a:r>
              <a:rPr lang="en-CA" sz="1600" dirty="0">
                <a:latin typeface="Consolas" panose="020B0609020204030204" pitchFamily="49" charset="0"/>
              </a:rPr>
              <a:t>      if(err) {</a:t>
            </a:r>
          </a:p>
          <a:p>
            <a:pPr marL="0" indent="0">
              <a:buNone/>
            </a:pPr>
            <a:r>
              <a:rPr lang="en-CA" sz="1600" dirty="0">
                <a:latin typeface="Consolas" panose="020B0609020204030204" pitchFamily="49" charset="0"/>
              </a:rPr>
              <a:t>        return next(err);</a:t>
            </a:r>
          </a:p>
          <a:p>
            <a:pPr marL="0" indent="0">
              <a:buNone/>
            </a:pPr>
            <a:r>
              <a:rPr lang="en-CA" sz="1600" dirty="0">
                <a:latin typeface="Consolas" panose="020B0609020204030204" pitchFamily="49" charset="0"/>
              </a:rPr>
              <a:t>      }</a:t>
            </a:r>
          </a:p>
          <a:p>
            <a:pPr marL="0" indent="0">
              <a:buNone/>
            </a:pPr>
            <a:r>
              <a:rPr lang="en-CA" sz="1600" dirty="0">
                <a:latin typeface="Consolas" panose="020B0609020204030204" pitchFamily="49" charset="0"/>
              </a:rPr>
              <a:t>      </a:t>
            </a:r>
            <a:r>
              <a:rPr lang="en-CA" sz="1600" b="1" dirty="0">
                <a:latin typeface="Consolas" panose="020B0609020204030204" pitchFamily="49" charset="0"/>
              </a:rPr>
              <a:t>const payload = {</a:t>
            </a:r>
          </a:p>
          <a:p>
            <a:pPr marL="0" indent="0">
              <a:buNone/>
            </a:pPr>
            <a:r>
              <a:rPr lang="en-CA" sz="1600" b="1" dirty="0">
                <a:latin typeface="Consolas" panose="020B0609020204030204" pitchFamily="49" charset="0"/>
              </a:rPr>
              <a:t>        id: user._id,</a:t>
            </a:r>
          </a:p>
          <a:p>
            <a:pPr marL="0" indent="0">
              <a:buNone/>
            </a:pPr>
            <a:r>
              <a:rPr lang="en-CA" sz="1600" b="1" dirty="0">
                <a:latin typeface="Consolas" panose="020B0609020204030204" pitchFamily="49" charset="0"/>
              </a:rPr>
              <a:t>        displayName: user.displayName,</a:t>
            </a:r>
          </a:p>
          <a:p>
            <a:pPr marL="0" indent="0">
              <a:buNone/>
            </a:pPr>
            <a:r>
              <a:rPr lang="en-CA" sz="1600" b="1" dirty="0">
                <a:latin typeface="Consolas" panose="020B0609020204030204" pitchFamily="49" charset="0"/>
              </a:rPr>
              <a:t>        username: user.username,</a:t>
            </a:r>
          </a:p>
          <a:p>
            <a:pPr marL="0" indent="0">
              <a:buNone/>
            </a:pPr>
            <a:r>
              <a:rPr lang="en-CA" sz="1600" b="1" dirty="0">
                <a:latin typeface="Consolas" panose="020B0609020204030204" pitchFamily="49" charset="0"/>
              </a:rPr>
              <a:t>        email: user.email</a:t>
            </a:r>
          </a:p>
          <a:p>
            <a:pPr marL="0" indent="0">
              <a:buNone/>
            </a:pPr>
            <a:r>
              <a:rPr lang="en-CA" sz="1600" b="1" dirty="0">
                <a:latin typeface="Consolas" panose="020B0609020204030204" pitchFamily="49" charset="0"/>
              </a:rPr>
              <a:t>      }</a:t>
            </a:r>
          </a:p>
          <a:p>
            <a:pPr marL="0" indent="0">
              <a:buNone/>
            </a:pPr>
            <a:br>
              <a:rPr lang="en-CA" sz="1600" dirty="0">
                <a:latin typeface="Consolas" panose="020B0609020204030204" pitchFamily="49" charset="0"/>
              </a:rPr>
            </a:br>
            <a:r>
              <a:rPr lang="en-CA" sz="1600" dirty="0">
                <a:latin typeface="Consolas" panose="020B0609020204030204" pitchFamily="49" charset="0"/>
              </a:rPr>
              <a:t>      </a:t>
            </a:r>
            <a:r>
              <a:rPr lang="en-CA" sz="1600" b="1" dirty="0">
                <a:latin typeface="Consolas" panose="020B0609020204030204" pitchFamily="49" charset="0"/>
              </a:rPr>
              <a:t>const authToken = jwt.sign(payload, DB.secret, {</a:t>
            </a:r>
          </a:p>
          <a:p>
            <a:pPr marL="0" indent="0">
              <a:buNone/>
            </a:pPr>
            <a:r>
              <a:rPr lang="en-CA" sz="1600" b="1" dirty="0">
                <a:latin typeface="Consolas" panose="020B0609020204030204" pitchFamily="49" charset="0"/>
              </a:rPr>
              <a:t>          expiresIn: 604800 // 1 week</a:t>
            </a:r>
          </a:p>
          <a:p>
            <a:pPr marL="0" indent="0">
              <a:buNone/>
            </a:pPr>
            <a:r>
              <a:rPr lang="en-CA" sz="1600" b="1" dirty="0">
                <a:latin typeface="Consolas" panose="020B0609020204030204" pitchFamily="49" charset="0"/>
              </a:rPr>
              <a:t>      });</a:t>
            </a:r>
          </a:p>
          <a:p>
            <a:pPr marL="0"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89175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E943-FC58-4757-8795-48C0A326DCA9}"/>
              </a:ext>
            </a:extLst>
          </p:cNvPr>
          <p:cNvSpPr>
            <a:spLocks noGrp="1"/>
          </p:cNvSpPr>
          <p:nvPr>
            <p:ph type="title"/>
          </p:nvPr>
        </p:nvSpPr>
        <p:spPr/>
        <p:txBody>
          <a:bodyPr/>
          <a:lstStyle/>
          <a:p>
            <a:r>
              <a:rPr lang="en-US" dirty="0"/>
              <a:t>What is JWT? (continued)</a:t>
            </a:r>
            <a:endParaRPr lang="en-CA" dirty="0"/>
          </a:p>
        </p:txBody>
      </p:sp>
      <p:sp>
        <p:nvSpPr>
          <p:cNvPr id="4" name="Content Placeholder 3">
            <a:extLst>
              <a:ext uri="{FF2B5EF4-FFF2-40B4-BE49-F238E27FC236}">
                <a16:creationId xmlns:a16="http://schemas.microsoft.com/office/drawing/2014/main" id="{009BAB91-D12D-444F-BDBD-CD763793FA2E}"/>
              </a:ext>
            </a:extLst>
          </p:cNvPr>
          <p:cNvSpPr>
            <a:spLocks noGrp="1"/>
          </p:cNvSpPr>
          <p:nvPr>
            <p:ph idx="1"/>
          </p:nvPr>
        </p:nvSpPr>
        <p:spPr/>
        <p:txBody>
          <a:bodyPr>
            <a:normAutofit/>
          </a:bodyPr>
          <a:lstStyle/>
          <a:p>
            <a:r>
              <a:rPr lang="en-US" dirty="0"/>
              <a:t>Claims are </a:t>
            </a:r>
            <a:r>
              <a:rPr lang="en-US" i="1" dirty="0"/>
              <a:t>definitions </a:t>
            </a:r>
            <a:r>
              <a:rPr lang="en-US" dirty="0"/>
              <a:t>or </a:t>
            </a:r>
            <a:r>
              <a:rPr lang="en-US" i="1" dirty="0"/>
              <a:t>assertions </a:t>
            </a:r>
            <a:r>
              <a:rPr lang="en-US" dirty="0"/>
              <a:t>made about a certain party or object. </a:t>
            </a:r>
          </a:p>
          <a:p>
            <a:endParaRPr lang="en-US" dirty="0"/>
          </a:p>
          <a:p>
            <a:r>
              <a:rPr lang="en-US" dirty="0"/>
              <a:t>Some of these claims and their meaning are defined as part of the JWT spec. Others are user defined. </a:t>
            </a:r>
          </a:p>
          <a:p>
            <a:endParaRPr lang="en-US" dirty="0"/>
          </a:p>
          <a:p>
            <a:r>
              <a:rPr lang="en-US" dirty="0"/>
              <a:t>The magic behind JWTs is that they standardize certain claims that are useful in the context of some common operations. </a:t>
            </a:r>
          </a:p>
          <a:p>
            <a:endParaRPr lang="en-US" dirty="0"/>
          </a:p>
          <a:p>
            <a:r>
              <a:rPr lang="en-US" dirty="0"/>
              <a:t>For example, one of these common operations is establishing the </a:t>
            </a:r>
            <a:r>
              <a:rPr lang="en-US" b="1" dirty="0"/>
              <a:t>identity</a:t>
            </a:r>
            <a:r>
              <a:rPr lang="en-US" dirty="0"/>
              <a:t> of certain party. </a:t>
            </a:r>
          </a:p>
          <a:p>
            <a:endParaRPr lang="en-US" dirty="0"/>
          </a:p>
          <a:p>
            <a:r>
              <a:rPr lang="en-US" dirty="0"/>
              <a:t>So one of the standard claims found in JWTs is the </a:t>
            </a:r>
            <a:r>
              <a:rPr lang="en-US" b="1" dirty="0">
                <a:latin typeface="Consolas" panose="020B0609020204030204" pitchFamily="49" charset="0"/>
              </a:rPr>
              <a:t>sub</a:t>
            </a:r>
            <a:r>
              <a:rPr lang="en-US" i="1" dirty="0"/>
              <a:t> </a:t>
            </a:r>
            <a:r>
              <a:rPr lang="en-US" dirty="0"/>
              <a:t>(from “subject”) claim. </a:t>
            </a:r>
            <a:endParaRPr lang="en-US" dirty="0">
              <a:latin typeface="Consolas" panose="020B0609020204030204" pitchFamily="49" charset="0"/>
            </a:endParaRPr>
          </a:p>
        </p:txBody>
      </p:sp>
    </p:spTree>
    <p:extLst>
      <p:ext uri="{BB962C8B-B14F-4D97-AF65-F5344CB8AC3E}">
        <p14:creationId xmlns:p14="http://schemas.microsoft.com/office/powerpoint/2010/main" val="285789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A380-8F73-4DF7-AA46-C80DC2BDF84E}"/>
              </a:ext>
            </a:extLst>
          </p:cNvPr>
          <p:cNvSpPr>
            <a:spLocks noGrp="1"/>
          </p:cNvSpPr>
          <p:nvPr>
            <p:ph type="title"/>
          </p:nvPr>
        </p:nvSpPr>
        <p:spPr/>
        <p:txBody>
          <a:bodyPr/>
          <a:lstStyle/>
          <a:p>
            <a:r>
              <a:rPr lang="en-US" dirty="0"/>
              <a:t>What problem do JWTs solve?</a:t>
            </a:r>
            <a:endParaRPr lang="en-CA" dirty="0"/>
          </a:p>
        </p:txBody>
      </p:sp>
      <p:sp>
        <p:nvSpPr>
          <p:cNvPr id="3" name="Content Placeholder 2">
            <a:extLst>
              <a:ext uri="{FF2B5EF4-FFF2-40B4-BE49-F238E27FC236}">
                <a16:creationId xmlns:a16="http://schemas.microsoft.com/office/drawing/2014/main" id="{8A5440C9-187B-45A1-9F64-97914E48F9B8}"/>
              </a:ext>
            </a:extLst>
          </p:cNvPr>
          <p:cNvSpPr>
            <a:spLocks noGrp="1"/>
          </p:cNvSpPr>
          <p:nvPr>
            <p:ph idx="1"/>
          </p:nvPr>
        </p:nvSpPr>
        <p:spPr/>
        <p:txBody>
          <a:bodyPr/>
          <a:lstStyle/>
          <a:p>
            <a:r>
              <a:rPr lang="en-US" dirty="0"/>
              <a:t>Although the main purpose of JWTs is to </a:t>
            </a:r>
            <a:r>
              <a:rPr lang="en-US" b="1" dirty="0"/>
              <a:t>transfer claims </a:t>
            </a:r>
            <a:r>
              <a:rPr lang="en-US" dirty="0"/>
              <a:t>between two parties, arguably the most important aspect of this is the standardization effort in the form of a simple, optionally validated and/or encrypted, container format. </a:t>
            </a:r>
          </a:p>
          <a:p>
            <a:endParaRPr lang="en-US" dirty="0"/>
          </a:p>
          <a:p>
            <a:r>
              <a:rPr lang="en-US" dirty="0"/>
              <a:t>Ad hoc solutions to this same problem have been implemented both privately and publicly in the past. </a:t>
            </a:r>
          </a:p>
          <a:p>
            <a:endParaRPr lang="en-US" dirty="0"/>
          </a:p>
          <a:p>
            <a:r>
              <a:rPr lang="en-US" dirty="0"/>
              <a:t>Older standards for establishing claims about certain parties are also available. </a:t>
            </a:r>
          </a:p>
          <a:p>
            <a:endParaRPr lang="en-US" dirty="0"/>
          </a:p>
          <a:p>
            <a:r>
              <a:rPr lang="en-US" dirty="0"/>
              <a:t>What JWT brings to the table is a simple, useful, standard container </a:t>
            </a:r>
            <a:r>
              <a:rPr lang="en-CA" dirty="0"/>
              <a:t>format.</a:t>
            </a:r>
          </a:p>
        </p:txBody>
      </p:sp>
    </p:spTree>
    <p:extLst>
      <p:ext uri="{BB962C8B-B14F-4D97-AF65-F5344CB8AC3E}">
        <p14:creationId xmlns:p14="http://schemas.microsoft.com/office/powerpoint/2010/main" val="334673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A380-8F73-4DF7-AA46-C80DC2BDF84E}"/>
              </a:ext>
            </a:extLst>
          </p:cNvPr>
          <p:cNvSpPr>
            <a:spLocks noGrp="1"/>
          </p:cNvSpPr>
          <p:nvPr>
            <p:ph type="title"/>
          </p:nvPr>
        </p:nvSpPr>
        <p:spPr/>
        <p:txBody>
          <a:bodyPr/>
          <a:lstStyle/>
          <a:p>
            <a:r>
              <a:rPr lang="en-US" dirty="0"/>
              <a:t>What problem do JWTs solve?</a:t>
            </a:r>
            <a:endParaRPr lang="en-CA" dirty="0"/>
          </a:p>
        </p:txBody>
      </p:sp>
      <p:sp>
        <p:nvSpPr>
          <p:cNvPr id="3" name="Content Placeholder 2">
            <a:extLst>
              <a:ext uri="{FF2B5EF4-FFF2-40B4-BE49-F238E27FC236}">
                <a16:creationId xmlns:a16="http://schemas.microsoft.com/office/drawing/2014/main" id="{8A5440C9-187B-45A1-9F64-97914E48F9B8}"/>
              </a:ext>
            </a:extLst>
          </p:cNvPr>
          <p:cNvSpPr>
            <a:spLocks noGrp="1"/>
          </p:cNvSpPr>
          <p:nvPr>
            <p:ph idx="1"/>
          </p:nvPr>
        </p:nvSpPr>
        <p:spPr/>
        <p:txBody>
          <a:bodyPr/>
          <a:lstStyle/>
          <a:p>
            <a:r>
              <a:rPr lang="en-US" dirty="0"/>
              <a:t>Although the definition given is a bit abstract so far, it is not hard to imagine how they can be used:</a:t>
            </a:r>
          </a:p>
          <a:p>
            <a:pPr lvl="1"/>
            <a:r>
              <a:rPr lang="en-US" b="1" dirty="0"/>
              <a:t>login systems </a:t>
            </a:r>
            <a:r>
              <a:rPr lang="en-US" dirty="0"/>
              <a:t>(although other uses are possible). </a:t>
            </a:r>
          </a:p>
          <a:p>
            <a:endParaRPr lang="en-US" dirty="0"/>
          </a:p>
          <a:p>
            <a:r>
              <a:rPr lang="en-US" dirty="0"/>
              <a:t>Some other practical applications include:</a:t>
            </a:r>
          </a:p>
          <a:p>
            <a:pPr lvl="1"/>
            <a:r>
              <a:rPr lang="en-CA" dirty="0"/>
              <a:t>Authentication</a:t>
            </a:r>
          </a:p>
          <a:p>
            <a:pPr lvl="1"/>
            <a:r>
              <a:rPr lang="en-CA" dirty="0"/>
              <a:t>Authorization</a:t>
            </a:r>
          </a:p>
          <a:p>
            <a:pPr lvl="1"/>
            <a:r>
              <a:rPr lang="en-CA" dirty="0"/>
              <a:t>Federated identity</a:t>
            </a:r>
          </a:p>
          <a:p>
            <a:pPr lvl="1"/>
            <a:r>
              <a:rPr lang="en-CA" dirty="0"/>
              <a:t>Client-side sessions (“stateless” sessions)</a:t>
            </a:r>
          </a:p>
          <a:p>
            <a:pPr lvl="1"/>
            <a:r>
              <a:rPr lang="en-CA" dirty="0"/>
              <a:t>Client-side secrets</a:t>
            </a:r>
          </a:p>
        </p:txBody>
      </p:sp>
    </p:spTree>
    <p:extLst>
      <p:ext uri="{BB962C8B-B14F-4D97-AF65-F5344CB8AC3E}">
        <p14:creationId xmlns:p14="http://schemas.microsoft.com/office/powerpoint/2010/main" val="250986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5DB2-1128-42DD-8752-D008D98D18C7}"/>
              </a:ext>
            </a:extLst>
          </p:cNvPr>
          <p:cNvSpPr>
            <a:spLocks noGrp="1"/>
          </p:cNvSpPr>
          <p:nvPr>
            <p:ph type="title"/>
          </p:nvPr>
        </p:nvSpPr>
        <p:spPr/>
        <p:txBody>
          <a:bodyPr/>
          <a:lstStyle/>
          <a:p>
            <a:r>
              <a:rPr lang="en-US" dirty="0"/>
              <a:t>History of JWT</a:t>
            </a:r>
            <a:endParaRPr lang="en-CA" dirty="0"/>
          </a:p>
        </p:txBody>
      </p:sp>
      <p:sp>
        <p:nvSpPr>
          <p:cNvPr id="3" name="Content Placeholder 2">
            <a:extLst>
              <a:ext uri="{FF2B5EF4-FFF2-40B4-BE49-F238E27FC236}">
                <a16:creationId xmlns:a16="http://schemas.microsoft.com/office/drawing/2014/main" id="{4D47428A-DFC0-4B2B-B2CF-01A4004E8F1C}"/>
              </a:ext>
            </a:extLst>
          </p:cNvPr>
          <p:cNvSpPr>
            <a:spLocks noGrp="1"/>
          </p:cNvSpPr>
          <p:nvPr>
            <p:ph idx="1"/>
          </p:nvPr>
        </p:nvSpPr>
        <p:spPr/>
        <p:txBody>
          <a:bodyPr>
            <a:normAutofit/>
          </a:bodyPr>
          <a:lstStyle/>
          <a:p>
            <a:r>
              <a:rPr lang="en-US" dirty="0"/>
              <a:t>The JSON Object Signing and Encryption group (JOSE) was formed in the year 2011. </a:t>
            </a:r>
          </a:p>
          <a:p>
            <a:endParaRPr lang="en-US" dirty="0"/>
          </a:p>
          <a:p>
            <a:r>
              <a:rPr lang="en-US" dirty="0"/>
              <a:t>The group’s objective was to “standardize the mechanism for integrity protection (signature and MAC) and encryption as well as the format for keys and algorithm identifiers to support interoperability of security services for protocols that use JSON”. </a:t>
            </a:r>
          </a:p>
          <a:p>
            <a:endParaRPr lang="en-US" dirty="0"/>
          </a:p>
          <a:p>
            <a:r>
              <a:rPr lang="en-US" dirty="0"/>
              <a:t>By year 2013 a series of drafts, including a cookbook with different examples of the use of the ideas produced by the group, were available. </a:t>
            </a:r>
          </a:p>
          <a:p>
            <a:endParaRPr lang="en-US" dirty="0"/>
          </a:p>
          <a:p>
            <a:r>
              <a:rPr lang="en-US" dirty="0"/>
              <a:t>One of these drafts would later become the JWT (Request for Comments) RFCs. </a:t>
            </a:r>
          </a:p>
        </p:txBody>
      </p:sp>
    </p:spTree>
    <p:extLst>
      <p:ext uri="{BB962C8B-B14F-4D97-AF65-F5344CB8AC3E}">
        <p14:creationId xmlns:p14="http://schemas.microsoft.com/office/powerpoint/2010/main" val="67174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6267-5ADF-4E18-8BE7-9CD73A615EC9}"/>
              </a:ext>
            </a:extLst>
          </p:cNvPr>
          <p:cNvSpPr>
            <a:spLocks noGrp="1"/>
          </p:cNvSpPr>
          <p:nvPr>
            <p:ph type="title"/>
          </p:nvPr>
        </p:nvSpPr>
        <p:spPr/>
        <p:txBody>
          <a:bodyPr/>
          <a:lstStyle/>
          <a:p>
            <a:r>
              <a:rPr lang="en-CA" b="1" dirty="0"/>
              <a:t>Client-side/Stateless Sessions</a:t>
            </a:r>
            <a:endParaRPr lang="en-CA" dirty="0"/>
          </a:p>
        </p:txBody>
      </p:sp>
      <p:sp>
        <p:nvSpPr>
          <p:cNvPr id="3" name="Content Placeholder 2">
            <a:extLst>
              <a:ext uri="{FF2B5EF4-FFF2-40B4-BE49-F238E27FC236}">
                <a16:creationId xmlns:a16="http://schemas.microsoft.com/office/drawing/2014/main" id="{F6E4308F-3819-480D-8417-B78AB0462E2F}"/>
              </a:ext>
            </a:extLst>
          </p:cNvPr>
          <p:cNvSpPr>
            <a:spLocks noGrp="1"/>
          </p:cNvSpPr>
          <p:nvPr>
            <p:ph idx="1"/>
          </p:nvPr>
        </p:nvSpPr>
        <p:spPr/>
        <p:txBody>
          <a:bodyPr/>
          <a:lstStyle/>
          <a:p>
            <a:r>
              <a:rPr lang="en-US" dirty="0"/>
              <a:t>Stateless sessions are in fact nothing more than client-side data. </a:t>
            </a:r>
          </a:p>
          <a:p>
            <a:endParaRPr lang="en-US" dirty="0"/>
          </a:p>
          <a:p>
            <a:r>
              <a:rPr lang="en-US" dirty="0"/>
              <a:t>The key aspect of this application lies in the use of </a:t>
            </a:r>
            <a:r>
              <a:rPr lang="en-US" b="1" dirty="0"/>
              <a:t>signing</a:t>
            </a:r>
            <a:r>
              <a:rPr lang="en-US" i="1" dirty="0"/>
              <a:t> </a:t>
            </a:r>
            <a:r>
              <a:rPr lang="en-US" dirty="0"/>
              <a:t>and possibly </a:t>
            </a:r>
            <a:r>
              <a:rPr lang="en-US" b="1" dirty="0"/>
              <a:t>encryption</a:t>
            </a:r>
            <a:r>
              <a:rPr lang="en-US" i="1" dirty="0"/>
              <a:t> </a:t>
            </a:r>
            <a:r>
              <a:rPr lang="en-US" dirty="0"/>
              <a:t>to authenticate and protect the contents of the session. </a:t>
            </a:r>
          </a:p>
          <a:p>
            <a:endParaRPr lang="en-US" dirty="0"/>
          </a:p>
          <a:p>
            <a:r>
              <a:rPr lang="en-US" dirty="0"/>
              <a:t>Client-side data is subject to </a:t>
            </a:r>
            <a:r>
              <a:rPr lang="en-US" b="1" dirty="0"/>
              <a:t>tampering</a:t>
            </a:r>
            <a:r>
              <a:rPr lang="en-US" dirty="0"/>
              <a:t>. As such it must be handled with great care by the backend.</a:t>
            </a:r>
          </a:p>
          <a:p>
            <a:endParaRPr lang="en-US" dirty="0"/>
          </a:p>
          <a:p>
            <a:r>
              <a:rPr lang="en-US" dirty="0"/>
              <a:t>JWTs, can provide various types of signatures and encryption. </a:t>
            </a:r>
          </a:p>
          <a:p>
            <a:endParaRPr lang="en-US" dirty="0"/>
          </a:p>
          <a:p>
            <a:r>
              <a:rPr lang="en-US" dirty="0"/>
              <a:t>Signatures are useful to </a:t>
            </a:r>
            <a:r>
              <a:rPr lang="en-US" b="1" dirty="0"/>
              <a:t>validate</a:t>
            </a:r>
            <a:r>
              <a:rPr lang="en-US" i="1" dirty="0"/>
              <a:t> </a:t>
            </a:r>
            <a:r>
              <a:rPr lang="en-US" dirty="0"/>
              <a:t>the data against tampering. </a:t>
            </a:r>
          </a:p>
          <a:p>
            <a:endParaRPr lang="en-US" dirty="0"/>
          </a:p>
          <a:p>
            <a:r>
              <a:rPr lang="en-US" dirty="0"/>
              <a:t>Encryption is useful to </a:t>
            </a:r>
            <a:r>
              <a:rPr lang="en-US" b="1" dirty="0"/>
              <a:t>protect</a:t>
            </a:r>
            <a:r>
              <a:rPr lang="en-US" i="1" dirty="0"/>
              <a:t> </a:t>
            </a:r>
            <a:r>
              <a:rPr lang="en-US" dirty="0"/>
              <a:t>the data from being read by third parties.</a:t>
            </a:r>
            <a:endParaRPr lang="en-CA" dirty="0"/>
          </a:p>
        </p:txBody>
      </p:sp>
    </p:spTree>
    <p:extLst>
      <p:ext uri="{BB962C8B-B14F-4D97-AF65-F5344CB8AC3E}">
        <p14:creationId xmlns:p14="http://schemas.microsoft.com/office/powerpoint/2010/main" val="410866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6267-5ADF-4E18-8BE7-9CD73A615EC9}"/>
              </a:ext>
            </a:extLst>
          </p:cNvPr>
          <p:cNvSpPr>
            <a:spLocks noGrp="1"/>
          </p:cNvSpPr>
          <p:nvPr>
            <p:ph type="title"/>
          </p:nvPr>
        </p:nvSpPr>
        <p:spPr/>
        <p:txBody>
          <a:bodyPr/>
          <a:lstStyle/>
          <a:p>
            <a:r>
              <a:rPr lang="en-CA" b="1" dirty="0"/>
              <a:t>Client-side/Stateless Sessions (continued)</a:t>
            </a:r>
            <a:endParaRPr lang="en-CA" dirty="0"/>
          </a:p>
        </p:txBody>
      </p:sp>
      <p:sp>
        <p:nvSpPr>
          <p:cNvPr id="3" name="Content Placeholder 2">
            <a:extLst>
              <a:ext uri="{FF2B5EF4-FFF2-40B4-BE49-F238E27FC236}">
                <a16:creationId xmlns:a16="http://schemas.microsoft.com/office/drawing/2014/main" id="{F6E4308F-3819-480D-8417-B78AB0462E2F}"/>
              </a:ext>
            </a:extLst>
          </p:cNvPr>
          <p:cNvSpPr>
            <a:spLocks noGrp="1"/>
          </p:cNvSpPr>
          <p:nvPr>
            <p:ph idx="1"/>
          </p:nvPr>
        </p:nvSpPr>
        <p:spPr/>
        <p:txBody>
          <a:bodyPr/>
          <a:lstStyle/>
          <a:p>
            <a:r>
              <a:rPr lang="en-US" dirty="0"/>
              <a:t>Most of the time sessions need only be </a:t>
            </a:r>
            <a:r>
              <a:rPr lang="en-US" b="1" dirty="0"/>
              <a:t>signed</a:t>
            </a:r>
            <a:r>
              <a:rPr lang="en-US" dirty="0"/>
              <a:t>. </a:t>
            </a:r>
          </a:p>
          <a:p>
            <a:endParaRPr lang="en-US" dirty="0"/>
          </a:p>
          <a:p>
            <a:r>
              <a:rPr lang="en-US" dirty="0"/>
              <a:t>In other words, there is no security or privacy concern when data stored in them is read by third parties. </a:t>
            </a:r>
          </a:p>
          <a:p>
            <a:endParaRPr lang="en-US" dirty="0"/>
          </a:p>
          <a:p>
            <a:r>
              <a:rPr lang="en-US" dirty="0"/>
              <a:t>A common example of a claim that can usually be safely read by third parties is the </a:t>
            </a:r>
            <a:r>
              <a:rPr lang="en-US" b="1" dirty="0">
                <a:latin typeface="Consolas" panose="020B0609020204030204" pitchFamily="49" charset="0"/>
              </a:rPr>
              <a:t>sub</a:t>
            </a:r>
            <a:r>
              <a:rPr lang="en-US" i="1" dirty="0"/>
              <a:t> </a:t>
            </a:r>
            <a:r>
              <a:rPr lang="en-US" dirty="0"/>
              <a:t>claim (“subject”). </a:t>
            </a:r>
          </a:p>
          <a:p>
            <a:endParaRPr lang="en-US" dirty="0"/>
          </a:p>
          <a:p>
            <a:r>
              <a:rPr lang="en-US" dirty="0"/>
              <a:t>The subject claim usually identifies one of the parties to the other (think of user IDs or emails). </a:t>
            </a:r>
          </a:p>
          <a:p>
            <a:endParaRPr lang="en-US" dirty="0"/>
          </a:p>
          <a:p>
            <a:r>
              <a:rPr lang="en-US" dirty="0"/>
              <a:t>It is not a requirement that this claim be </a:t>
            </a:r>
            <a:r>
              <a:rPr lang="en-US" b="1" dirty="0"/>
              <a:t>unique</a:t>
            </a:r>
            <a:r>
              <a:rPr lang="en-US" dirty="0"/>
              <a:t>. In other words, additional claims may be required to uniquely identify a user.</a:t>
            </a:r>
          </a:p>
        </p:txBody>
      </p:sp>
    </p:spTree>
    <p:extLst>
      <p:ext uri="{BB962C8B-B14F-4D97-AF65-F5344CB8AC3E}">
        <p14:creationId xmlns:p14="http://schemas.microsoft.com/office/powerpoint/2010/main" val="285935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2456</Words>
  <Application>Microsoft Office PowerPoint</Application>
  <PresentationFormat>On-screen Show (4:3)</PresentationFormat>
  <Paragraphs>282</Paragraphs>
  <Slides>30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Authentication with JWT</vt:lpstr>
      <vt:lpstr>What is JWT?</vt:lpstr>
      <vt:lpstr>What is JWT? (continued)</vt:lpstr>
      <vt:lpstr>What is JWT? (continued)</vt:lpstr>
      <vt:lpstr>What problem do JWTs solve?</vt:lpstr>
      <vt:lpstr>What problem do JWTs solve?</vt:lpstr>
      <vt:lpstr>History of JWT</vt:lpstr>
      <vt:lpstr>Client-side/Stateless Sessions</vt:lpstr>
      <vt:lpstr>Client-side/Stateless Sessions (continued)</vt:lpstr>
      <vt:lpstr>Client-side/Stateless Sessions (continued)</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Security Considerations</vt:lpstr>
      <vt:lpstr>JSON Web Tokens in Detail</vt:lpstr>
      <vt:lpstr>JSON Web Tokens in Detail (continued)</vt:lpstr>
      <vt:lpstr>JSON Web Tokens in Detail (continued)</vt:lpstr>
      <vt:lpstr>Passport JWT Strategy</vt:lpstr>
      <vt:lpstr>Passport JWT Strategy (continued)</vt:lpstr>
      <vt:lpstr>Installation</vt:lpstr>
      <vt:lpstr>Our Modified app.js</vt:lpstr>
      <vt:lpstr>Our Modified app.js (continued)</vt:lpstr>
      <vt:lpstr>Our modified controllers/index.js</vt:lpstr>
      <vt:lpstr>Our modified controllers/index.js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2016-07-08T20:46:54Z</cp:lastPrinted>
  <dcterms:created xsi:type="dcterms:W3CDTF">2007-07-09T21:56:01Z</dcterms:created>
  <dcterms:modified xsi:type="dcterms:W3CDTF">2020-07-29T14:40:27Z</dcterms:modified>
</cp:coreProperties>
</file>