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64" r:id="rId1"/>
    <p:sldMasterId id="2147484065" r:id="rId2"/>
    <p:sldMasterId id="2147484089" r:id="rId3"/>
  </p:sldMasterIdLst>
  <p:notesMasterIdLst>
    <p:notesMasterId r:id="rId27"/>
  </p:notesMasterIdLst>
  <p:handoutMasterIdLst>
    <p:handoutMasterId r:id="rId28"/>
  </p:handoutMasterIdLst>
  <p:sldIdLst>
    <p:sldId id="337" r:id="rId4"/>
    <p:sldId id="338" r:id="rId5"/>
    <p:sldId id="339" r:id="rId6"/>
    <p:sldId id="402" r:id="rId7"/>
    <p:sldId id="404" r:id="rId8"/>
    <p:sldId id="403"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2"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ヒラギノ角ゴ Pro W3" charset="-128"/>
        <a:cs typeface="+mn-cs"/>
      </a:defRPr>
    </a:lvl1pPr>
    <a:lvl2pPr marL="457200" algn="l" rtl="0" eaLnBrk="0" fontAlgn="base" hangingPunct="0">
      <a:spcBef>
        <a:spcPct val="0"/>
      </a:spcBef>
      <a:spcAft>
        <a:spcPct val="0"/>
      </a:spcAft>
      <a:defRPr kern="1200">
        <a:solidFill>
          <a:schemeClr val="tx1"/>
        </a:solidFill>
        <a:latin typeface="Arial" charset="0"/>
        <a:ea typeface="ヒラギノ角ゴ Pro W3" charset="-128"/>
        <a:cs typeface="+mn-cs"/>
      </a:defRPr>
    </a:lvl2pPr>
    <a:lvl3pPr marL="914400" algn="l" rtl="0" eaLnBrk="0" fontAlgn="base" hangingPunct="0">
      <a:spcBef>
        <a:spcPct val="0"/>
      </a:spcBef>
      <a:spcAft>
        <a:spcPct val="0"/>
      </a:spcAft>
      <a:defRPr kern="1200">
        <a:solidFill>
          <a:schemeClr val="tx1"/>
        </a:solidFill>
        <a:latin typeface="Arial" charset="0"/>
        <a:ea typeface="ヒラギノ角ゴ Pro W3" charset="-128"/>
        <a:cs typeface="+mn-cs"/>
      </a:defRPr>
    </a:lvl3pPr>
    <a:lvl4pPr marL="1371600" algn="l" rtl="0" eaLnBrk="0" fontAlgn="base" hangingPunct="0">
      <a:spcBef>
        <a:spcPct val="0"/>
      </a:spcBef>
      <a:spcAft>
        <a:spcPct val="0"/>
      </a:spcAft>
      <a:defRPr kern="1200">
        <a:solidFill>
          <a:schemeClr val="tx1"/>
        </a:solidFill>
        <a:latin typeface="Arial" charset="0"/>
        <a:ea typeface="ヒラギノ角ゴ Pro W3" charset="-128"/>
        <a:cs typeface="+mn-cs"/>
      </a:defRPr>
    </a:lvl4pPr>
    <a:lvl5pPr marL="1828800" algn="l" rtl="0" eaLnBrk="0" fontAlgn="base" hangingPunct="0">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816" userDrawn="1">
          <p15:clr>
            <a:srgbClr val="A4A3A4"/>
          </p15:clr>
        </p15:guide>
        <p15:guide id="3"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8B6168-FB07-4B21-AF98-2741CC026D19}" v="320" dt="2020-08-26T19:07:04.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2"/>
    <p:restoredTop sz="94300"/>
  </p:normalViewPr>
  <p:slideViewPr>
    <p:cSldViewPr>
      <p:cViewPr varScale="1">
        <p:scale>
          <a:sx n="107" d="100"/>
          <a:sy n="107" d="100"/>
        </p:scale>
        <p:origin x="2148" y="114"/>
      </p:cViewPr>
      <p:guideLst>
        <p:guide orient="horz" pos="2160"/>
        <p:guide pos="816"/>
        <p:guide pos="388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EB6E9645-044B-1340-BFAD-9E938260AD2B}" type="datetimeFigureOut">
              <a:rPr lang="en-US"/>
              <a:pPr>
                <a:defRPr/>
              </a:pPr>
              <a:t>8/28/2020</a:t>
            </a:fld>
            <a:endParaRPr lang="en-US"/>
          </a:p>
        </p:txBody>
      </p:sp>
      <p:sp>
        <p:nvSpPr>
          <p:cNvPr id="2580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A9C91EF6-5A43-C045-8163-5ED255A26B1B}" type="slidenum">
              <a:rPr lang="en-US" altLang="en-US"/>
              <a:pPr>
                <a:defRPr/>
              </a:pPr>
              <a:t>‹#›</a:t>
            </a:fld>
            <a:endParaRPr lang="en-US" altLang="en-US"/>
          </a:p>
        </p:txBody>
      </p:sp>
    </p:spTree>
    <p:extLst>
      <p:ext uri="{BB962C8B-B14F-4D97-AF65-F5344CB8AC3E}">
        <p14:creationId xmlns:p14="http://schemas.microsoft.com/office/powerpoint/2010/main" val="1728259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D2400FF3-6367-3643-99BA-91F656C2069C}" type="datetimeFigureOut">
              <a:rPr lang="en-US"/>
              <a:pPr>
                <a:defRPr/>
              </a:pPr>
              <a:t>8/28/2020</a:t>
            </a:fld>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7170D1B7-D24B-334B-BB67-E3D583AD516E}" type="slidenum">
              <a:rPr lang="en-US" altLang="en-US"/>
              <a:pPr>
                <a:defRPr/>
              </a:pPr>
              <a:t>‹#›</a:t>
            </a:fld>
            <a:endParaRPr lang="en-US" altLang="en-US"/>
          </a:p>
        </p:txBody>
      </p:sp>
    </p:spTree>
    <p:extLst>
      <p:ext uri="{BB962C8B-B14F-4D97-AF65-F5344CB8AC3E}">
        <p14:creationId xmlns:p14="http://schemas.microsoft.com/office/powerpoint/2010/main" val="1485977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ヒラギノ角ゴ Pro W3" charset="0"/>
        <a:cs typeface="ヒラギノ角ゴ Pro W3" charset="0"/>
      </a:defRPr>
    </a:lvl1pPr>
    <a:lvl2pPr marL="4572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90586A9-3F20-294F-8459-0669D5D1646F}" type="slidenum">
              <a:rPr lang="en-US" altLang="en-US"/>
              <a:pPr>
                <a:defRPr/>
              </a:pPr>
              <a:t>‹#›</a:t>
            </a:fld>
            <a:endParaRPr lang="en-US" altLang="en-US"/>
          </a:p>
        </p:txBody>
      </p:sp>
    </p:spTree>
    <p:extLst>
      <p:ext uri="{BB962C8B-B14F-4D97-AF65-F5344CB8AC3E}">
        <p14:creationId xmlns:p14="http://schemas.microsoft.com/office/powerpoint/2010/main" val="202492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01FC1866-E79F-0D40-B07A-EF067F58F01B}" type="slidenum">
              <a:rPr lang="en-US" altLang="en-US"/>
              <a:pPr>
                <a:defRPr/>
              </a:pPr>
              <a:t>‹#›</a:t>
            </a:fld>
            <a:endParaRPr lang="en-US" altLang="en-US"/>
          </a:p>
        </p:txBody>
      </p:sp>
    </p:spTree>
    <p:extLst>
      <p:ext uri="{BB962C8B-B14F-4D97-AF65-F5344CB8AC3E}">
        <p14:creationId xmlns:p14="http://schemas.microsoft.com/office/powerpoint/2010/main" val="85129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043BC92-225C-964D-B5E2-345D13EE2B81}" type="slidenum">
              <a:rPr lang="en-US" altLang="en-US"/>
              <a:pPr>
                <a:defRPr/>
              </a:pPr>
              <a:t>‹#›</a:t>
            </a:fld>
            <a:endParaRPr lang="en-US" altLang="en-US"/>
          </a:p>
        </p:txBody>
      </p:sp>
    </p:spTree>
    <p:extLst>
      <p:ext uri="{BB962C8B-B14F-4D97-AF65-F5344CB8AC3E}">
        <p14:creationId xmlns:p14="http://schemas.microsoft.com/office/powerpoint/2010/main" val="115902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3817E6DE-3F14-8D45-B968-9F7CE9A4F3C6}" type="slidenum">
              <a:rPr lang="en-US" altLang="en-US"/>
              <a:pPr>
                <a:defRPr/>
              </a:pPr>
              <a:t>‹#›</a:t>
            </a:fld>
            <a:endParaRPr lang="en-US" altLang="en-US"/>
          </a:p>
        </p:txBody>
      </p:sp>
    </p:spTree>
    <p:extLst>
      <p:ext uri="{BB962C8B-B14F-4D97-AF65-F5344CB8AC3E}">
        <p14:creationId xmlns:p14="http://schemas.microsoft.com/office/powerpoint/2010/main" val="205923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7215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47832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9680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2343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0593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517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endParaRPr lang="en-US"/>
          </a:p>
        </p:txBody>
      </p:sp>
      <p:sp>
        <p:nvSpPr>
          <p:cNvPr id="3" name="Rectangle 2"/>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68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25E72801-6ED9-074A-9282-8E2101E90473}" type="slidenum">
              <a:rPr lang="en-US" altLang="en-US"/>
              <a:pPr>
                <a:defRPr/>
              </a:pPr>
              <a:t>‹#›</a:t>
            </a:fld>
            <a:endParaRPr lang="en-US" altLang="en-US"/>
          </a:p>
        </p:txBody>
      </p:sp>
    </p:spTree>
    <p:extLst>
      <p:ext uri="{BB962C8B-B14F-4D97-AF65-F5344CB8AC3E}">
        <p14:creationId xmlns:p14="http://schemas.microsoft.com/office/powerpoint/2010/main" val="1702716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73942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6250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876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46241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130426"/>
            <a:ext cx="6477000" cy="1470025"/>
          </a:xfrm>
        </p:spPr>
        <p:txBody>
          <a:bodyPr>
            <a:normAutofit/>
          </a:bodyPr>
          <a:lstStyle>
            <a:lvl1pPr>
              <a:defRPr sz="3200" b="1" cap="none" spc="0">
                <a:ln w="17780" cmpd="sng">
                  <a:solidFill>
                    <a:schemeClr val="accent1">
                      <a:tint val="3000"/>
                    </a:schemeClr>
                  </a:solidFill>
                  <a:prstDash val="solid"/>
                  <a:miter lim="800000"/>
                </a:ln>
                <a:solidFill>
                  <a:srgbClr val="303030"/>
                </a:solidFill>
                <a:effectLst>
                  <a:outerShdw blurRad="38100" dist="38100" dir="2700000" algn="tl">
                    <a:srgbClr val="000000">
                      <a:alpha val="43137"/>
                    </a:srgbClr>
                  </a:outerShdw>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Subtitle 2"/>
          <p:cNvSpPr>
            <a:spLocks noGrp="1"/>
          </p:cNvSpPr>
          <p:nvPr>
            <p:ph type="subTitle" idx="1"/>
          </p:nvPr>
        </p:nvSpPr>
        <p:spPr>
          <a:xfrm>
            <a:off x="2286000" y="3886200"/>
            <a:ext cx="6477000" cy="1752600"/>
          </a:xfrm>
        </p:spPr>
        <p:txBody>
          <a:bodyPr/>
          <a:lstStyle>
            <a:lvl1pPr marL="0" indent="0" algn="ctr">
              <a:buNone/>
              <a:defRPr>
                <a:solidFill>
                  <a:srgbClr val="303030"/>
                </a:solidFill>
                <a:latin typeface="Arial Narrow"/>
                <a:cs typeface="Arial Narrow"/>
              </a:defRPr>
            </a:lvl1pPr>
            <a:lvl2pPr marL="457180" indent="0" algn="ctr">
              <a:buNone/>
              <a:defRPr>
                <a:solidFill>
                  <a:schemeClr val="tx1">
                    <a:tint val="75000"/>
                  </a:schemeClr>
                </a:solidFill>
              </a:defRPr>
            </a:lvl2pPr>
            <a:lvl3pPr marL="914359" indent="0" algn="ctr">
              <a:buNone/>
              <a:defRPr>
                <a:solidFill>
                  <a:schemeClr val="tx1">
                    <a:tint val="75000"/>
                  </a:schemeClr>
                </a:solidFill>
              </a:defRPr>
            </a:lvl3pPr>
            <a:lvl4pPr marL="1371539" indent="0" algn="ctr">
              <a:buNone/>
              <a:defRPr>
                <a:solidFill>
                  <a:schemeClr val="tx1">
                    <a:tint val="75000"/>
                  </a:schemeClr>
                </a:solidFill>
              </a:defRPr>
            </a:lvl4pPr>
            <a:lvl5pPr marL="1828718" indent="0" algn="ctr">
              <a:buNone/>
              <a:defRPr>
                <a:solidFill>
                  <a:schemeClr val="tx1">
                    <a:tint val="75000"/>
                  </a:schemeClr>
                </a:solidFill>
              </a:defRPr>
            </a:lvl5pPr>
            <a:lvl6pPr marL="2285898" indent="0" algn="ctr">
              <a:buNone/>
              <a:defRPr>
                <a:solidFill>
                  <a:schemeClr val="tx1">
                    <a:tint val="75000"/>
                  </a:schemeClr>
                </a:solidFill>
              </a:defRPr>
            </a:lvl6pPr>
            <a:lvl7pPr marL="2743077" indent="0" algn="ctr">
              <a:buNone/>
              <a:defRPr>
                <a:solidFill>
                  <a:schemeClr val="tx1">
                    <a:tint val="75000"/>
                  </a:schemeClr>
                </a:solidFill>
              </a:defRPr>
            </a:lvl7pPr>
            <a:lvl8pPr marL="3200257" indent="0" algn="ctr">
              <a:buNone/>
              <a:defRPr>
                <a:solidFill>
                  <a:schemeClr val="tx1">
                    <a:tint val="75000"/>
                  </a:schemeClr>
                </a:solidFill>
              </a:defRPr>
            </a:lvl8pPr>
            <a:lvl9pPr marL="3657436" indent="0" algn="ctr">
              <a:buNone/>
              <a:defRPr>
                <a:solidFill>
                  <a:schemeClr val="tx1">
                    <a:tint val="75000"/>
                  </a:schemeClr>
                </a:solidFill>
              </a:defRPr>
            </a:lvl9pPr>
          </a:lstStyle>
          <a:p>
            <a:r>
              <a:rPr lang="en-US"/>
              <a:t>Click to edit Master subtitle style</a:t>
            </a:r>
            <a:endParaRPr lang="en-CA" dirty="0"/>
          </a:p>
        </p:txBody>
      </p:sp>
      <p:pic>
        <p:nvPicPr>
          <p:cNvPr id="5" name="Picture 17" descr="CC_PROMO_RG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7938"/>
            <a:ext cx="2201862" cy="6864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8915400" y="0"/>
            <a:ext cx="233795" cy="6858000"/>
          </a:xfrm>
          <a:prstGeom prst="rect">
            <a:avLst/>
          </a:prstGeom>
        </p:spPr>
      </p:pic>
    </p:spTree>
    <p:extLst>
      <p:ext uri="{BB962C8B-B14F-4D97-AF65-F5344CB8AC3E}">
        <p14:creationId xmlns:p14="http://schemas.microsoft.com/office/powerpoint/2010/main" val="186728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p:cNvSpPr/>
          <p:nvPr/>
        </p:nvSpPr>
        <p:spPr>
          <a:xfrm>
            <a:off x="-12700" y="914400"/>
            <a:ext cx="850900" cy="5943600"/>
          </a:xfrm>
          <a:prstGeom prst="rect">
            <a:avLst/>
          </a:prstGeom>
          <a:solidFill>
            <a:srgbClr val="D4E1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8"/>
          <p:cNvSpPr>
            <a:spLocks noChangeArrowheads="1"/>
          </p:cNvSpPr>
          <p:nvPr/>
        </p:nvSpPr>
        <p:spPr bwMode="auto">
          <a:xfrm>
            <a:off x="-12700" y="0"/>
            <a:ext cx="9156700" cy="914400"/>
          </a:xfrm>
          <a:prstGeom prst="rect">
            <a:avLst/>
          </a:prstGeom>
          <a:solidFill>
            <a:srgbClr val="3030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0" hangingPunct="0"/>
            <a:endParaRPr lang="en-CA" sz="2400"/>
          </a:p>
        </p:txBody>
      </p:sp>
      <p:sp>
        <p:nvSpPr>
          <p:cNvPr id="2" name="Title 1"/>
          <p:cNvSpPr>
            <a:spLocks noGrp="1"/>
          </p:cNvSpPr>
          <p:nvPr>
            <p:ph type="title"/>
          </p:nvPr>
        </p:nvSpPr>
        <p:spPr>
          <a:xfrm>
            <a:off x="838200" y="1"/>
            <a:ext cx="8104716" cy="914400"/>
          </a:xfrm>
        </p:spPr>
        <p:txBody>
          <a:bodyPr>
            <a:normAutofit/>
          </a:bodyPr>
          <a:lstStyle>
            <a:lvl1pPr>
              <a:defRPr sz="2800" b="0" cap="none" spc="0">
                <a:ln w="17780" cmpd="sng">
                  <a:solidFill>
                    <a:schemeClr val="accent1">
                      <a:tint val="3000"/>
                    </a:schemeClr>
                  </a:solidFill>
                  <a:prstDash val="solid"/>
                  <a:miter lim="800000"/>
                </a:ln>
                <a:solidFill>
                  <a:schemeClr val="bg1"/>
                </a:solidFill>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Content Placeholder 2"/>
          <p:cNvSpPr>
            <a:spLocks noGrp="1"/>
          </p:cNvSpPr>
          <p:nvPr>
            <p:ph idx="1"/>
          </p:nvPr>
        </p:nvSpPr>
        <p:spPr>
          <a:xfrm>
            <a:off x="859790" y="990600"/>
            <a:ext cx="8083126" cy="5638800"/>
          </a:xfrm>
        </p:spPr>
        <p:txBody>
          <a:bodyPr>
            <a:normAutofit/>
          </a:bodyPr>
          <a:lstStyle>
            <a:lvl1pPr>
              <a:buClr>
                <a:srgbClr val="303030"/>
              </a:buClr>
              <a:buFont typeface="Wingdings" pitchFamily="2" charset="2"/>
              <a:buChar char="v"/>
              <a:defRPr sz="2000">
                <a:latin typeface="Helvetica Neue" charset="0"/>
                <a:ea typeface="Helvetica Neue" charset="0"/>
                <a:cs typeface="Helvetica Neue" charset="0"/>
              </a:defRPr>
            </a:lvl1pPr>
            <a:lvl2pPr marL="742917" indent="-285737">
              <a:buClr>
                <a:srgbClr val="303030"/>
              </a:buClr>
              <a:buFont typeface="Wingdings" pitchFamily="2" charset="2"/>
              <a:buChar char="§"/>
              <a:defRPr sz="1800">
                <a:solidFill>
                  <a:srgbClr val="000000"/>
                </a:solidFill>
                <a:latin typeface="Helvetica Neue" charset="0"/>
                <a:ea typeface="Helvetica Neue" charset="0"/>
                <a:cs typeface="Helvetica Neue" charset="0"/>
              </a:defRPr>
            </a:lvl2pPr>
            <a:lvl3pPr>
              <a:buClr>
                <a:srgbClr val="303030"/>
              </a:buClr>
              <a:defRPr sz="1600">
                <a:solidFill>
                  <a:srgbClr val="000000"/>
                </a:solidFill>
                <a:latin typeface="Helvetica Neue" charset="0"/>
                <a:ea typeface="Helvetica Neue" charset="0"/>
                <a:cs typeface="Helvetica Neue" charset="0"/>
              </a:defRPr>
            </a:lvl3pPr>
            <a:lvl4pPr>
              <a:buClr>
                <a:srgbClr val="303030"/>
              </a:buClr>
              <a:defRPr sz="1600">
                <a:solidFill>
                  <a:srgbClr val="000000"/>
                </a:solidFill>
                <a:latin typeface="Helvetica Neue" charset="0"/>
                <a:ea typeface="Helvetica Neue" charset="0"/>
                <a:cs typeface="Helvetica Neue" charset="0"/>
              </a:defRPr>
            </a:lvl4pPr>
            <a:lvl5pPr>
              <a:buClr>
                <a:srgbClr val="303030"/>
              </a:buClr>
              <a:defRPr sz="1600">
                <a:solidFill>
                  <a:srgbClr val="000000"/>
                </a:solidFill>
                <a:latin typeface="Helvetica Neue" charset="0"/>
                <a:ea typeface="Helvetica Neue" charset="0"/>
                <a:cs typeface="Helvetica Neue"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pic>
        <p:nvPicPr>
          <p:cNvPr id="4" name="Picture 3"/>
          <p:cNvPicPr>
            <a:picLocks noChangeAspect="1"/>
          </p:cNvPicPr>
          <p:nvPr/>
        </p:nvPicPr>
        <p:blipFill>
          <a:blip r:embed="rId2"/>
          <a:stretch>
            <a:fillRect/>
          </a:stretch>
        </p:blipFill>
        <p:spPr>
          <a:xfrm>
            <a:off x="-8890" y="2514600"/>
            <a:ext cx="847090" cy="2628900"/>
          </a:xfrm>
          <a:prstGeom prst="rect">
            <a:avLst/>
          </a:prstGeom>
        </p:spPr>
      </p:pic>
    </p:spTree>
    <p:extLst>
      <p:ext uri="{BB962C8B-B14F-4D97-AF65-F5344CB8AC3E}">
        <p14:creationId xmlns:p14="http://schemas.microsoft.com/office/powerpoint/2010/main" val="10753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0" y="2649140"/>
            <a:ext cx="7543800" cy="1559719"/>
          </a:xfrm>
          <a:solidFill>
            <a:schemeClr val="bg1"/>
          </a:solidFill>
          <a:ln w="9525" cap="rnd" cmpd="sng">
            <a:noFill/>
          </a:ln>
        </p:spPr>
        <p:style>
          <a:lnRef idx="2">
            <a:schemeClr val="dk1"/>
          </a:lnRef>
          <a:fillRef idx="1">
            <a:schemeClr val="lt1"/>
          </a:fillRef>
          <a:effectRef idx="0">
            <a:schemeClr val="dk1"/>
          </a:effectRef>
          <a:fontRef idx="none"/>
        </p:style>
        <p:txBody>
          <a:bodyPr anchor="t">
            <a:noAutofit/>
          </a:bodyPr>
          <a:lstStyle>
            <a:lvl1pPr algn="l">
              <a:defRPr sz="4400" b="1" cap="none" spc="0">
                <a:ln w="17780" cmpd="sng">
                  <a:solidFill>
                    <a:schemeClr val="accent1">
                      <a:tint val="3000"/>
                    </a:schemeClr>
                  </a:solidFill>
                  <a:prstDash val="solid"/>
                  <a:miter lim="800000"/>
                </a:ln>
                <a:solidFill>
                  <a:srgbClr val="303030"/>
                </a:solidFill>
                <a:effectLst>
                  <a:outerShdw blurRad="55000" dist="50800" dir="5400000" algn="tl">
                    <a:srgbClr val="000000">
                      <a:alpha val="33000"/>
                    </a:srgbClr>
                  </a:outerShdw>
                </a:effectLst>
                <a:latin typeface="Helvetica Neue" charset="0"/>
                <a:ea typeface="Helvetica Neue" charset="0"/>
                <a:cs typeface="Helvetica Neue" charset="0"/>
              </a:defRPr>
            </a:lvl1pPr>
          </a:lstStyle>
          <a:p>
            <a:r>
              <a:rPr lang="en-US"/>
              <a:t>Click to edit Master title style</a:t>
            </a:r>
            <a:endParaRPr lang="en-CA" dirty="0"/>
          </a:p>
        </p:txBody>
      </p:sp>
      <p:pic>
        <p:nvPicPr>
          <p:cNvPr id="3" name="Picture 2"/>
          <p:cNvPicPr>
            <a:picLocks noChangeAspect="1"/>
          </p:cNvPicPr>
          <p:nvPr/>
        </p:nvPicPr>
        <p:blipFill>
          <a:blip r:embed="rId2"/>
          <a:stretch>
            <a:fillRect/>
          </a:stretch>
        </p:blipFill>
        <p:spPr>
          <a:xfrm>
            <a:off x="0" y="1714500"/>
            <a:ext cx="1104900" cy="3429000"/>
          </a:xfrm>
          <a:prstGeom prst="rect">
            <a:avLst/>
          </a:prstGeom>
        </p:spPr>
      </p:pic>
    </p:spTree>
    <p:extLst>
      <p:ext uri="{BB962C8B-B14F-4D97-AF65-F5344CB8AC3E}">
        <p14:creationId xmlns:p14="http://schemas.microsoft.com/office/powerpoint/2010/main" val="125563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4709149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413129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6476487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FDB9773B-4CE2-C541-8547-1628AFD6FC60}" type="slidenum">
              <a:rPr lang="en-US" altLang="en-US"/>
              <a:pPr>
                <a:defRPr/>
              </a:pPr>
              <a:t>‹#›</a:t>
            </a:fld>
            <a:endParaRPr lang="en-US" altLang="en-US"/>
          </a:p>
        </p:txBody>
      </p:sp>
    </p:spTree>
    <p:extLst>
      <p:ext uri="{BB962C8B-B14F-4D97-AF65-F5344CB8AC3E}">
        <p14:creationId xmlns:p14="http://schemas.microsoft.com/office/powerpoint/2010/main" val="19747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32AA7E91-C5BE-984D-A321-3A478B465A20}" type="slidenum">
              <a:rPr lang="en-US" altLang="en-US"/>
              <a:pPr>
                <a:defRPr/>
              </a:pPr>
              <a:t>‹#›</a:t>
            </a:fld>
            <a:endParaRPr lang="en-US" altLang="en-US"/>
          </a:p>
        </p:txBody>
      </p:sp>
    </p:spTree>
    <p:extLst>
      <p:ext uri="{BB962C8B-B14F-4D97-AF65-F5344CB8AC3E}">
        <p14:creationId xmlns:p14="http://schemas.microsoft.com/office/powerpoint/2010/main" val="104714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8" name="Rectangle 6"/>
          <p:cNvSpPr>
            <a:spLocks noGrp="1" noChangeArrowheads="1"/>
          </p:cNvSpPr>
          <p:nvPr>
            <p:ph type="sldNum" sz="quarter" idx="11"/>
          </p:nvPr>
        </p:nvSpPr>
        <p:spPr>
          <a:ln/>
        </p:spPr>
        <p:txBody>
          <a:bodyPr/>
          <a:lstStyle>
            <a:lvl1pPr>
              <a:defRPr/>
            </a:lvl1pPr>
          </a:lstStyle>
          <a:p>
            <a:pPr>
              <a:defRPr/>
            </a:pPr>
            <a:fld id="{212680F7-AF5E-5F4F-90F8-E9F97FAEB4B1}" type="slidenum">
              <a:rPr lang="en-US" altLang="en-US"/>
              <a:pPr>
                <a:defRPr/>
              </a:pPr>
              <a:t>‹#›</a:t>
            </a:fld>
            <a:endParaRPr lang="en-US" altLang="en-US"/>
          </a:p>
        </p:txBody>
      </p:sp>
    </p:spTree>
    <p:extLst>
      <p:ext uri="{BB962C8B-B14F-4D97-AF65-F5344CB8AC3E}">
        <p14:creationId xmlns:p14="http://schemas.microsoft.com/office/powerpoint/2010/main" val="79357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B708ED43-3BD8-5141-9FD4-E158B6FCE071}" type="slidenum">
              <a:rPr lang="en-US" altLang="en-US"/>
              <a:pPr>
                <a:defRPr/>
              </a:pPr>
              <a:t>‹#›</a:t>
            </a:fld>
            <a:endParaRPr lang="en-US" altLang="en-US"/>
          </a:p>
        </p:txBody>
      </p:sp>
    </p:spTree>
    <p:extLst>
      <p:ext uri="{BB962C8B-B14F-4D97-AF65-F5344CB8AC3E}">
        <p14:creationId xmlns:p14="http://schemas.microsoft.com/office/powerpoint/2010/main" val="181183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3" name="Rectangle 6"/>
          <p:cNvSpPr>
            <a:spLocks noGrp="1" noChangeArrowheads="1"/>
          </p:cNvSpPr>
          <p:nvPr>
            <p:ph type="sldNum" sz="quarter" idx="11"/>
          </p:nvPr>
        </p:nvSpPr>
        <p:spPr>
          <a:ln/>
        </p:spPr>
        <p:txBody>
          <a:bodyPr/>
          <a:lstStyle>
            <a:lvl1pPr>
              <a:defRPr/>
            </a:lvl1pPr>
          </a:lstStyle>
          <a:p>
            <a:pPr>
              <a:defRPr/>
            </a:pPr>
            <a:fld id="{08482DF1-506C-A24A-93CA-E6E9A0C4A287}" type="slidenum">
              <a:rPr lang="en-US" altLang="en-US"/>
              <a:pPr>
                <a:defRPr/>
              </a:pPr>
              <a:t>‹#›</a:t>
            </a:fld>
            <a:endParaRPr lang="en-US" altLang="en-US"/>
          </a:p>
        </p:txBody>
      </p:sp>
    </p:spTree>
    <p:extLst>
      <p:ext uri="{BB962C8B-B14F-4D97-AF65-F5344CB8AC3E}">
        <p14:creationId xmlns:p14="http://schemas.microsoft.com/office/powerpoint/2010/main" val="11525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3882B7E-67C2-5B45-A092-D75C9C67395A}" type="slidenum">
              <a:rPr lang="en-US" altLang="en-US"/>
              <a:pPr>
                <a:defRPr/>
              </a:pPr>
              <a:t>‹#›</a:t>
            </a:fld>
            <a:endParaRPr lang="en-US" altLang="en-US"/>
          </a:p>
        </p:txBody>
      </p:sp>
    </p:spTree>
    <p:extLst>
      <p:ext uri="{BB962C8B-B14F-4D97-AF65-F5344CB8AC3E}">
        <p14:creationId xmlns:p14="http://schemas.microsoft.com/office/powerpoint/2010/main" val="212852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1305AD6-14BB-F945-B158-84B330E83CEB}" type="slidenum">
              <a:rPr lang="en-US" altLang="en-US"/>
              <a:pPr>
                <a:defRPr/>
              </a:pPr>
              <a:t>‹#›</a:t>
            </a:fld>
            <a:endParaRPr lang="en-US" altLang="en-US"/>
          </a:p>
        </p:txBody>
      </p:sp>
    </p:spTree>
    <p:extLst>
      <p:ext uri="{BB962C8B-B14F-4D97-AF65-F5344CB8AC3E}">
        <p14:creationId xmlns:p14="http://schemas.microsoft.com/office/powerpoint/2010/main" val="128570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68613" name="Rectangle 5"/>
          <p:cNvSpPr>
            <a:spLocks noGrp="1" noChangeArrowheads="1"/>
          </p:cNvSpPr>
          <p:nvPr>
            <p:ph type="ftr" sz="quarter" idx="3"/>
          </p:nvPr>
        </p:nvSpPr>
        <p:spPr bwMode="auto">
          <a:xfrm>
            <a:off x="457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r>
              <a:rPr lang="en-US" dirty="0"/>
              <a:t>JavaScript, Sixth Edition</a:t>
            </a:r>
          </a:p>
        </p:txBody>
      </p:sp>
      <p:sp>
        <p:nvSpPr>
          <p:cNvPr id="68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733D6F3-EB2D-724A-A979-65F121E6995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Lst>
  <p:hf hdr="0" dt="0"/>
  <p:txStyles>
    <p:titleStyle>
      <a:lvl1pPr algn="ctr" rtl="0" eaLnBrk="0" fontAlgn="base" hangingPunct="0">
        <a:spcBef>
          <a:spcPct val="0"/>
        </a:spcBef>
        <a:spcAft>
          <a:spcPct val="0"/>
        </a:spcAft>
        <a:defRPr sz="3600">
          <a:solidFill>
            <a:schemeClr val="tx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chemeClr val="tx1"/>
          </a:solidFill>
          <a:latin typeface="+mn-lt"/>
          <a:ea typeface="ヒラギノ角ゴ Pro W3" charset="0"/>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339"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2000">
                <a:solidFill>
                  <a:srgbClr val="222222"/>
                </a:solidFill>
                <a:latin typeface="Arial" charset="0"/>
                <a:ea typeface="+mn-ea"/>
                <a:cs typeface="+mn-cs"/>
              </a:defRPr>
            </a:lvl1pPr>
          </a:lstStyle>
          <a:p>
            <a:pPr>
              <a:defRPr/>
            </a:pPr>
            <a:endParaRPr lang="en-US"/>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2000">
                <a:solidFill>
                  <a:srgbClr val="222222"/>
                </a:solidFill>
                <a:latin typeface="Arial" charset="0"/>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hf sldNum="0" hdr="0" ftr="0" dt="0"/>
  <p:txStyles>
    <p:titleStyle>
      <a:lvl1pPr algn="ctr" rtl="0" eaLnBrk="0" fontAlgn="base" hangingPunct="0">
        <a:spcBef>
          <a:spcPct val="0"/>
        </a:spcBef>
        <a:spcAft>
          <a:spcPct val="0"/>
        </a:spcAft>
        <a:defRPr sz="3600">
          <a:solidFill>
            <a:srgbClr val="22222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rgbClr val="222222"/>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rgbClr val="222222"/>
          </a:solidFill>
          <a:latin typeface="+mn-lt"/>
          <a:ea typeface="ヒラギノ角ゴ Pro W3" charset="0"/>
        </a:defRPr>
      </a:lvl3pPr>
      <a:lvl4pPr marL="1600200" indent="-228600" algn="l" rtl="0" eaLnBrk="0" fontAlgn="base" hangingPunct="0">
        <a:spcBef>
          <a:spcPct val="20000"/>
        </a:spcBef>
        <a:spcAft>
          <a:spcPct val="0"/>
        </a:spcAft>
        <a:buChar char="–"/>
        <a:defRPr sz="2200">
          <a:solidFill>
            <a:srgbClr val="222222"/>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ヒラギノ角ゴ Pro W3"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5583" y="274638"/>
            <a:ext cx="8297334" cy="1132131"/>
          </a:xfrm>
          <a:prstGeom prst="rect">
            <a:avLst/>
          </a:prstGeom>
        </p:spPr>
        <p:txBody>
          <a:bodyPr vert="horz" lIns="91435" tIns="45718" rIns="91435" bIns="45718" rtlCol="0" anchor="ctr">
            <a:normAutofit/>
          </a:bodyPr>
          <a:lstStyle/>
          <a:p>
            <a:r>
              <a:rPr lang="en-US"/>
              <a:t>Click to edit Master title style</a:t>
            </a:r>
            <a:endParaRPr lang="en-CA" dirty="0"/>
          </a:p>
        </p:txBody>
      </p:sp>
      <p:sp>
        <p:nvSpPr>
          <p:cNvPr id="3" name="Text Placeholder 2"/>
          <p:cNvSpPr>
            <a:spLocks noGrp="1"/>
          </p:cNvSpPr>
          <p:nvPr>
            <p:ph type="body" idx="1"/>
          </p:nvPr>
        </p:nvSpPr>
        <p:spPr>
          <a:xfrm>
            <a:off x="645583" y="1406770"/>
            <a:ext cx="8297334" cy="4719395"/>
          </a:xfrm>
          <a:prstGeom prst="rect">
            <a:avLst/>
          </a:prstGeom>
        </p:spPr>
        <p:txBody>
          <a:bodyPr vert="horz" lIns="91435" tIns="45718" rIns="91435"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590631506"/>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359" rtl="0" eaLnBrk="1" latinLnBrk="0" hangingPunct="1">
        <a:spcBef>
          <a:spcPct val="0"/>
        </a:spcBef>
        <a:buNone/>
        <a:defRPr sz="2800" kern="1200">
          <a:solidFill>
            <a:srgbClr val="77933C"/>
          </a:solidFill>
          <a:latin typeface="Helvetica Neue" charset="0"/>
          <a:ea typeface="Helvetica Neue" charset="0"/>
          <a:cs typeface="Helvetica Neue" charset="0"/>
        </a:defRPr>
      </a:lvl1pPr>
    </p:titleStyle>
    <p:bodyStyle>
      <a:lvl1pPr marL="342885" indent="-342885" algn="l" defTabSz="914359" rtl="0" eaLnBrk="1" latinLnBrk="0" hangingPunct="1">
        <a:spcBef>
          <a:spcPct val="20000"/>
        </a:spcBef>
        <a:buClr>
          <a:schemeClr val="accent3">
            <a:lumMod val="50000"/>
          </a:schemeClr>
        </a:buClr>
        <a:buFont typeface="Wingdings" pitchFamily="2" charset="2"/>
        <a:buChar char="v"/>
        <a:defRPr sz="2000" kern="1200">
          <a:solidFill>
            <a:schemeClr val="tx1"/>
          </a:solidFill>
          <a:latin typeface="Helvetica Neue" charset="0"/>
          <a:ea typeface="Helvetica Neue" charset="0"/>
          <a:cs typeface="Helvetica Neue" charset="0"/>
        </a:defRPr>
      </a:lvl1pPr>
      <a:lvl2pPr marL="742917" indent="-285737" algn="l" defTabSz="914359"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2pPr>
      <a:lvl3pPr marL="1142949" indent="-228590" algn="l" defTabSz="914359" rtl="0" eaLnBrk="1" latinLnBrk="0" hangingPunct="1">
        <a:spcBef>
          <a:spcPct val="20000"/>
        </a:spcBef>
        <a:buClr>
          <a:schemeClr val="accent3">
            <a:lumMod val="50000"/>
          </a:schemeClr>
        </a:buClr>
        <a:buFont typeface="Courier New" pitchFamily="49" charset="0"/>
        <a:buChar char="o"/>
        <a:defRPr sz="1800" kern="1200">
          <a:solidFill>
            <a:schemeClr val="tx1"/>
          </a:solidFill>
          <a:latin typeface="+mn-lt"/>
          <a:ea typeface="+mn-ea"/>
          <a:cs typeface="+mn-cs"/>
        </a:defRPr>
      </a:lvl3pPr>
      <a:lvl4pPr marL="160012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4pPr>
      <a:lvl5pPr marL="205730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5pPr>
      <a:lvl6pPr marL="251448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6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4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2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w="9525" cap="rnd" cmpd="sng">
            <a:noFill/>
          </a:ln>
        </p:spPr>
        <p:txBody>
          <a:bodyPr vert="horz" lIns="91435" tIns="45718" rIns="91435" bIns="45718" rtlCol="0" anchor="t">
            <a:normAutofit/>
          </a:bodyPr>
          <a:lstStyle/>
          <a:p>
            <a:r>
              <a:rPr lang="en-US" dirty="0">
                <a:solidFill>
                  <a:schemeClr val="tx1"/>
                </a:solidFill>
                <a:effectLst/>
              </a:rPr>
              <a:t>Angular Architecture</a:t>
            </a:r>
          </a:p>
        </p:txBody>
      </p:sp>
    </p:spTree>
    <p:extLst>
      <p:ext uri="{BB962C8B-B14F-4D97-AF65-F5344CB8AC3E}">
        <p14:creationId xmlns:p14="http://schemas.microsoft.com/office/powerpoint/2010/main" val="195417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FF8E-B43E-4A7C-937A-FE3A5284A0A5}"/>
              </a:ext>
            </a:extLst>
          </p:cNvPr>
          <p:cNvSpPr>
            <a:spLocks noGrp="1"/>
          </p:cNvSpPr>
          <p:nvPr>
            <p:ph type="title"/>
          </p:nvPr>
        </p:nvSpPr>
        <p:spPr/>
        <p:txBody>
          <a:bodyPr/>
          <a:lstStyle/>
          <a:p>
            <a:r>
              <a:rPr lang="en-CA" dirty="0"/>
              <a:t>The MVC Pattern revisited</a:t>
            </a:r>
          </a:p>
        </p:txBody>
      </p:sp>
      <p:sp>
        <p:nvSpPr>
          <p:cNvPr id="5" name="Content Placeholder 4">
            <a:extLst>
              <a:ext uri="{FF2B5EF4-FFF2-40B4-BE49-F238E27FC236}">
                <a16:creationId xmlns:a16="http://schemas.microsoft.com/office/drawing/2014/main" id="{A3465119-FCD1-4577-A57A-9D5E54FAD917}"/>
              </a:ext>
            </a:extLst>
          </p:cNvPr>
          <p:cNvSpPr>
            <a:spLocks noGrp="1"/>
          </p:cNvSpPr>
          <p:nvPr>
            <p:ph idx="1"/>
          </p:nvPr>
        </p:nvSpPr>
        <p:spPr/>
        <p:txBody>
          <a:bodyPr/>
          <a:lstStyle/>
          <a:p>
            <a:r>
              <a:rPr lang="en-US" dirty="0"/>
              <a:t>The key to applying the MVC pattern is to implement the key premise of a </a:t>
            </a:r>
            <a:r>
              <a:rPr lang="en-US" b="1" dirty="0"/>
              <a:t>separation of concerns</a:t>
            </a:r>
            <a:r>
              <a:rPr lang="en-US" dirty="0"/>
              <a:t>, in which the data model in the application is decoupled from the business and presentation logic. </a:t>
            </a:r>
          </a:p>
          <a:p>
            <a:endParaRPr lang="en-US" dirty="0"/>
          </a:p>
          <a:p>
            <a:r>
              <a:rPr lang="en-US" dirty="0"/>
              <a:t>In client-side web development, this means separating the </a:t>
            </a:r>
            <a:r>
              <a:rPr lang="en-US" b="1" dirty="0"/>
              <a:t>data</a:t>
            </a:r>
            <a:r>
              <a:rPr lang="en-US" dirty="0"/>
              <a:t>, the </a:t>
            </a:r>
            <a:r>
              <a:rPr lang="en-US" b="1" dirty="0"/>
              <a:t>logic</a:t>
            </a:r>
            <a:r>
              <a:rPr lang="en-US" dirty="0"/>
              <a:t> that operates on that data, and the </a:t>
            </a:r>
            <a:r>
              <a:rPr lang="en-US" b="1" dirty="0"/>
              <a:t>HTML elements </a:t>
            </a:r>
            <a:r>
              <a:rPr lang="en-US" dirty="0"/>
              <a:t>used to display the data. </a:t>
            </a:r>
          </a:p>
          <a:p>
            <a:endParaRPr lang="en-US" dirty="0"/>
          </a:p>
          <a:p>
            <a:r>
              <a:rPr lang="en-US" dirty="0"/>
              <a:t>The result is a client-side application that is easier to </a:t>
            </a:r>
            <a:r>
              <a:rPr lang="en-US" b="1" dirty="0"/>
              <a:t>develop</a:t>
            </a:r>
            <a:r>
              <a:rPr lang="en-US" dirty="0"/>
              <a:t>, </a:t>
            </a:r>
            <a:r>
              <a:rPr lang="en-US" b="1" dirty="0"/>
              <a:t>maintain</a:t>
            </a:r>
            <a:r>
              <a:rPr lang="en-US" dirty="0"/>
              <a:t>, </a:t>
            </a:r>
            <a:r>
              <a:rPr lang="en-CA" dirty="0"/>
              <a:t>and </a:t>
            </a:r>
            <a:r>
              <a:rPr lang="en-CA" b="1" dirty="0"/>
              <a:t>test</a:t>
            </a:r>
            <a:r>
              <a:rPr lang="en-CA" dirty="0"/>
              <a:t>.</a:t>
            </a:r>
          </a:p>
        </p:txBody>
      </p:sp>
    </p:spTree>
    <p:extLst>
      <p:ext uri="{BB962C8B-B14F-4D97-AF65-F5344CB8AC3E}">
        <p14:creationId xmlns:p14="http://schemas.microsoft.com/office/powerpoint/2010/main" val="256205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FF8E-B43E-4A7C-937A-FE3A5284A0A5}"/>
              </a:ext>
            </a:extLst>
          </p:cNvPr>
          <p:cNvSpPr>
            <a:spLocks noGrp="1"/>
          </p:cNvSpPr>
          <p:nvPr>
            <p:ph type="title"/>
          </p:nvPr>
        </p:nvSpPr>
        <p:spPr/>
        <p:txBody>
          <a:bodyPr/>
          <a:lstStyle/>
          <a:p>
            <a:r>
              <a:rPr lang="en-CA" dirty="0"/>
              <a:t>The MVC Pattern revisited (continued)</a:t>
            </a:r>
          </a:p>
        </p:txBody>
      </p:sp>
      <p:sp>
        <p:nvSpPr>
          <p:cNvPr id="5" name="Content Placeholder 4">
            <a:extLst>
              <a:ext uri="{FF2B5EF4-FFF2-40B4-BE49-F238E27FC236}">
                <a16:creationId xmlns:a16="http://schemas.microsoft.com/office/drawing/2014/main" id="{A3465119-FCD1-4577-A57A-9D5E54FAD917}"/>
              </a:ext>
            </a:extLst>
          </p:cNvPr>
          <p:cNvSpPr>
            <a:spLocks noGrp="1"/>
          </p:cNvSpPr>
          <p:nvPr>
            <p:ph idx="1"/>
          </p:nvPr>
        </p:nvSpPr>
        <p:spPr/>
        <p:txBody>
          <a:bodyPr>
            <a:normAutofit lnSpcReduction="10000"/>
          </a:bodyPr>
          <a:lstStyle/>
          <a:p>
            <a:r>
              <a:rPr lang="en-US" dirty="0"/>
              <a:t>The three main building blocks are the </a:t>
            </a:r>
            <a:r>
              <a:rPr lang="en-US" b="1" dirty="0"/>
              <a:t>model</a:t>
            </a:r>
            <a:r>
              <a:rPr lang="en-US" dirty="0"/>
              <a:t>, the </a:t>
            </a:r>
            <a:r>
              <a:rPr lang="en-US" b="1" dirty="0"/>
              <a:t>controller</a:t>
            </a:r>
            <a:r>
              <a:rPr lang="en-US" dirty="0"/>
              <a:t>, and the </a:t>
            </a:r>
            <a:r>
              <a:rPr lang="en-US" b="1" dirty="0"/>
              <a:t>view</a:t>
            </a:r>
            <a:r>
              <a:rPr lang="en-US" dirty="0"/>
              <a:t>. </a:t>
            </a:r>
          </a:p>
          <a:p>
            <a:endParaRPr lang="en-US" dirty="0"/>
          </a:p>
          <a:p>
            <a:r>
              <a:rPr lang="en-US" dirty="0"/>
              <a:t>In the following figure, you can see the traditional exposition of the MVC pattern as it applies to server-side development.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You can see that the expectation is that the model is obtained from a </a:t>
            </a:r>
            <a:r>
              <a:rPr lang="en-US" b="1" dirty="0"/>
              <a:t>database</a:t>
            </a:r>
            <a:r>
              <a:rPr lang="en-US" dirty="0"/>
              <a:t> and that the goal of the application is to service HTTP requests from the browser – this is the basis for </a:t>
            </a:r>
            <a:r>
              <a:rPr lang="en-US" b="1" dirty="0"/>
              <a:t>round-trip</a:t>
            </a:r>
            <a:r>
              <a:rPr lang="en-US" dirty="0"/>
              <a:t> web apps.</a:t>
            </a:r>
            <a:endParaRPr lang="en-CA" dirty="0"/>
          </a:p>
        </p:txBody>
      </p:sp>
      <p:pic>
        <p:nvPicPr>
          <p:cNvPr id="4" name="Picture 3">
            <a:extLst>
              <a:ext uri="{FF2B5EF4-FFF2-40B4-BE49-F238E27FC236}">
                <a16:creationId xmlns:a16="http://schemas.microsoft.com/office/drawing/2014/main" id="{E116D27F-0CA5-41C8-BE20-AFED1BBBA843}"/>
              </a:ext>
            </a:extLst>
          </p:cNvPr>
          <p:cNvPicPr>
            <a:picLocks noChangeAspect="1"/>
          </p:cNvPicPr>
          <p:nvPr/>
        </p:nvPicPr>
        <p:blipFill>
          <a:blip r:embed="rId2"/>
          <a:stretch>
            <a:fillRect/>
          </a:stretch>
        </p:blipFill>
        <p:spPr>
          <a:xfrm>
            <a:off x="1219200" y="3276600"/>
            <a:ext cx="7543800" cy="1603581"/>
          </a:xfrm>
          <a:prstGeom prst="rect">
            <a:avLst/>
          </a:prstGeom>
        </p:spPr>
      </p:pic>
      <p:sp>
        <p:nvSpPr>
          <p:cNvPr id="6" name="TextBox 5">
            <a:extLst>
              <a:ext uri="{FF2B5EF4-FFF2-40B4-BE49-F238E27FC236}">
                <a16:creationId xmlns:a16="http://schemas.microsoft.com/office/drawing/2014/main" id="{C0956F72-E922-4F34-9D70-A8CC390A812D}"/>
              </a:ext>
            </a:extLst>
          </p:cNvPr>
          <p:cNvSpPr txBox="1"/>
          <p:nvPr/>
        </p:nvSpPr>
        <p:spPr>
          <a:xfrm>
            <a:off x="2282666" y="2928050"/>
            <a:ext cx="5416868" cy="369332"/>
          </a:xfrm>
          <a:prstGeom prst="rect">
            <a:avLst/>
          </a:prstGeom>
          <a:noFill/>
        </p:spPr>
        <p:txBody>
          <a:bodyPr wrap="none" rtlCol="0">
            <a:spAutoFit/>
          </a:bodyPr>
          <a:lstStyle/>
          <a:p>
            <a:r>
              <a:rPr lang="en-US" sz="1800" b="0" u="none" strike="noStrike" baseline="0" dirty="0">
                <a:latin typeface="Helvetica Neue"/>
              </a:rPr>
              <a:t>The server-side implementation of the MVC pattern</a:t>
            </a:r>
            <a:endParaRPr lang="en-CA" dirty="0">
              <a:latin typeface="Helvetica Neue"/>
            </a:endParaRPr>
          </a:p>
        </p:txBody>
      </p:sp>
    </p:spTree>
    <p:extLst>
      <p:ext uri="{BB962C8B-B14F-4D97-AF65-F5344CB8AC3E}">
        <p14:creationId xmlns:p14="http://schemas.microsoft.com/office/powerpoint/2010/main" val="183007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FF8E-B43E-4A7C-937A-FE3A5284A0A5}"/>
              </a:ext>
            </a:extLst>
          </p:cNvPr>
          <p:cNvSpPr>
            <a:spLocks noGrp="1"/>
          </p:cNvSpPr>
          <p:nvPr>
            <p:ph type="title"/>
          </p:nvPr>
        </p:nvSpPr>
        <p:spPr/>
        <p:txBody>
          <a:bodyPr/>
          <a:lstStyle/>
          <a:p>
            <a:r>
              <a:rPr lang="en-CA" dirty="0"/>
              <a:t>The MVC Pattern revisited (continued)</a:t>
            </a:r>
          </a:p>
        </p:txBody>
      </p:sp>
      <p:sp>
        <p:nvSpPr>
          <p:cNvPr id="5" name="Content Placeholder 4">
            <a:extLst>
              <a:ext uri="{FF2B5EF4-FFF2-40B4-BE49-F238E27FC236}">
                <a16:creationId xmlns:a16="http://schemas.microsoft.com/office/drawing/2014/main" id="{A3465119-FCD1-4577-A57A-9D5E54FAD917}"/>
              </a:ext>
            </a:extLst>
          </p:cNvPr>
          <p:cNvSpPr>
            <a:spLocks noGrp="1"/>
          </p:cNvSpPr>
          <p:nvPr>
            <p:ph idx="1"/>
          </p:nvPr>
        </p:nvSpPr>
        <p:spPr>
          <a:xfrm>
            <a:off x="859790" y="990600"/>
            <a:ext cx="8083126" cy="5791200"/>
          </a:xfrm>
        </p:spPr>
        <p:txBody>
          <a:bodyPr>
            <a:normAutofit fontScale="92500" lnSpcReduction="10000"/>
          </a:bodyPr>
          <a:lstStyle/>
          <a:p>
            <a:r>
              <a:rPr lang="en-US" dirty="0"/>
              <a:t>Of course, Angular exists in the browser, which leads to a twist on the MVC theme, as illustrated in the following figure:</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client-side implementation of the MVC pattern gets its data from server-side components, usually via a </a:t>
            </a:r>
            <a:r>
              <a:rPr lang="en-US" b="1" dirty="0"/>
              <a:t>RESTful web service</a:t>
            </a:r>
          </a:p>
          <a:p>
            <a:endParaRPr lang="en-US" b="1" dirty="0"/>
          </a:p>
          <a:p>
            <a:r>
              <a:rPr lang="en-US" dirty="0"/>
              <a:t>The goal of the </a:t>
            </a:r>
            <a:r>
              <a:rPr lang="en-US" b="1" dirty="0"/>
              <a:t>controller</a:t>
            </a:r>
            <a:r>
              <a:rPr lang="en-US" dirty="0"/>
              <a:t> and the </a:t>
            </a:r>
            <a:r>
              <a:rPr lang="en-US" b="1" dirty="0"/>
              <a:t>view</a:t>
            </a:r>
            <a:r>
              <a:rPr lang="en-US" dirty="0"/>
              <a:t> is to operate on the data in the </a:t>
            </a:r>
            <a:r>
              <a:rPr lang="en-US" b="1" dirty="0"/>
              <a:t>model</a:t>
            </a:r>
            <a:r>
              <a:rPr lang="en-US" dirty="0"/>
              <a:t> to perform DOM manipulation so as to create and manage HTML elements that the user can interact with. </a:t>
            </a:r>
          </a:p>
          <a:p>
            <a:endParaRPr lang="en-US" dirty="0"/>
          </a:p>
          <a:p>
            <a:r>
              <a:rPr lang="en-US" dirty="0"/>
              <a:t>Those interactions are fed back to the controller, closing the loop to form an </a:t>
            </a:r>
            <a:r>
              <a:rPr lang="en-US" b="1" dirty="0"/>
              <a:t>interactive application</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CA" dirty="0"/>
          </a:p>
        </p:txBody>
      </p:sp>
      <p:pic>
        <p:nvPicPr>
          <p:cNvPr id="6" name="Picture 5">
            <a:extLst>
              <a:ext uri="{FF2B5EF4-FFF2-40B4-BE49-F238E27FC236}">
                <a16:creationId xmlns:a16="http://schemas.microsoft.com/office/drawing/2014/main" id="{D0D2095F-B664-4736-8AEC-0996D83B1650}"/>
              </a:ext>
            </a:extLst>
          </p:cNvPr>
          <p:cNvPicPr>
            <a:picLocks noChangeAspect="1"/>
          </p:cNvPicPr>
          <p:nvPr/>
        </p:nvPicPr>
        <p:blipFill>
          <a:blip r:embed="rId2"/>
          <a:stretch>
            <a:fillRect/>
          </a:stretch>
        </p:blipFill>
        <p:spPr>
          <a:xfrm>
            <a:off x="1143000" y="2274332"/>
            <a:ext cx="7799916" cy="1381819"/>
          </a:xfrm>
          <a:prstGeom prst="rect">
            <a:avLst/>
          </a:prstGeom>
        </p:spPr>
      </p:pic>
      <p:sp>
        <p:nvSpPr>
          <p:cNvPr id="7" name="TextBox 6">
            <a:extLst>
              <a:ext uri="{FF2B5EF4-FFF2-40B4-BE49-F238E27FC236}">
                <a16:creationId xmlns:a16="http://schemas.microsoft.com/office/drawing/2014/main" id="{F3AEF229-1CB8-4EEA-AD4F-CF45D502AED3}"/>
              </a:ext>
            </a:extLst>
          </p:cNvPr>
          <p:cNvSpPr txBox="1"/>
          <p:nvPr/>
        </p:nvSpPr>
        <p:spPr>
          <a:xfrm>
            <a:off x="2335980" y="1905000"/>
            <a:ext cx="5109156" cy="369332"/>
          </a:xfrm>
          <a:prstGeom prst="rect">
            <a:avLst/>
          </a:prstGeom>
          <a:noFill/>
        </p:spPr>
        <p:txBody>
          <a:bodyPr wrap="none" rtlCol="0">
            <a:spAutoFit/>
          </a:bodyPr>
          <a:lstStyle/>
          <a:p>
            <a:r>
              <a:rPr lang="en-CA" dirty="0">
                <a:latin typeface="Helvetica Neue"/>
              </a:rPr>
              <a:t>A client-side Implementation of the MVC pattern</a:t>
            </a:r>
          </a:p>
        </p:txBody>
      </p:sp>
    </p:spTree>
    <p:extLst>
      <p:ext uri="{BB962C8B-B14F-4D97-AF65-F5344CB8AC3E}">
        <p14:creationId xmlns:p14="http://schemas.microsoft.com/office/powerpoint/2010/main" val="203805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FF8E-B43E-4A7C-937A-FE3A5284A0A5}"/>
              </a:ext>
            </a:extLst>
          </p:cNvPr>
          <p:cNvSpPr>
            <a:spLocks noGrp="1"/>
          </p:cNvSpPr>
          <p:nvPr>
            <p:ph type="title"/>
          </p:nvPr>
        </p:nvSpPr>
        <p:spPr/>
        <p:txBody>
          <a:bodyPr/>
          <a:lstStyle/>
          <a:p>
            <a:r>
              <a:rPr lang="en-CA" dirty="0"/>
              <a:t>The MVC Pattern revisited (continued)</a:t>
            </a:r>
          </a:p>
        </p:txBody>
      </p:sp>
      <p:sp>
        <p:nvSpPr>
          <p:cNvPr id="5" name="Content Placeholder 4">
            <a:extLst>
              <a:ext uri="{FF2B5EF4-FFF2-40B4-BE49-F238E27FC236}">
                <a16:creationId xmlns:a16="http://schemas.microsoft.com/office/drawing/2014/main" id="{A3465119-FCD1-4577-A57A-9D5E54FAD917}"/>
              </a:ext>
            </a:extLst>
          </p:cNvPr>
          <p:cNvSpPr>
            <a:spLocks noGrp="1"/>
          </p:cNvSpPr>
          <p:nvPr>
            <p:ph idx="1"/>
          </p:nvPr>
        </p:nvSpPr>
        <p:spPr>
          <a:xfrm>
            <a:off x="859790" y="990600"/>
            <a:ext cx="8083126" cy="5791200"/>
          </a:xfrm>
        </p:spPr>
        <p:txBody>
          <a:bodyPr>
            <a:normAutofit/>
          </a:bodyPr>
          <a:lstStyle/>
          <a:p>
            <a:r>
              <a:rPr lang="en-US" dirty="0"/>
              <a:t>Angular uses slightly different terminology for its building blocks, which means that the MVC model implemented using Angular looks more like the following figure: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CA" dirty="0"/>
          </a:p>
        </p:txBody>
      </p:sp>
      <p:sp>
        <p:nvSpPr>
          <p:cNvPr id="7" name="TextBox 6">
            <a:extLst>
              <a:ext uri="{FF2B5EF4-FFF2-40B4-BE49-F238E27FC236}">
                <a16:creationId xmlns:a16="http://schemas.microsoft.com/office/drawing/2014/main" id="{F3AEF229-1CB8-4EEA-AD4F-CF45D502AED3}"/>
              </a:ext>
            </a:extLst>
          </p:cNvPr>
          <p:cNvSpPr txBox="1"/>
          <p:nvPr/>
        </p:nvSpPr>
        <p:spPr>
          <a:xfrm>
            <a:off x="2279016" y="2197043"/>
            <a:ext cx="5070683" cy="369332"/>
          </a:xfrm>
          <a:prstGeom prst="rect">
            <a:avLst/>
          </a:prstGeom>
          <a:noFill/>
        </p:spPr>
        <p:txBody>
          <a:bodyPr wrap="none" rtlCol="0">
            <a:spAutoFit/>
          </a:bodyPr>
          <a:lstStyle/>
          <a:p>
            <a:r>
              <a:rPr lang="en-CA" dirty="0">
                <a:latin typeface="Helvetica Neue"/>
              </a:rPr>
              <a:t>The Angular Implementation of the MVC pattern</a:t>
            </a:r>
          </a:p>
        </p:txBody>
      </p:sp>
      <p:pic>
        <p:nvPicPr>
          <p:cNvPr id="4" name="Picture 3">
            <a:extLst>
              <a:ext uri="{FF2B5EF4-FFF2-40B4-BE49-F238E27FC236}">
                <a16:creationId xmlns:a16="http://schemas.microsoft.com/office/drawing/2014/main" id="{1DA46908-A46E-4E65-B0DB-DA01B664E5F3}"/>
              </a:ext>
            </a:extLst>
          </p:cNvPr>
          <p:cNvPicPr>
            <a:picLocks noChangeAspect="1"/>
          </p:cNvPicPr>
          <p:nvPr/>
        </p:nvPicPr>
        <p:blipFill>
          <a:blip r:embed="rId2"/>
          <a:stretch>
            <a:fillRect/>
          </a:stretch>
        </p:blipFill>
        <p:spPr>
          <a:xfrm>
            <a:off x="1295400" y="2545716"/>
            <a:ext cx="7391400" cy="1358957"/>
          </a:xfrm>
          <a:prstGeom prst="rect">
            <a:avLst/>
          </a:prstGeom>
        </p:spPr>
      </p:pic>
    </p:spTree>
    <p:extLst>
      <p:ext uri="{BB962C8B-B14F-4D97-AF65-F5344CB8AC3E}">
        <p14:creationId xmlns:p14="http://schemas.microsoft.com/office/powerpoint/2010/main" val="138464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E9A5-B8DB-48A8-8802-7A023425F855}"/>
              </a:ext>
            </a:extLst>
          </p:cNvPr>
          <p:cNvSpPr>
            <a:spLocks noGrp="1"/>
          </p:cNvSpPr>
          <p:nvPr>
            <p:ph type="title"/>
          </p:nvPr>
        </p:nvSpPr>
        <p:spPr/>
        <p:txBody>
          <a:bodyPr/>
          <a:lstStyle/>
          <a:p>
            <a:r>
              <a:rPr lang="en-CA" dirty="0"/>
              <a:t>Understanding Models</a:t>
            </a:r>
          </a:p>
        </p:txBody>
      </p:sp>
      <p:sp>
        <p:nvSpPr>
          <p:cNvPr id="3" name="Content Placeholder 2">
            <a:extLst>
              <a:ext uri="{FF2B5EF4-FFF2-40B4-BE49-F238E27FC236}">
                <a16:creationId xmlns:a16="http://schemas.microsoft.com/office/drawing/2014/main" id="{CCF0E803-8AC1-4DCF-AF30-901CD90DBEAF}"/>
              </a:ext>
            </a:extLst>
          </p:cNvPr>
          <p:cNvSpPr>
            <a:spLocks noGrp="1"/>
          </p:cNvSpPr>
          <p:nvPr>
            <p:ph idx="1"/>
          </p:nvPr>
        </p:nvSpPr>
        <p:spPr/>
        <p:txBody>
          <a:bodyPr/>
          <a:lstStyle/>
          <a:p>
            <a:r>
              <a:rPr lang="en-US" b="1" dirty="0"/>
              <a:t>Models</a:t>
            </a:r>
            <a:r>
              <a:rPr lang="en-US" dirty="0"/>
              <a:t>—the M in MVC—contain the data that users work with. </a:t>
            </a:r>
          </a:p>
          <a:p>
            <a:endParaRPr lang="en-US" dirty="0"/>
          </a:p>
          <a:p>
            <a:r>
              <a:rPr lang="en-US" dirty="0"/>
              <a:t>There are two broad types of model: </a:t>
            </a:r>
          </a:p>
          <a:p>
            <a:pPr lvl="1"/>
            <a:r>
              <a:rPr lang="en-US" b="1" dirty="0"/>
              <a:t>view models</a:t>
            </a:r>
            <a:r>
              <a:rPr lang="en-US" dirty="0"/>
              <a:t>, which represent just data passed from the </a:t>
            </a:r>
            <a:r>
              <a:rPr lang="en-US" b="1" dirty="0"/>
              <a:t>component</a:t>
            </a:r>
            <a:r>
              <a:rPr lang="en-US" dirty="0"/>
              <a:t> to the </a:t>
            </a:r>
            <a:r>
              <a:rPr lang="en-US" b="1" dirty="0"/>
              <a:t>template</a:t>
            </a:r>
          </a:p>
          <a:p>
            <a:pPr lvl="1"/>
            <a:endParaRPr lang="en-US" b="1" dirty="0"/>
          </a:p>
          <a:p>
            <a:pPr lvl="1"/>
            <a:r>
              <a:rPr lang="en-US" b="1" dirty="0"/>
              <a:t>domain models</a:t>
            </a:r>
            <a:r>
              <a:rPr lang="en-US" dirty="0"/>
              <a:t>, which contain the data in a </a:t>
            </a:r>
            <a:r>
              <a:rPr lang="en-US" b="1" dirty="0"/>
              <a:t>business domain</a:t>
            </a:r>
            <a:r>
              <a:rPr lang="en-US" dirty="0"/>
              <a:t>, along with the operations, transformations, and rules for creating, storing, and manipulating that data, collectively referred to as the </a:t>
            </a:r>
            <a:r>
              <a:rPr lang="en-US" b="1" dirty="0"/>
              <a:t>model logic</a:t>
            </a:r>
            <a:r>
              <a:rPr lang="en-US" dirty="0"/>
              <a:t>.</a:t>
            </a:r>
            <a:endParaRPr lang="en-CA" dirty="0"/>
          </a:p>
        </p:txBody>
      </p:sp>
    </p:spTree>
    <p:extLst>
      <p:ext uri="{BB962C8B-B14F-4D97-AF65-F5344CB8AC3E}">
        <p14:creationId xmlns:p14="http://schemas.microsoft.com/office/powerpoint/2010/main" val="171958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E9A5-B8DB-48A8-8802-7A023425F855}"/>
              </a:ext>
            </a:extLst>
          </p:cNvPr>
          <p:cNvSpPr>
            <a:spLocks noGrp="1"/>
          </p:cNvSpPr>
          <p:nvPr>
            <p:ph type="title"/>
          </p:nvPr>
        </p:nvSpPr>
        <p:spPr/>
        <p:txBody>
          <a:bodyPr/>
          <a:lstStyle/>
          <a:p>
            <a:r>
              <a:rPr lang="en-CA" dirty="0"/>
              <a:t>Understanding Models (continued)</a:t>
            </a:r>
          </a:p>
        </p:txBody>
      </p:sp>
      <p:sp>
        <p:nvSpPr>
          <p:cNvPr id="3" name="Content Placeholder 2">
            <a:extLst>
              <a:ext uri="{FF2B5EF4-FFF2-40B4-BE49-F238E27FC236}">
                <a16:creationId xmlns:a16="http://schemas.microsoft.com/office/drawing/2014/main" id="{CCF0E803-8AC1-4DCF-AF30-901CD90DBEAF}"/>
              </a:ext>
            </a:extLst>
          </p:cNvPr>
          <p:cNvSpPr>
            <a:spLocks noGrp="1"/>
          </p:cNvSpPr>
          <p:nvPr>
            <p:ph idx="1"/>
          </p:nvPr>
        </p:nvSpPr>
        <p:spPr/>
        <p:txBody>
          <a:bodyPr>
            <a:normAutofit/>
          </a:bodyPr>
          <a:lstStyle/>
          <a:p>
            <a:r>
              <a:rPr lang="en-US" dirty="0"/>
              <a:t>The model in an application built using the MVC pattern </a:t>
            </a:r>
            <a:r>
              <a:rPr lang="en-US" b="1" dirty="0"/>
              <a:t>should:</a:t>
            </a:r>
          </a:p>
          <a:p>
            <a:pPr lvl="1"/>
            <a:r>
              <a:rPr lang="en-US" dirty="0"/>
              <a:t>Contain the domain data</a:t>
            </a:r>
          </a:p>
          <a:p>
            <a:pPr lvl="1"/>
            <a:r>
              <a:rPr lang="en-US" dirty="0"/>
              <a:t>Contain the logic for creating, managing, and modifying the domain data (even if that means executing remote logic via web services)</a:t>
            </a:r>
          </a:p>
          <a:p>
            <a:pPr lvl="1"/>
            <a:r>
              <a:rPr lang="en-US" dirty="0"/>
              <a:t>Provide a clean API that exposes the model data and operations on it</a:t>
            </a:r>
          </a:p>
          <a:p>
            <a:pPr lvl="1"/>
            <a:endParaRPr lang="en-US" dirty="0"/>
          </a:p>
          <a:p>
            <a:pPr lvl="1"/>
            <a:endParaRPr lang="en-US" dirty="0"/>
          </a:p>
          <a:p>
            <a:r>
              <a:rPr lang="en-CA" dirty="0"/>
              <a:t>The model </a:t>
            </a:r>
            <a:r>
              <a:rPr lang="en-CA" b="1" dirty="0"/>
              <a:t>should not</a:t>
            </a:r>
            <a:r>
              <a:rPr lang="en-CA" dirty="0"/>
              <a:t>:</a:t>
            </a:r>
          </a:p>
          <a:p>
            <a:pPr lvl="1"/>
            <a:r>
              <a:rPr lang="en-US" dirty="0"/>
              <a:t>Expose details of how the model data is obtained or managed (in other words, details of the data storage mechanism or the remote web service should not be exposed to controllers and views)</a:t>
            </a:r>
          </a:p>
          <a:p>
            <a:pPr lvl="1"/>
            <a:r>
              <a:rPr lang="en-US" dirty="0"/>
              <a:t>Contain logic that transforms the model based on user interaction (because this is the </a:t>
            </a:r>
            <a:r>
              <a:rPr lang="en-US" b="1" dirty="0"/>
              <a:t>component’s</a:t>
            </a:r>
            <a:r>
              <a:rPr lang="en-US" dirty="0"/>
              <a:t> job)</a:t>
            </a:r>
          </a:p>
          <a:p>
            <a:pPr lvl="1"/>
            <a:r>
              <a:rPr lang="en-US" dirty="0"/>
              <a:t>Contain logic for displaying data to the user (this is the </a:t>
            </a:r>
            <a:r>
              <a:rPr lang="en-US" b="1" dirty="0"/>
              <a:t>template’s</a:t>
            </a:r>
            <a:r>
              <a:rPr lang="en-US" dirty="0"/>
              <a:t> job)</a:t>
            </a:r>
            <a:endParaRPr lang="en-CA" dirty="0"/>
          </a:p>
        </p:txBody>
      </p:sp>
    </p:spTree>
    <p:extLst>
      <p:ext uri="{BB962C8B-B14F-4D97-AF65-F5344CB8AC3E}">
        <p14:creationId xmlns:p14="http://schemas.microsoft.com/office/powerpoint/2010/main" val="97927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9339-22DA-4D32-9367-00743B2C324D}"/>
              </a:ext>
            </a:extLst>
          </p:cNvPr>
          <p:cNvSpPr>
            <a:spLocks noGrp="1"/>
          </p:cNvSpPr>
          <p:nvPr>
            <p:ph type="title"/>
          </p:nvPr>
        </p:nvSpPr>
        <p:spPr/>
        <p:txBody>
          <a:bodyPr/>
          <a:lstStyle/>
          <a:p>
            <a:r>
              <a:rPr lang="en-CA" dirty="0"/>
              <a:t>Understanding Controllers/Components</a:t>
            </a:r>
          </a:p>
        </p:txBody>
      </p:sp>
      <p:sp>
        <p:nvSpPr>
          <p:cNvPr id="3" name="Content Placeholder 2">
            <a:extLst>
              <a:ext uri="{FF2B5EF4-FFF2-40B4-BE49-F238E27FC236}">
                <a16:creationId xmlns:a16="http://schemas.microsoft.com/office/drawing/2014/main" id="{345CD9EA-FC10-4467-9EA3-905161BBB180}"/>
              </a:ext>
            </a:extLst>
          </p:cNvPr>
          <p:cNvSpPr>
            <a:spLocks noGrp="1"/>
          </p:cNvSpPr>
          <p:nvPr>
            <p:ph idx="1"/>
          </p:nvPr>
        </p:nvSpPr>
        <p:spPr/>
        <p:txBody>
          <a:bodyPr/>
          <a:lstStyle/>
          <a:p>
            <a:r>
              <a:rPr lang="en-US" b="1" dirty="0"/>
              <a:t>Controllers</a:t>
            </a:r>
            <a:r>
              <a:rPr lang="en-US" dirty="0"/>
              <a:t>, which are known as </a:t>
            </a:r>
            <a:r>
              <a:rPr lang="en-US" b="1" dirty="0"/>
              <a:t>components</a:t>
            </a:r>
            <a:r>
              <a:rPr lang="en-US" dirty="0"/>
              <a:t> in Angular, are the connective tissue in an Angular web app; they act as conduits between the data model and views. </a:t>
            </a:r>
          </a:p>
          <a:p>
            <a:endParaRPr lang="en-US" dirty="0"/>
          </a:p>
          <a:p>
            <a:r>
              <a:rPr lang="en-US" b="1" dirty="0"/>
              <a:t>Components</a:t>
            </a:r>
            <a:r>
              <a:rPr lang="en-US" dirty="0"/>
              <a:t> add business domain logic required to present aspects of the model and perform operations on it.</a:t>
            </a:r>
            <a:endParaRPr lang="en-CA" dirty="0"/>
          </a:p>
        </p:txBody>
      </p:sp>
    </p:spTree>
    <p:extLst>
      <p:ext uri="{BB962C8B-B14F-4D97-AF65-F5344CB8AC3E}">
        <p14:creationId xmlns:p14="http://schemas.microsoft.com/office/powerpoint/2010/main" val="171529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9339-22DA-4D32-9367-00743B2C324D}"/>
              </a:ext>
            </a:extLst>
          </p:cNvPr>
          <p:cNvSpPr>
            <a:spLocks noGrp="1"/>
          </p:cNvSpPr>
          <p:nvPr>
            <p:ph type="title"/>
          </p:nvPr>
        </p:nvSpPr>
        <p:spPr/>
        <p:txBody>
          <a:bodyPr>
            <a:normAutofit fontScale="90000"/>
          </a:bodyPr>
          <a:lstStyle/>
          <a:p>
            <a:r>
              <a:rPr lang="en-CA" dirty="0"/>
              <a:t>Understanding Controllers/Components (continued)</a:t>
            </a:r>
          </a:p>
        </p:txBody>
      </p:sp>
      <p:sp>
        <p:nvSpPr>
          <p:cNvPr id="3" name="Content Placeholder 2">
            <a:extLst>
              <a:ext uri="{FF2B5EF4-FFF2-40B4-BE49-F238E27FC236}">
                <a16:creationId xmlns:a16="http://schemas.microsoft.com/office/drawing/2014/main" id="{345CD9EA-FC10-4467-9EA3-905161BBB180}"/>
              </a:ext>
            </a:extLst>
          </p:cNvPr>
          <p:cNvSpPr>
            <a:spLocks noGrp="1"/>
          </p:cNvSpPr>
          <p:nvPr>
            <p:ph idx="1"/>
          </p:nvPr>
        </p:nvSpPr>
        <p:spPr/>
        <p:txBody>
          <a:bodyPr/>
          <a:lstStyle/>
          <a:p>
            <a:r>
              <a:rPr lang="en-US" dirty="0"/>
              <a:t>A component that follows the MVC pattern </a:t>
            </a:r>
            <a:r>
              <a:rPr lang="en-US" b="1" dirty="0"/>
              <a:t>should:</a:t>
            </a:r>
          </a:p>
          <a:p>
            <a:pPr lvl="1"/>
            <a:r>
              <a:rPr lang="en-US" dirty="0"/>
              <a:t>Contain the logic required to set up the initial state of the template</a:t>
            </a:r>
          </a:p>
          <a:p>
            <a:pPr lvl="1"/>
            <a:r>
              <a:rPr lang="en-US" dirty="0"/>
              <a:t>Contain the logic/behaviours required by the template to present data from the model</a:t>
            </a:r>
          </a:p>
          <a:p>
            <a:pPr lvl="1"/>
            <a:r>
              <a:rPr lang="en-US" dirty="0"/>
              <a:t>Contain the logic/behaviours required to update the model based on user interaction</a:t>
            </a:r>
          </a:p>
          <a:p>
            <a:endParaRPr lang="en-US" dirty="0"/>
          </a:p>
          <a:p>
            <a:r>
              <a:rPr lang="en-US" dirty="0"/>
              <a:t>A component </a:t>
            </a:r>
            <a:r>
              <a:rPr lang="en-US" b="1" dirty="0"/>
              <a:t>should not:</a:t>
            </a:r>
          </a:p>
          <a:p>
            <a:pPr lvl="1"/>
            <a:r>
              <a:rPr lang="en-US" dirty="0"/>
              <a:t>Contain logic that manipulates the DOM (that is the job of the </a:t>
            </a:r>
            <a:r>
              <a:rPr lang="en-US" b="1" dirty="0"/>
              <a:t>template</a:t>
            </a:r>
            <a:r>
              <a:rPr lang="en-US" dirty="0"/>
              <a:t>)</a:t>
            </a:r>
          </a:p>
          <a:p>
            <a:pPr lvl="1"/>
            <a:r>
              <a:rPr lang="en-US" dirty="0"/>
              <a:t>Contain logic that manages the persistence of data (that is the job of the </a:t>
            </a:r>
            <a:r>
              <a:rPr lang="en-US" b="1" dirty="0"/>
              <a:t>model</a:t>
            </a:r>
            <a:r>
              <a:rPr lang="en-US" dirty="0"/>
              <a:t>)</a:t>
            </a:r>
            <a:endParaRPr lang="en-CA" dirty="0"/>
          </a:p>
        </p:txBody>
      </p:sp>
    </p:spTree>
    <p:extLst>
      <p:ext uri="{BB962C8B-B14F-4D97-AF65-F5344CB8AC3E}">
        <p14:creationId xmlns:p14="http://schemas.microsoft.com/office/powerpoint/2010/main" val="122317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63FC-5682-4525-A353-86882FDA48AB}"/>
              </a:ext>
            </a:extLst>
          </p:cNvPr>
          <p:cNvSpPr>
            <a:spLocks noGrp="1"/>
          </p:cNvSpPr>
          <p:nvPr>
            <p:ph type="title"/>
          </p:nvPr>
        </p:nvSpPr>
        <p:spPr/>
        <p:txBody>
          <a:bodyPr/>
          <a:lstStyle/>
          <a:p>
            <a:r>
              <a:rPr lang="en-CA" dirty="0"/>
              <a:t>Understanding Views/Templates</a:t>
            </a:r>
          </a:p>
        </p:txBody>
      </p:sp>
      <p:sp>
        <p:nvSpPr>
          <p:cNvPr id="3" name="Content Placeholder 2">
            <a:extLst>
              <a:ext uri="{FF2B5EF4-FFF2-40B4-BE49-F238E27FC236}">
                <a16:creationId xmlns:a16="http://schemas.microsoft.com/office/drawing/2014/main" id="{F9CA7AD6-52E1-4B3F-A8DF-FFA425F32374}"/>
              </a:ext>
            </a:extLst>
          </p:cNvPr>
          <p:cNvSpPr>
            <a:spLocks noGrp="1"/>
          </p:cNvSpPr>
          <p:nvPr>
            <p:ph idx="1"/>
          </p:nvPr>
        </p:nvSpPr>
        <p:spPr/>
        <p:txBody>
          <a:bodyPr/>
          <a:lstStyle/>
          <a:p>
            <a:r>
              <a:rPr lang="en-US" b="1" dirty="0"/>
              <a:t>Views</a:t>
            </a:r>
            <a:r>
              <a:rPr lang="en-US" dirty="0"/>
              <a:t>, which are known as </a:t>
            </a:r>
            <a:r>
              <a:rPr lang="en-US" b="1" dirty="0"/>
              <a:t>templates</a:t>
            </a:r>
            <a:r>
              <a:rPr lang="en-US" dirty="0"/>
              <a:t> in Angular, are defined using HTML elements that are enhanced by </a:t>
            </a:r>
            <a:r>
              <a:rPr lang="en-US" b="1" dirty="0"/>
              <a:t>data bindings</a:t>
            </a:r>
            <a:r>
              <a:rPr lang="en-US" dirty="0"/>
              <a:t>. </a:t>
            </a:r>
          </a:p>
          <a:p>
            <a:endParaRPr lang="en-US" dirty="0"/>
          </a:p>
          <a:p>
            <a:r>
              <a:rPr lang="en-US" dirty="0"/>
              <a:t>It is the data bindings that make Angular so flexible, and they transform HTML elements into the foundation for dynamic web applications.</a:t>
            </a:r>
            <a:endParaRPr lang="en-CA" dirty="0"/>
          </a:p>
        </p:txBody>
      </p:sp>
    </p:spTree>
    <p:extLst>
      <p:ext uri="{BB962C8B-B14F-4D97-AF65-F5344CB8AC3E}">
        <p14:creationId xmlns:p14="http://schemas.microsoft.com/office/powerpoint/2010/main" val="77797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63FC-5682-4525-A353-86882FDA48AB}"/>
              </a:ext>
            </a:extLst>
          </p:cNvPr>
          <p:cNvSpPr>
            <a:spLocks noGrp="1"/>
          </p:cNvSpPr>
          <p:nvPr>
            <p:ph type="title"/>
          </p:nvPr>
        </p:nvSpPr>
        <p:spPr/>
        <p:txBody>
          <a:bodyPr/>
          <a:lstStyle/>
          <a:p>
            <a:r>
              <a:rPr lang="en-CA" dirty="0"/>
              <a:t>Understanding Views/Templates (continued)</a:t>
            </a:r>
          </a:p>
        </p:txBody>
      </p:sp>
      <p:sp>
        <p:nvSpPr>
          <p:cNvPr id="3" name="Content Placeholder 2">
            <a:extLst>
              <a:ext uri="{FF2B5EF4-FFF2-40B4-BE49-F238E27FC236}">
                <a16:creationId xmlns:a16="http://schemas.microsoft.com/office/drawing/2014/main" id="{F9CA7AD6-52E1-4B3F-A8DF-FFA425F32374}"/>
              </a:ext>
            </a:extLst>
          </p:cNvPr>
          <p:cNvSpPr>
            <a:spLocks noGrp="1"/>
          </p:cNvSpPr>
          <p:nvPr>
            <p:ph idx="1"/>
          </p:nvPr>
        </p:nvSpPr>
        <p:spPr/>
        <p:txBody>
          <a:bodyPr/>
          <a:lstStyle/>
          <a:p>
            <a:r>
              <a:rPr lang="en-US" dirty="0"/>
              <a:t>Templates should:</a:t>
            </a:r>
          </a:p>
          <a:p>
            <a:pPr lvl="1"/>
            <a:r>
              <a:rPr lang="en-US" dirty="0"/>
              <a:t>Contain the logic and markup required to present data to the user</a:t>
            </a:r>
          </a:p>
          <a:p>
            <a:endParaRPr lang="en-US" dirty="0"/>
          </a:p>
          <a:p>
            <a:r>
              <a:rPr lang="en-US" dirty="0"/>
              <a:t>Templates should not</a:t>
            </a:r>
          </a:p>
          <a:p>
            <a:pPr lvl="1"/>
            <a:r>
              <a:rPr lang="en-US" dirty="0"/>
              <a:t>Contain complex logic (this is better placed in a component or one of the other Angular building blocks, such as directives, services, or pipes)</a:t>
            </a:r>
          </a:p>
          <a:p>
            <a:pPr lvl="1"/>
            <a:r>
              <a:rPr lang="en-US" dirty="0"/>
              <a:t>Contain logic that creates, stores, or manipulates the domain model</a:t>
            </a:r>
          </a:p>
          <a:p>
            <a:endParaRPr lang="en-US" dirty="0"/>
          </a:p>
          <a:p>
            <a:r>
              <a:rPr lang="en-US" dirty="0"/>
              <a:t>Templates </a:t>
            </a:r>
            <a:r>
              <a:rPr lang="en-US" b="1" dirty="0"/>
              <a:t>can</a:t>
            </a:r>
            <a:r>
              <a:rPr lang="en-US" dirty="0"/>
              <a:t> contain logic, but it should be simple and used sparingly. </a:t>
            </a:r>
          </a:p>
          <a:p>
            <a:endParaRPr lang="en-US" dirty="0"/>
          </a:p>
          <a:p>
            <a:r>
              <a:rPr lang="en-US" dirty="0"/>
              <a:t>Putting anything but the simplest method calls or expressions in a template makes the overall application harder to test and maintain.</a:t>
            </a:r>
            <a:endParaRPr lang="en-CA" dirty="0"/>
          </a:p>
        </p:txBody>
      </p:sp>
    </p:spTree>
    <p:extLst>
      <p:ext uri="{BB962C8B-B14F-4D97-AF65-F5344CB8AC3E}">
        <p14:creationId xmlns:p14="http://schemas.microsoft.com/office/powerpoint/2010/main" val="370788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Angular Architecture</a:t>
            </a:r>
          </a:p>
        </p:txBody>
      </p:sp>
      <p:sp>
        <p:nvSpPr>
          <p:cNvPr id="3" name="Content Placeholder 2"/>
          <p:cNvSpPr>
            <a:spLocks noGrp="1"/>
          </p:cNvSpPr>
          <p:nvPr>
            <p:ph idx="1"/>
          </p:nvPr>
        </p:nvSpPr>
        <p:spPr/>
        <p:txBody>
          <a:bodyPr/>
          <a:lstStyle/>
          <a:p>
            <a:r>
              <a:rPr lang="en-US" dirty="0"/>
              <a:t>The goal of Angular is simple: bring HTML and JavaScript together in a manageable and scalable way in order to build a client application. </a:t>
            </a:r>
          </a:p>
          <a:p>
            <a:endParaRPr lang="en-US" dirty="0"/>
          </a:p>
          <a:p>
            <a:r>
              <a:rPr lang="en-US" dirty="0"/>
              <a:t>To do that, Angular uses a </a:t>
            </a:r>
            <a:r>
              <a:rPr lang="en-US" b="1" dirty="0"/>
              <a:t>component-based approach </a:t>
            </a:r>
            <a:r>
              <a:rPr lang="en-US" dirty="0"/>
              <a:t>with supporting entities, such as </a:t>
            </a:r>
            <a:r>
              <a:rPr lang="en-US" b="1" dirty="0"/>
              <a:t>services</a:t>
            </a:r>
            <a:r>
              <a:rPr lang="en-US" dirty="0"/>
              <a:t> and </a:t>
            </a:r>
            <a:r>
              <a:rPr lang="en-US" b="1" dirty="0"/>
              <a:t>directives</a:t>
            </a:r>
            <a:r>
              <a:rPr lang="en-US" dirty="0"/>
              <a:t> being injected into the components at runtime. </a:t>
            </a:r>
          </a:p>
          <a:p>
            <a:endParaRPr lang="en-US" dirty="0"/>
          </a:p>
          <a:p>
            <a:r>
              <a:rPr lang="en-US" dirty="0"/>
              <a:t>This approach may seem a bit odd at first, but it allows us to keep a clear </a:t>
            </a:r>
            <a:r>
              <a:rPr lang="en-US" b="1" dirty="0"/>
              <a:t>separation of concerns </a:t>
            </a:r>
            <a:r>
              <a:rPr lang="en-US" dirty="0"/>
              <a:t>and generally maintain a clearer project structure.</a:t>
            </a:r>
          </a:p>
          <a:p>
            <a:endParaRPr lang="en-US" dirty="0"/>
          </a:p>
        </p:txBody>
      </p:sp>
    </p:spTree>
    <p:extLst>
      <p:ext uri="{BB962C8B-B14F-4D97-AF65-F5344CB8AC3E}">
        <p14:creationId xmlns:p14="http://schemas.microsoft.com/office/powerpoint/2010/main" val="140757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A127-8718-406E-879A-60E7D2472777}"/>
              </a:ext>
            </a:extLst>
          </p:cNvPr>
          <p:cNvSpPr>
            <a:spLocks noGrp="1"/>
          </p:cNvSpPr>
          <p:nvPr>
            <p:ph type="title"/>
          </p:nvPr>
        </p:nvSpPr>
        <p:spPr/>
        <p:txBody>
          <a:bodyPr/>
          <a:lstStyle/>
          <a:p>
            <a:r>
              <a:rPr lang="en-CA" dirty="0"/>
              <a:t>Understanding RESTful Services</a:t>
            </a:r>
          </a:p>
        </p:txBody>
      </p:sp>
      <p:sp>
        <p:nvSpPr>
          <p:cNvPr id="3" name="Content Placeholder 2">
            <a:extLst>
              <a:ext uri="{FF2B5EF4-FFF2-40B4-BE49-F238E27FC236}">
                <a16:creationId xmlns:a16="http://schemas.microsoft.com/office/drawing/2014/main" id="{974CDD28-DA50-4963-B3E0-3BD2ACF9C205}"/>
              </a:ext>
            </a:extLst>
          </p:cNvPr>
          <p:cNvSpPr>
            <a:spLocks noGrp="1"/>
          </p:cNvSpPr>
          <p:nvPr>
            <p:ph idx="1"/>
          </p:nvPr>
        </p:nvSpPr>
        <p:spPr/>
        <p:txBody>
          <a:bodyPr>
            <a:normAutofit lnSpcReduction="10000"/>
          </a:bodyPr>
          <a:lstStyle/>
          <a:p>
            <a:r>
              <a:rPr lang="en-US" dirty="0"/>
              <a:t>The logic for domain models in Angular apps is often split between the </a:t>
            </a:r>
            <a:r>
              <a:rPr lang="en-US" b="1" dirty="0"/>
              <a:t>client</a:t>
            </a:r>
            <a:r>
              <a:rPr lang="en-US" dirty="0"/>
              <a:t> and the </a:t>
            </a:r>
            <a:r>
              <a:rPr lang="en-US" b="1" dirty="0"/>
              <a:t>server</a:t>
            </a:r>
            <a:r>
              <a:rPr lang="en-US" dirty="0"/>
              <a:t>. </a:t>
            </a:r>
          </a:p>
          <a:p>
            <a:endParaRPr lang="en-US" dirty="0"/>
          </a:p>
          <a:p>
            <a:r>
              <a:rPr lang="en-US" dirty="0"/>
              <a:t>The </a:t>
            </a:r>
            <a:r>
              <a:rPr lang="en-US" b="1" dirty="0"/>
              <a:t>server</a:t>
            </a:r>
            <a:r>
              <a:rPr lang="en-US" dirty="0"/>
              <a:t> contains the persistent store, typically a </a:t>
            </a:r>
            <a:r>
              <a:rPr lang="en-US" b="1" dirty="0"/>
              <a:t>database</a:t>
            </a:r>
            <a:r>
              <a:rPr lang="en-US" dirty="0"/>
              <a:t>, and contains the </a:t>
            </a:r>
            <a:r>
              <a:rPr lang="en-US" b="1" dirty="0"/>
              <a:t>logic</a:t>
            </a:r>
            <a:r>
              <a:rPr lang="en-US" dirty="0"/>
              <a:t> for managing it. </a:t>
            </a:r>
          </a:p>
          <a:p>
            <a:endParaRPr lang="en-US" dirty="0"/>
          </a:p>
          <a:p>
            <a:r>
              <a:rPr lang="en-US" dirty="0"/>
              <a:t>You don’t want the client-side code accessing the data store directly—doing so would create a </a:t>
            </a:r>
            <a:r>
              <a:rPr lang="en-US" b="1" dirty="0"/>
              <a:t>tight coupling </a:t>
            </a:r>
            <a:r>
              <a:rPr lang="en-US" dirty="0"/>
              <a:t>between the client and the data store that would complicate unit testing and make it difficult to change the data store without also making changes to the client code.</a:t>
            </a:r>
          </a:p>
          <a:p>
            <a:endParaRPr lang="en-US" dirty="0"/>
          </a:p>
          <a:p>
            <a:r>
              <a:rPr lang="en-US" dirty="0"/>
              <a:t>By using the server to mediate access to the data store, you prevent tight coupling. </a:t>
            </a:r>
          </a:p>
          <a:p>
            <a:endParaRPr lang="en-US" dirty="0"/>
          </a:p>
          <a:p>
            <a:r>
              <a:rPr lang="en-US" dirty="0"/>
              <a:t>The </a:t>
            </a:r>
            <a:r>
              <a:rPr lang="en-US" b="1" dirty="0"/>
              <a:t>logic</a:t>
            </a:r>
            <a:r>
              <a:rPr lang="en-US" dirty="0"/>
              <a:t> on the </a:t>
            </a:r>
            <a:r>
              <a:rPr lang="en-US" b="1" dirty="0"/>
              <a:t>client</a:t>
            </a:r>
            <a:r>
              <a:rPr lang="en-US" dirty="0"/>
              <a:t> is responsible for getting the </a:t>
            </a:r>
            <a:r>
              <a:rPr lang="en-US" b="1" dirty="0"/>
              <a:t>data</a:t>
            </a:r>
            <a:r>
              <a:rPr lang="en-US" dirty="0"/>
              <a:t> to and from the server and is unaware of the details of how that data is stored or accessed behind the scenes.</a:t>
            </a:r>
            <a:endParaRPr lang="en-CA" dirty="0"/>
          </a:p>
        </p:txBody>
      </p:sp>
    </p:spTree>
    <p:extLst>
      <p:ext uri="{BB962C8B-B14F-4D97-AF65-F5344CB8AC3E}">
        <p14:creationId xmlns:p14="http://schemas.microsoft.com/office/powerpoint/2010/main" val="296117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A127-8718-406E-879A-60E7D2472777}"/>
              </a:ext>
            </a:extLst>
          </p:cNvPr>
          <p:cNvSpPr>
            <a:spLocks noGrp="1"/>
          </p:cNvSpPr>
          <p:nvPr>
            <p:ph type="title"/>
          </p:nvPr>
        </p:nvSpPr>
        <p:spPr/>
        <p:txBody>
          <a:bodyPr/>
          <a:lstStyle/>
          <a:p>
            <a:r>
              <a:rPr lang="en-CA" dirty="0"/>
              <a:t>Understanding RESTful Services (continued)</a:t>
            </a:r>
          </a:p>
        </p:txBody>
      </p:sp>
      <p:sp>
        <p:nvSpPr>
          <p:cNvPr id="3" name="Content Placeholder 2">
            <a:extLst>
              <a:ext uri="{FF2B5EF4-FFF2-40B4-BE49-F238E27FC236}">
                <a16:creationId xmlns:a16="http://schemas.microsoft.com/office/drawing/2014/main" id="{974CDD28-DA50-4963-B3E0-3BD2ACF9C205}"/>
              </a:ext>
            </a:extLst>
          </p:cNvPr>
          <p:cNvSpPr>
            <a:spLocks noGrp="1"/>
          </p:cNvSpPr>
          <p:nvPr>
            <p:ph idx="1"/>
          </p:nvPr>
        </p:nvSpPr>
        <p:spPr/>
        <p:txBody>
          <a:bodyPr>
            <a:normAutofit/>
          </a:bodyPr>
          <a:lstStyle/>
          <a:p>
            <a:r>
              <a:rPr lang="en-US" dirty="0"/>
              <a:t>There are lots of ways of passing data between the client and the server. </a:t>
            </a:r>
          </a:p>
          <a:p>
            <a:endParaRPr lang="en-US" dirty="0"/>
          </a:p>
          <a:p>
            <a:r>
              <a:rPr lang="en-US" dirty="0"/>
              <a:t>One of the most common is to use </a:t>
            </a:r>
            <a:r>
              <a:rPr lang="en-US" b="1" dirty="0"/>
              <a:t>Ajax</a:t>
            </a:r>
            <a:r>
              <a:rPr lang="en-US" dirty="0"/>
              <a:t> </a:t>
            </a:r>
            <a:r>
              <a:rPr lang="en-US" b="1" dirty="0"/>
              <a:t>requests</a:t>
            </a:r>
            <a:r>
              <a:rPr lang="en-US" dirty="0"/>
              <a:t> to call server-side code, getting the server to send JSON and making changes to data using HTML forms.</a:t>
            </a:r>
          </a:p>
          <a:p>
            <a:endParaRPr lang="en-US" dirty="0"/>
          </a:p>
          <a:p>
            <a:r>
              <a:rPr lang="en-US" dirty="0"/>
              <a:t>This approach can work well and is the foundation of RESTful web services, which use the nature of HTTP requests to perform CRUD operations on data.</a:t>
            </a:r>
            <a:endParaRPr lang="en-CA" dirty="0"/>
          </a:p>
        </p:txBody>
      </p:sp>
    </p:spTree>
    <p:extLst>
      <p:ext uri="{BB962C8B-B14F-4D97-AF65-F5344CB8AC3E}">
        <p14:creationId xmlns:p14="http://schemas.microsoft.com/office/powerpoint/2010/main" val="359252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A127-8718-406E-879A-60E7D2472777}"/>
              </a:ext>
            </a:extLst>
          </p:cNvPr>
          <p:cNvSpPr>
            <a:spLocks noGrp="1"/>
          </p:cNvSpPr>
          <p:nvPr>
            <p:ph type="title"/>
          </p:nvPr>
        </p:nvSpPr>
        <p:spPr/>
        <p:txBody>
          <a:bodyPr/>
          <a:lstStyle/>
          <a:p>
            <a:r>
              <a:rPr lang="en-CA" dirty="0"/>
              <a:t>Understanding RESTful Services (continued)</a:t>
            </a:r>
          </a:p>
        </p:txBody>
      </p:sp>
      <p:sp>
        <p:nvSpPr>
          <p:cNvPr id="3" name="Content Placeholder 2">
            <a:extLst>
              <a:ext uri="{FF2B5EF4-FFF2-40B4-BE49-F238E27FC236}">
                <a16:creationId xmlns:a16="http://schemas.microsoft.com/office/drawing/2014/main" id="{974CDD28-DA50-4963-B3E0-3BD2ACF9C205}"/>
              </a:ext>
            </a:extLst>
          </p:cNvPr>
          <p:cNvSpPr>
            <a:spLocks noGrp="1"/>
          </p:cNvSpPr>
          <p:nvPr>
            <p:ph idx="1"/>
          </p:nvPr>
        </p:nvSpPr>
        <p:spPr/>
        <p:txBody>
          <a:bodyPr>
            <a:normAutofit/>
          </a:bodyPr>
          <a:lstStyle/>
          <a:p>
            <a:r>
              <a:rPr lang="en-US" dirty="0"/>
              <a:t>In a RESTful web service, the operation that is being requested is expressed through a combination of the HTTP method and the URL. </a:t>
            </a:r>
          </a:p>
          <a:p>
            <a:endParaRPr lang="en-US" dirty="0"/>
          </a:p>
          <a:p>
            <a:r>
              <a:rPr lang="en-US" dirty="0"/>
              <a:t>So, for example, imagine a URL like this one:</a:t>
            </a:r>
          </a:p>
          <a:p>
            <a:endParaRPr lang="en-US" dirty="0"/>
          </a:p>
          <a:p>
            <a:pPr marL="0" indent="0">
              <a:buNone/>
            </a:pPr>
            <a:r>
              <a:rPr lang="en-CA" dirty="0"/>
              <a:t>	</a:t>
            </a:r>
            <a:r>
              <a:rPr lang="en-CA" dirty="0">
                <a:latin typeface="Consolas" panose="020B0609020204030204" pitchFamily="49" charset="0"/>
              </a:rPr>
              <a:t>http://myserver.mydomain.com/people/bob</a:t>
            </a:r>
          </a:p>
          <a:p>
            <a:endParaRPr lang="en-CA" dirty="0"/>
          </a:p>
          <a:p>
            <a:r>
              <a:rPr lang="en-US" dirty="0"/>
              <a:t>There is no standard URL specification for a RESTful web service, but the idea is to make the URL self-explanatory, such that it is obvious what the URL refers to. </a:t>
            </a:r>
          </a:p>
          <a:p>
            <a:endParaRPr lang="en-US" dirty="0"/>
          </a:p>
          <a:p>
            <a:r>
              <a:rPr lang="en-US" dirty="0"/>
              <a:t>In this case, it is obvious that there is a collection of data objects called </a:t>
            </a:r>
            <a:r>
              <a:rPr lang="en-US" b="1" dirty="0"/>
              <a:t>people</a:t>
            </a:r>
            <a:r>
              <a:rPr lang="en-US" dirty="0"/>
              <a:t> and that the URL refers to the specific object within that collection whose identity is </a:t>
            </a:r>
            <a:r>
              <a:rPr lang="en-US" b="1" dirty="0"/>
              <a:t>bob</a:t>
            </a:r>
            <a:r>
              <a:rPr lang="en-US" dirty="0"/>
              <a:t>.</a:t>
            </a:r>
            <a:endParaRPr lang="en-CA" dirty="0"/>
          </a:p>
        </p:txBody>
      </p:sp>
    </p:spTree>
    <p:extLst>
      <p:ext uri="{BB962C8B-B14F-4D97-AF65-F5344CB8AC3E}">
        <p14:creationId xmlns:p14="http://schemas.microsoft.com/office/powerpoint/2010/main" val="167291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A127-8718-406E-879A-60E7D2472777}"/>
              </a:ext>
            </a:extLst>
          </p:cNvPr>
          <p:cNvSpPr>
            <a:spLocks noGrp="1"/>
          </p:cNvSpPr>
          <p:nvPr>
            <p:ph type="title"/>
          </p:nvPr>
        </p:nvSpPr>
        <p:spPr/>
        <p:txBody>
          <a:bodyPr/>
          <a:lstStyle/>
          <a:p>
            <a:r>
              <a:rPr lang="en-CA" dirty="0"/>
              <a:t>Understanding RESTful Services (continued)</a:t>
            </a:r>
          </a:p>
        </p:txBody>
      </p:sp>
      <p:sp>
        <p:nvSpPr>
          <p:cNvPr id="3" name="Content Placeholder 2">
            <a:extLst>
              <a:ext uri="{FF2B5EF4-FFF2-40B4-BE49-F238E27FC236}">
                <a16:creationId xmlns:a16="http://schemas.microsoft.com/office/drawing/2014/main" id="{974CDD28-DA50-4963-B3E0-3BD2ACF9C205}"/>
              </a:ext>
            </a:extLst>
          </p:cNvPr>
          <p:cNvSpPr>
            <a:spLocks noGrp="1"/>
          </p:cNvSpPr>
          <p:nvPr>
            <p:ph idx="1"/>
          </p:nvPr>
        </p:nvSpPr>
        <p:spPr/>
        <p:txBody>
          <a:bodyPr>
            <a:normAutofit/>
          </a:bodyPr>
          <a:lstStyle/>
          <a:p>
            <a:r>
              <a:rPr lang="en-US" dirty="0"/>
              <a:t>The URL identifies the data object that we want to operate on, and the HTTP method specifies what operation we want to be performed, as described in the following table:</a:t>
            </a:r>
          </a:p>
          <a:p>
            <a:endParaRPr lang="en-US" dirty="0"/>
          </a:p>
          <a:p>
            <a:endParaRPr lang="en-US" dirty="0"/>
          </a:p>
          <a:p>
            <a:endParaRPr lang="en-US" dirty="0"/>
          </a:p>
          <a:p>
            <a:endParaRPr lang="en-US" dirty="0"/>
          </a:p>
          <a:p>
            <a:endParaRPr lang="en-US" dirty="0"/>
          </a:p>
          <a:p>
            <a:endParaRPr lang="en-US" dirty="0"/>
          </a:p>
          <a:p>
            <a:endParaRPr lang="en-US" dirty="0"/>
          </a:p>
          <a:p>
            <a:r>
              <a:rPr lang="en-US" dirty="0"/>
              <a:t>You don’t have to use the HTTP methods to perform the operations described in the table. </a:t>
            </a:r>
          </a:p>
          <a:p>
            <a:endParaRPr lang="en-US" dirty="0"/>
          </a:p>
          <a:p>
            <a:r>
              <a:rPr lang="en-US" dirty="0"/>
              <a:t>A common variation is that the POST method is often used to serve double duty and will </a:t>
            </a:r>
            <a:r>
              <a:rPr lang="en-US" b="1" dirty="0"/>
              <a:t>update</a:t>
            </a:r>
            <a:r>
              <a:rPr lang="en-US" dirty="0"/>
              <a:t> an object if one exists and </a:t>
            </a:r>
            <a:r>
              <a:rPr lang="en-US" b="1" dirty="0"/>
              <a:t>create</a:t>
            </a:r>
            <a:r>
              <a:rPr lang="en-US" dirty="0"/>
              <a:t> one if not, meaning that the PUT method isn’t normally used.</a:t>
            </a:r>
            <a:endParaRPr lang="en-CA" dirty="0"/>
          </a:p>
        </p:txBody>
      </p:sp>
      <p:pic>
        <p:nvPicPr>
          <p:cNvPr id="5" name="Picture 4">
            <a:extLst>
              <a:ext uri="{FF2B5EF4-FFF2-40B4-BE49-F238E27FC236}">
                <a16:creationId xmlns:a16="http://schemas.microsoft.com/office/drawing/2014/main" id="{C68C4A8A-EC79-4E14-9951-ECED754F7B3D}"/>
              </a:ext>
            </a:extLst>
          </p:cNvPr>
          <p:cNvPicPr>
            <a:picLocks noChangeAspect="1"/>
          </p:cNvPicPr>
          <p:nvPr/>
        </p:nvPicPr>
        <p:blipFill>
          <a:blip r:embed="rId2"/>
          <a:stretch>
            <a:fillRect/>
          </a:stretch>
        </p:blipFill>
        <p:spPr>
          <a:xfrm>
            <a:off x="1143000" y="2286001"/>
            <a:ext cx="7799916" cy="1749364"/>
          </a:xfrm>
          <a:prstGeom prst="rect">
            <a:avLst/>
          </a:prstGeom>
        </p:spPr>
      </p:pic>
    </p:spTree>
    <p:extLst>
      <p:ext uri="{BB962C8B-B14F-4D97-AF65-F5344CB8AC3E}">
        <p14:creationId xmlns:p14="http://schemas.microsoft.com/office/powerpoint/2010/main" val="114400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Angular Architecture (continued)</a:t>
            </a:r>
          </a:p>
        </p:txBody>
      </p:sp>
      <p:sp>
        <p:nvSpPr>
          <p:cNvPr id="3" name="Content Placeholder 2"/>
          <p:cNvSpPr>
            <a:spLocks noGrp="1"/>
          </p:cNvSpPr>
          <p:nvPr>
            <p:ph idx="1"/>
          </p:nvPr>
        </p:nvSpPr>
        <p:spPr>
          <a:xfrm>
            <a:off x="859790" y="990600"/>
            <a:ext cx="8083126" cy="762000"/>
          </a:xfrm>
        </p:spPr>
        <p:txBody>
          <a:bodyPr/>
          <a:lstStyle/>
          <a:p>
            <a:r>
              <a:rPr lang="en-US" dirty="0"/>
              <a:t>In order to understand the basics of Angular, take a look at the following figure:</a:t>
            </a:r>
          </a:p>
          <a:p>
            <a:endParaRPr lang="en-US" dirty="0"/>
          </a:p>
        </p:txBody>
      </p:sp>
      <p:pic>
        <p:nvPicPr>
          <p:cNvPr id="4" name="Picture 3"/>
          <p:cNvPicPr>
            <a:picLocks noChangeAspect="1"/>
          </p:cNvPicPr>
          <p:nvPr/>
        </p:nvPicPr>
        <p:blipFill>
          <a:blip r:embed="rId2"/>
          <a:stretch>
            <a:fillRect/>
          </a:stretch>
        </p:blipFill>
        <p:spPr>
          <a:xfrm>
            <a:off x="2438400" y="1905000"/>
            <a:ext cx="4983631" cy="4562791"/>
          </a:xfrm>
          <a:prstGeom prst="rect">
            <a:avLst/>
          </a:prstGeom>
        </p:spPr>
      </p:pic>
    </p:spTree>
    <p:extLst>
      <p:ext uri="{BB962C8B-B14F-4D97-AF65-F5344CB8AC3E}">
        <p14:creationId xmlns:p14="http://schemas.microsoft.com/office/powerpoint/2010/main" val="143739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BDBF-9A94-4D8E-B666-93C8287E0FD6}"/>
              </a:ext>
            </a:extLst>
          </p:cNvPr>
          <p:cNvSpPr>
            <a:spLocks noGrp="1"/>
          </p:cNvSpPr>
          <p:nvPr>
            <p:ph type="title"/>
          </p:nvPr>
        </p:nvSpPr>
        <p:spPr/>
        <p:txBody>
          <a:bodyPr>
            <a:normAutofit fontScale="90000"/>
          </a:bodyPr>
          <a:lstStyle/>
          <a:p>
            <a:r>
              <a:rPr lang="en-US" dirty="0"/>
              <a:t>Understanding Round-Trip </a:t>
            </a:r>
            <a:br>
              <a:rPr lang="en-US" dirty="0"/>
            </a:br>
            <a:r>
              <a:rPr lang="en-US" dirty="0"/>
              <a:t>and Single-Page Applications</a:t>
            </a:r>
            <a:endParaRPr lang="en-CA" dirty="0"/>
          </a:p>
        </p:txBody>
      </p:sp>
      <p:sp>
        <p:nvSpPr>
          <p:cNvPr id="3" name="Content Placeholder 2">
            <a:extLst>
              <a:ext uri="{FF2B5EF4-FFF2-40B4-BE49-F238E27FC236}">
                <a16:creationId xmlns:a16="http://schemas.microsoft.com/office/drawing/2014/main" id="{DE942F96-98B3-4FA8-8167-319D31D56C81}"/>
              </a:ext>
            </a:extLst>
          </p:cNvPr>
          <p:cNvSpPr>
            <a:spLocks noGrp="1"/>
          </p:cNvSpPr>
          <p:nvPr>
            <p:ph idx="1"/>
          </p:nvPr>
        </p:nvSpPr>
        <p:spPr/>
        <p:txBody>
          <a:bodyPr>
            <a:normAutofit/>
          </a:bodyPr>
          <a:lstStyle/>
          <a:p>
            <a:r>
              <a:rPr lang="en-US" dirty="0"/>
              <a:t>For a long time, web apps were developed to follow a </a:t>
            </a:r>
            <a:r>
              <a:rPr lang="en-US" b="1" dirty="0"/>
              <a:t>round-trip</a:t>
            </a:r>
            <a:r>
              <a:rPr lang="en-US" dirty="0"/>
              <a:t> model. </a:t>
            </a:r>
          </a:p>
          <a:p>
            <a:pPr lvl="1"/>
            <a:r>
              <a:rPr lang="en-US" dirty="0"/>
              <a:t>The browser </a:t>
            </a:r>
            <a:r>
              <a:rPr lang="en-US" b="1" dirty="0"/>
              <a:t>requests</a:t>
            </a:r>
            <a:r>
              <a:rPr lang="en-US" dirty="0"/>
              <a:t> an initial HTML document from the server. </a:t>
            </a:r>
          </a:p>
          <a:p>
            <a:pPr lvl="1"/>
            <a:endParaRPr lang="en-US" dirty="0"/>
          </a:p>
          <a:p>
            <a:pPr lvl="1"/>
            <a:r>
              <a:rPr lang="en-US" dirty="0"/>
              <a:t>User interactions—such as clicking a link or submitting a form—led the browser to </a:t>
            </a:r>
            <a:r>
              <a:rPr lang="en-US" b="1" dirty="0"/>
              <a:t>request</a:t>
            </a:r>
            <a:r>
              <a:rPr lang="en-US" dirty="0"/>
              <a:t> and receive a completely new HTML document. </a:t>
            </a:r>
          </a:p>
          <a:p>
            <a:endParaRPr lang="en-US" dirty="0"/>
          </a:p>
        </p:txBody>
      </p:sp>
      <p:grpSp>
        <p:nvGrpSpPr>
          <p:cNvPr id="22" name="Group 21">
            <a:extLst>
              <a:ext uri="{FF2B5EF4-FFF2-40B4-BE49-F238E27FC236}">
                <a16:creationId xmlns:a16="http://schemas.microsoft.com/office/drawing/2014/main" id="{3041906F-3FDD-47DD-AE3A-125CF537851E}"/>
              </a:ext>
            </a:extLst>
          </p:cNvPr>
          <p:cNvGrpSpPr/>
          <p:nvPr/>
        </p:nvGrpSpPr>
        <p:grpSpPr>
          <a:xfrm>
            <a:off x="1349806" y="3124200"/>
            <a:ext cx="6934404" cy="3390656"/>
            <a:chOff x="1340570" y="2846076"/>
            <a:chExt cx="6934404" cy="3390656"/>
          </a:xfrm>
        </p:grpSpPr>
        <p:pic>
          <p:nvPicPr>
            <p:cNvPr id="5" name="Picture 4">
              <a:extLst>
                <a:ext uri="{FF2B5EF4-FFF2-40B4-BE49-F238E27FC236}">
                  <a16:creationId xmlns:a16="http://schemas.microsoft.com/office/drawing/2014/main" id="{CD5B098C-72D5-4B47-8489-3FE810EF3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227" y="3886200"/>
              <a:ext cx="1371600" cy="1371600"/>
            </a:xfrm>
            <a:prstGeom prst="rect">
              <a:avLst/>
            </a:prstGeom>
          </p:spPr>
        </p:pic>
        <p:pic>
          <p:nvPicPr>
            <p:cNvPr id="7" name="Picture 6">
              <a:extLst>
                <a:ext uri="{FF2B5EF4-FFF2-40B4-BE49-F238E27FC236}">
                  <a16:creationId xmlns:a16="http://schemas.microsoft.com/office/drawing/2014/main" id="{A1A077AD-6899-45E8-81C3-C56B655EA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627" y="3916218"/>
              <a:ext cx="1427480" cy="1427480"/>
            </a:xfrm>
            <a:prstGeom prst="rect">
              <a:avLst/>
            </a:prstGeom>
          </p:spPr>
        </p:pic>
        <p:sp>
          <p:nvSpPr>
            <p:cNvPr id="8" name="TextBox 7">
              <a:extLst>
                <a:ext uri="{FF2B5EF4-FFF2-40B4-BE49-F238E27FC236}">
                  <a16:creationId xmlns:a16="http://schemas.microsoft.com/office/drawing/2014/main" id="{C4EF98F6-7542-428D-9CEA-954AA8DB24C0}"/>
                </a:ext>
              </a:extLst>
            </p:cNvPr>
            <p:cNvSpPr txBox="1"/>
            <p:nvPr/>
          </p:nvSpPr>
          <p:spPr>
            <a:xfrm>
              <a:off x="1340570" y="4297218"/>
              <a:ext cx="723275" cy="369332"/>
            </a:xfrm>
            <a:prstGeom prst="rect">
              <a:avLst/>
            </a:prstGeom>
            <a:noFill/>
          </p:spPr>
          <p:txBody>
            <a:bodyPr wrap="none" rtlCol="0">
              <a:spAutoFit/>
            </a:bodyPr>
            <a:lstStyle/>
            <a:p>
              <a:r>
                <a:rPr lang="en-CA" dirty="0"/>
                <a:t>client</a:t>
              </a:r>
            </a:p>
          </p:txBody>
        </p:sp>
        <p:sp>
          <p:nvSpPr>
            <p:cNvPr id="9" name="TextBox 8">
              <a:extLst>
                <a:ext uri="{FF2B5EF4-FFF2-40B4-BE49-F238E27FC236}">
                  <a16:creationId xmlns:a16="http://schemas.microsoft.com/office/drawing/2014/main" id="{A5F241D7-7573-4473-8273-C676D0D9AC7D}"/>
                </a:ext>
              </a:extLst>
            </p:cNvPr>
            <p:cNvSpPr txBox="1"/>
            <p:nvPr/>
          </p:nvSpPr>
          <p:spPr>
            <a:xfrm>
              <a:off x="7449107" y="4297218"/>
              <a:ext cx="825867" cy="369332"/>
            </a:xfrm>
            <a:prstGeom prst="rect">
              <a:avLst/>
            </a:prstGeom>
            <a:noFill/>
          </p:spPr>
          <p:txBody>
            <a:bodyPr wrap="none" rtlCol="0">
              <a:spAutoFit/>
            </a:bodyPr>
            <a:lstStyle/>
            <a:p>
              <a:r>
                <a:rPr lang="en-CA" dirty="0"/>
                <a:t>server</a:t>
              </a:r>
            </a:p>
          </p:txBody>
        </p:sp>
        <p:cxnSp>
          <p:nvCxnSpPr>
            <p:cNvPr id="12" name="Connector: Curved 11">
              <a:extLst>
                <a:ext uri="{FF2B5EF4-FFF2-40B4-BE49-F238E27FC236}">
                  <a16:creationId xmlns:a16="http://schemas.microsoft.com/office/drawing/2014/main" id="{94C69BB4-312E-48DD-BBB4-516B0EC439B1}"/>
                </a:ext>
              </a:extLst>
            </p:cNvPr>
            <p:cNvCxnSpPr>
              <a:stCxn id="5" idx="0"/>
              <a:endCxn id="7" idx="0"/>
            </p:cNvCxnSpPr>
            <p:nvPr/>
          </p:nvCxnSpPr>
          <p:spPr>
            <a:xfrm rot="16200000" flipH="1">
              <a:off x="4725188" y="1906039"/>
              <a:ext cx="30018" cy="3990340"/>
            </a:xfrm>
            <a:prstGeom prst="curvedConnector3">
              <a:avLst>
                <a:gd name="adj1" fmla="val -1992321"/>
              </a:avLst>
            </a:prstGeom>
            <a:ln w="38100">
              <a:tailEnd type="triangle" w="lg" len="lg"/>
            </a:ln>
          </p:spPr>
          <p:style>
            <a:lnRef idx="1">
              <a:schemeClr val="accent3"/>
            </a:lnRef>
            <a:fillRef idx="0">
              <a:schemeClr val="accent3"/>
            </a:fillRef>
            <a:effectRef idx="0">
              <a:schemeClr val="accent3"/>
            </a:effectRef>
            <a:fontRef idx="minor">
              <a:schemeClr val="tx1"/>
            </a:fontRef>
          </p:style>
        </p:cxnSp>
        <p:cxnSp>
          <p:nvCxnSpPr>
            <p:cNvPr id="15" name="Connector: Curved 14">
              <a:extLst>
                <a:ext uri="{FF2B5EF4-FFF2-40B4-BE49-F238E27FC236}">
                  <a16:creationId xmlns:a16="http://schemas.microsoft.com/office/drawing/2014/main" id="{6D033D04-A23A-4812-A0A6-1F0FBE1F3E63}"/>
                </a:ext>
              </a:extLst>
            </p:cNvPr>
            <p:cNvCxnSpPr>
              <a:stCxn id="7" idx="2"/>
              <a:endCxn id="5" idx="2"/>
            </p:cNvCxnSpPr>
            <p:nvPr/>
          </p:nvCxnSpPr>
          <p:spPr>
            <a:xfrm rot="5400000" flipH="1">
              <a:off x="4697248" y="3305579"/>
              <a:ext cx="85898" cy="3990340"/>
            </a:xfrm>
            <a:prstGeom prst="curvedConnector3">
              <a:avLst>
                <a:gd name="adj1" fmla="val -577959"/>
              </a:avLst>
            </a:prstGeom>
            <a:ln w="38100">
              <a:tailEnd type="triangle" w="lg" len="lg"/>
            </a:ln>
          </p:spPr>
          <p:style>
            <a:lnRef idx="1">
              <a:schemeClr val="accent3"/>
            </a:lnRef>
            <a:fillRef idx="0">
              <a:schemeClr val="accent3"/>
            </a:fillRef>
            <a:effectRef idx="0">
              <a:schemeClr val="accent3"/>
            </a:effectRef>
            <a:fontRef idx="minor">
              <a:schemeClr val="tx1"/>
            </a:fontRef>
          </p:style>
        </p:cxnSp>
        <p:sp>
          <p:nvSpPr>
            <p:cNvPr id="18" name="TextBox 17">
              <a:extLst>
                <a:ext uri="{FF2B5EF4-FFF2-40B4-BE49-F238E27FC236}">
                  <a16:creationId xmlns:a16="http://schemas.microsoft.com/office/drawing/2014/main" id="{1AA8569F-0384-4226-9526-48E655ACBCD4}"/>
                </a:ext>
              </a:extLst>
            </p:cNvPr>
            <p:cNvSpPr txBox="1"/>
            <p:nvPr/>
          </p:nvSpPr>
          <p:spPr>
            <a:xfrm>
              <a:off x="4263143" y="2846076"/>
              <a:ext cx="954107" cy="369332"/>
            </a:xfrm>
            <a:prstGeom prst="rect">
              <a:avLst/>
            </a:prstGeom>
            <a:noFill/>
          </p:spPr>
          <p:txBody>
            <a:bodyPr wrap="none" rtlCol="0">
              <a:spAutoFit/>
            </a:bodyPr>
            <a:lstStyle/>
            <a:p>
              <a:r>
                <a:rPr lang="en-CA" dirty="0"/>
                <a:t>request</a:t>
              </a:r>
            </a:p>
          </p:txBody>
        </p:sp>
        <p:sp>
          <p:nvSpPr>
            <p:cNvPr id="20" name="TextBox 19">
              <a:extLst>
                <a:ext uri="{FF2B5EF4-FFF2-40B4-BE49-F238E27FC236}">
                  <a16:creationId xmlns:a16="http://schemas.microsoft.com/office/drawing/2014/main" id="{70BBC817-9028-4F74-BADA-FB40558AA822}"/>
                </a:ext>
              </a:extLst>
            </p:cNvPr>
            <p:cNvSpPr txBox="1"/>
            <p:nvPr/>
          </p:nvSpPr>
          <p:spPr>
            <a:xfrm>
              <a:off x="4173374" y="5867400"/>
              <a:ext cx="1133644" cy="369332"/>
            </a:xfrm>
            <a:prstGeom prst="rect">
              <a:avLst/>
            </a:prstGeom>
            <a:noFill/>
          </p:spPr>
          <p:txBody>
            <a:bodyPr wrap="none" rtlCol="0">
              <a:spAutoFit/>
            </a:bodyPr>
            <a:lstStyle/>
            <a:p>
              <a:r>
                <a:rPr lang="en-CA" dirty="0"/>
                <a:t>response</a:t>
              </a:r>
            </a:p>
          </p:txBody>
        </p:sp>
      </p:grpSp>
    </p:spTree>
    <p:extLst>
      <p:ext uri="{BB962C8B-B14F-4D97-AF65-F5344CB8AC3E}">
        <p14:creationId xmlns:p14="http://schemas.microsoft.com/office/powerpoint/2010/main" val="162824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BDBF-9A94-4D8E-B666-93C8287E0FD6}"/>
              </a:ext>
            </a:extLst>
          </p:cNvPr>
          <p:cNvSpPr>
            <a:spLocks noGrp="1"/>
          </p:cNvSpPr>
          <p:nvPr>
            <p:ph type="title"/>
          </p:nvPr>
        </p:nvSpPr>
        <p:spPr/>
        <p:txBody>
          <a:bodyPr>
            <a:normAutofit fontScale="90000"/>
          </a:bodyPr>
          <a:lstStyle/>
          <a:p>
            <a:r>
              <a:rPr lang="en-US" dirty="0"/>
              <a:t>Understanding Round-Trip </a:t>
            </a:r>
            <a:br>
              <a:rPr lang="en-US" dirty="0"/>
            </a:br>
            <a:r>
              <a:rPr lang="en-US" dirty="0"/>
              <a:t>and Single-Page Applications (continued)</a:t>
            </a:r>
            <a:endParaRPr lang="en-CA" dirty="0"/>
          </a:p>
        </p:txBody>
      </p:sp>
      <p:sp>
        <p:nvSpPr>
          <p:cNvPr id="3" name="Content Placeholder 2">
            <a:extLst>
              <a:ext uri="{FF2B5EF4-FFF2-40B4-BE49-F238E27FC236}">
                <a16:creationId xmlns:a16="http://schemas.microsoft.com/office/drawing/2014/main" id="{DE942F96-98B3-4FA8-8167-319D31D56C81}"/>
              </a:ext>
            </a:extLst>
          </p:cNvPr>
          <p:cNvSpPr>
            <a:spLocks noGrp="1"/>
          </p:cNvSpPr>
          <p:nvPr>
            <p:ph idx="1"/>
          </p:nvPr>
        </p:nvSpPr>
        <p:spPr/>
        <p:txBody>
          <a:bodyPr>
            <a:normAutofit/>
          </a:bodyPr>
          <a:lstStyle/>
          <a:p>
            <a:r>
              <a:rPr lang="en-US" dirty="0"/>
              <a:t>In this kind of application, the browser is essentially a </a:t>
            </a:r>
            <a:r>
              <a:rPr lang="en-US" b="1" dirty="0"/>
              <a:t>rendering engine </a:t>
            </a:r>
            <a:r>
              <a:rPr lang="en-US" dirty="0"/>
              <a:t>for HTML content, and all of the application logic and data resides on the server. </a:t>
            </a:r>
          </a:p>
          <a:p>
            <a:endParaRPr lang="en-US" dirty="0"/>
          </a:p>
          <a:p>
            <a:r>
              <a:rPr lang="en-US" dirty="0"/>
              <a:t>The browser makes a series of stateless HTTP requests that the server handles by generating HTML documents dynamically.</a:t>
            </a:r>
          </a:p>
          <a:p>
            <a:endParaRPr lang="en-US" dirty="0"/>
          </a:p>
          <a:p>
            <a:r>
              <a:rPr lang="en-US" dirty="0"/>
              <a:t>A lot of current web development is still for </a:t>
            </a:r>
            <a:r>
              <a:rPr lang="en-US" b="1" dirty="0"/>
              <a:t>round-trip applications</a:t>
            </a:r>
            <a:r>
              <a:rPr lang="en-US" dirty="0"/>
              <a:t>, not least because they require little from the browser, which ensures the widest possible client support. </a:t>
            </a:r>
          </a:p>
        </p:txBody>
      </p:sp>
    </p:spTree>
    <p:extLst>
      <p:ext uri="{BB962C8B-B14F-4D97-AF65-F5344CB8AC3E}">
        <p14:creationId xmlns:p14="http://schemas.microsoft.com/office/powerpoint/2010/main" val="16291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BDBF-9A94-4D8E-B666-93C8287E0FD6}"/>
              </a:ext>
            </a:extLst>
          </p:cNvPr>
          <p:cNvSpPr>
            <a:spLocks noGrp="1"/>
          </p:cNvSpPr>
          <p:nvPr>
            <p:ph type="title"/>
          </p:nvPr>
        </p:nvSpPr>
        <p:spPr/>
        <p:txBody>
          <a:bodyPr>
            <a:normAutofit fontScale="90000"/>
          </a:bodyPr>
          <a:lstStyle/>
          <a:p>
            <a:r>
              <a:rPr lang="en-US" dirty="0"/>
              <a:t>Understanding Round-Trip </a:t>
            </a:r>
            <a:br>
              <a:rPr lang="en-US" dirty="0"/>
            </a:br>
            <a:r>
              <a:rPr lang="en-US" dirty="0"/>
              <a:t>and Single-Page Applications (continued)</a:t>
            </a:r>
            <a:endParaRPr lang="en-CA" dirty="0"/>
          </a:p>
        </p:txBody>
      </p:sp>
      <p:sp>
        <p:nvSpPr>
          <p:cNvPr id="3" name="Content Placeholder 2">
            <a:extLst>
              <a:ext uri="{FF2B5EF4-FFF2-40B4-BE49-F238E27FC236}">
                <a16:creationId xmlns:a16="http://schemas.microsoft.com/office/drawing/2014/main" id="{DE942F96-98B3-4FA8-8167-319D31D56C81}"/>
              </a:ext>
            </a:extLst>
          </p:cNvPr>
          <p:cNvSpPr>
            <a:spLocks noGrp="1"/>
          </p:cNvSpPr>
          <p:nvPr>
            <p:ph idx="1"/>
          </p:nvPr>
        </p:nvSpPr>
        <p:spPr/>
        <p:txBody>
          <a:bodyPr>
            <a:normAutofit/>
          </a:bodyPr>
          <a:lstStyle/>
          <a:p>
            <a:r>
              <a:rPr lang="en-US" dirty="0"/>
              <a:t>But there are some </a:t>
            </a:r>
            <a:r>
              <a:rPr lang="en-US" b="1" dirty="0"/>
              <a:t>disadvantages</a:t>
            </a:r>
            <a:r>
              <a:rPr lang="en-US" dirty="0"/>
              <a:t> to roundtrip applications: </a:t>
            </a:r>
          </a:p>
          <a:p>
            <a:pPr lvl="1"/>
            <a:r>
              <a:rPr lang="en-US" dirty="0"/>
              <a:t>they make the user </a:t>
            </a:r>
            <a:r>
              <a:rPr lang="en-US" b="1" dirty="0"/>
              <a:t>wait</a:t>
            </a:r>
            <a:r>
              <a:rPr lang="en-US" dirty="0"/>
              <a:t> while the next HTML document is requested and loaded</a:t>
            </a:r>
          </a:p>
          <a:p>
            <a:pPr lvl="1"/>
            <a:endParaRPr lang="en-US" dirty="0"/>
          </a:p>
          <a:p>
            <a:pPr lvl="1"/>
            <a:r>
              <a:rPr lang="en-US" dirty="0"/>
              <a:t>they require a large server-side infrastructure to process all the requests and manage all the application state</a:t>
            </a:r>
          </a:p>
          <a:p>
            <a:pPr lvl="1"/>
            <a:endParaRPr lang="en-US" dirty="0"/>
          </a:p>
          <a:p>
            <a:pPr lvl="1"/>
            <a:r>
              <a:rPr lang="en-US" dirty="0"/>
              <a:t>they require </a:t>
            </a:r>
            <a:r>
              <a:rPr lang="en-US" b="1" dirty="0"/>
              <a:t>more bandwidth </a:t>
            </a:r>
            <a:r>
              <a:rPr lang="en-US" dirty="0"/>
              <a:t>because each HTML document has to be self-contained (leading to a lot of the same content being included in each response from the server).</a:t>
            </a:r>
            <a:endParaRPr lang="en-CA" dirty="0"/>
          </a:p>
        </p:txBody>
      </p:sp>
    </p:spTree>
    <p:extLst>
      <p:ext uri="{BB962C8B-B14F-4D97-AF65-F5344CB8AC3E}">
        <p14:creationId xmlns:p14="http://schemas.microsoft.com/office/powerpoint/2010/main" val="336859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BDBF-9A94-4D8E-B666-93C8287E0FD6}"/>
              </a:ext>
            </a:extLst>
          </p:cNvPr>
          <p:cNvSpPr>
            <a:spLocks noGrp="1"/>
          </p:cNvSpPr>
          <p:nvPr>
            <p:ph type="title"/>
          </p:nvPr>
        </p:nvSpPr>
        <p:spPr/>
        <p:txBody>
          <a:bodyPr>
            <a:normAutofit fontScale="90000"/>
          </a:bodyPr>
          <a:lstStyle/>
          <a:p>
            <a:r>
              <a:rPr lang="en-US" dirty="0"/>
              <a:t>Understanding Round-Trip </a:t>
            </a:r>
            <a:br>
              <a:rPr lang="en-US" dirty="0"/>
            </a:br>
            <a:r>
              <a:rPr lang="en-US" dirty="0"/>
              <a:t>and Single-Page Applications (continued)</a:t>
            </a:r>
            <a:endParaRPr lang="en-CA" dirty="0"/>
          </a:p>
        </p:txBody>
      </p:sp>
      <p:sp>
        <p:nvSpPr>
          <p:cNvPr id="3" name="Content Placeholder 2">
            <a:extLst>
              <a:ext uri="{FF2B5EF4-FFF2-40B4-BE49-F238E27FC236}">
                <a16:creationId xmlns:a16="http://schemas.microsoft.com/office/drawing/2014/main" id="{DE942F96-98B3-4FA8-8167-319D31D56C81}"/>
              </a:ext>
            </a:extLst>
          </p:cNvPr>
          <p:cNvSpPr>
            <a:spLocks noGrp="1"/>
          </p:cNvSpPr>
          <p:nvPr>
            <p:ph idx="1"/>
          </p:nvPr>
        </p:nvSpPr>
        <p:spPr>
          <a:xfrm>
            <a:off x="859790" y="990600"/>
            <a:ext cx="8083126" cy="2133600"/>
          </a:xfrm>
        </p:spPr>
        <p:txBody>
          <a:bodyPr>
            <a:normAutofit fontScale="85000" lnSpcReduction="10000"/>
          </a:bodyPr>
          <a:lstStyle/>
          <a:p>
            <a:r>
              <a:rPr lang="en-US" dirty="0"/>
              <a:t>Single-page applications take a different approach. </a:t>
            </a:r>
          </a:p>
          <a:p>
            <a:pPr lvl="1"/>
            <a:r>
              <a:rPr lang="en-US" dirty="0"/>
              <a:t>An initial HTML document is sent to the browser, but user interactions lead to Ajax requests for </a:t>
            </a:r>
            <a:r>
              <a:rPr lang="en-US" b="1" dirty="0"/>
              <a:t>small fragments </a:t>
            </a:r>
            <a:r>
              <a:rPr lang="en-US" dirty="0"/>
              <a:t>of HTML or data inserted into the existing set of elements being displayed to the user. </a:t>
            </a:r>
          </a:p>
          <a:p>
            <a:pPr lvl="1"/>
            <a:endParaRPr lang="en-US" dirty="0"/>
          </a:p>
          <a:p>
            <a:pPr lvl="1"/>
            <a:r>
              <a:rPr lang="en-US" dirty="0"/>
              <a:t>The initial HTML document is </a:t>
            </a:r>
            <a:r>
              <a:rPr lang="en-US" b="1" dirty="0"/>
              <a:t>never reloaded or replaced</a:t>
            </a:r>
            <a:r>
              <a:rPr lang="en-US" dirty="0"/>
              <a:t>, and the user can continue to interact with the existing HTML while the Ajax requests are being performed </a:t>
            </a:r>
            <a:r>
              <a:rPr lang="en-US" b="1" dirty="0"/>
              <a:t>asynchronously</a:t>
            </a:r>
            <a:r>
              <a:rPr lang="en-US" dirty="0"/>
              <a:t>, even if that just means seeing a “data loading” message.</a:t>
            </a:r>
            <a:endParaRPr lang="en-CA" dirty="0"/>
          </a:p>
        </p:txBody>
      </p:sp>
      <p:pic>
        <p:nvPicPr>
          <p:cNvPr id="2052" name="Picture 4" descr="Single Page Application">
            <a:extLst>
              <a:ext uri="{FF2B5EF4-FFF2-40B4-BE49-F238E27FC236}">
                <a16:creationId xmlns:a16="http://schemas.microsoft.com/office/drawing/2014/main" id="{E3F4E11B-4FF1-4775-B3E0-11831CBFD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30417"/>
            <a:ext cx="6553421" cy="344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84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BDBF-9A94-4D8E-B666-93C8287E0FD6}"/>
              </a:ext>
            </a:extLst>
          </p:cNvPr>
          <p:cNvSpPr>
            <a:spLocks noGrp="1"/>
          </p:cNvSpPr>
          <p:nvPr>
            <p:ph type="title"/>
          </p:nvPr>
        </p:nvSpPr>
        <p:spPr/>
        <p:txBody>
          <a:bodyPr>
            <a:normAutofit fontScale="90000"/>
          </a:bodyPr>
          <a:lstStyle/>
          <a:p>
            <a:r>
              <a:rPr lang="en-US" dirty="0"/>
              <a:t>Understanding Round-Trip </a:t>
            </a:r>
            <a:br>
              <a:rPr lang="en-US" dirty="0"/>
            </a:br>
            <a:r>
              <a:rPr lang="en-US" dirty="0"/>
              <a:t>and Single-Page Applications (continued)</a:t>
            </a:r>
            <a:endParaRPr lang="en-CA" dirty="0"/>
          </a:p>
        </p:txBody>
      </p:sp>
      <p:sp>
        <p:nvSpPr>
          <p:cNvPr id="3" name="Content Placeholder 2">
            <a:extLst>
              <a:ext uri="{FF2B5EF4-FFF2-40B4-BE49-F238E27FC236}">
                <a16:creationId xmlns:a16="http://schemas.microsoft.com/office/drawing/2014/main" id="{DE942F96-98B3-4FA8-8167-319D31D56C81}"/>
              </a:ext>
            </a:extLst>
          </p:cNvPr>
          <p:cNvSpPr>
            <a:spLocks noGrp="1"/>
          </p:cNvSpPr>
          <p:nvPr>
            <p:ph idx="1"/>
          </p:nvPr>
        </p:nvSpPr>
        <p:spPr/>
        <p:txBody>
          <a:bodyPr>
            <a:normAutofit/>
          </a:bodyPr>
          <a:lstStyle/>
          <a:p>
            <a:r>
              <a:rPr lang="en-US" b="1" dirty="0"/>
              <a:t>Angular</a:t>
            </a:r>
            <a:r>
              <a:rPr lang="en-US" dirty="0"/>
              <a:t> excels in </a:t>
            </a:r>
            <a:r>
              <a:rPr lang="en-US" b="1" dirty="0"/>
              <a:t>single-page applications </a:t>
            </a:r>
            <a:r>
              <a:rPr lang="en-US" dirty="0"/>
              <a:t>and especially in complex round-trip applications. </a:t>
            </a:r>
          </a:p>
          <a:p>
            <a:endParaRPr lang="en-US" dirty="0"/>
          </a:p>
          <a:p>
            <a:r>
              <a:rPr lang="en-US" dirty="0"/>
              <a:t>The single-page application model is perfect for Angular, not just because of the </a:t>
            </a:r>
            <a:r>
              <a:rPr lang="en-US" b="1" dirty="0"/>
              <a:t>initialization process </a:t>
            </a:r>
            <a:r>
              <a:rPr lang="en-US" dirty="0"/>
              <a:t>but because the benefits of using the MVC pattern really start to manifest themselves in larger and more complex projects.</a:t>
            </a:r>
          </a:p>
          <a:p>
            <a:endParaRPr lang="en-US" dirty="0"/>
          </a:p>
          <a:p>
            <a:r>
              <a:rPr lang="en-US" b="1" dirty="0"/>
              <a:t>Note: </a:t>
            </a:r>
            <a:r>
              <a:rPr lang="en-US" dirty="0"/>
              <a:t>Another phrase you may encounter is </a:t>
            </a:r>
            <a:r>
              <a:rPr lang="en-US" b="1" dirty="0"/>
              <a:t>progressive web applications </a:t>
            </a:r>
            <a:r>
              <a:rPr lang="en-US" dirty="0"/>
              <a:t>(</a:t>
            </a:r>
            <a:r>
              <a:rPr lang="en-US" b="1" dirty="0"/>
              <a:t>PWAs</a:t>
            </a:r>
            <a:r>
              <a:rPr lang="en-US" dirty="0"/>
              <a:t>). </a:t>
            </a:r>
          </a:p>
          <a:p>
            <a:endParaRPr lang="en-US" dirty="0"/>
          </a:p>
          <a:p>
            <a:r>
              <a:rPr lang="en-US" dirty="0"/>
              <a:t>Progressive applications continue to work even when disconnected from the network and have access to features such as </a:t>
            </a:r>
            <a:r>
              <a:rPr lang="en-US" b="1" dirty="0"/>
              <a:t>push notifications</a:t>
            </a:r>
            <a:r>
              <a:rPr lang="en-US" dirty="0"/>
              <a:t>.</a:t>
            </a:r>
            <a:endParaRPr lang="en-CA" dirty="0"/>
          </a:p>
        </p:txBody>
      </p:sp>
    </p:spTree>
    <p:extLst>
      <p:ext uri="{BB962C8B-B14F-4D97-AF65-F5344CB8AC3E}">
        <p14:creationId xmlns:p14="http://schemas.microsoft.com/office/powerpoint/2010/main" val="417810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4FDE-D4B4-4AA7-A388-6DB6C62D58C4}"/>
              </a:ext>
            </a:extLst>
          </p:cNvPr>
          <p:cNvSpPr>
            <a:spLocks noGrp="1"/>
          </p:cNvSpPr>
          <p:nvPr>
            <p:ph type="title"/>
          </p:nvPr>
        </p:nvSpPr>
        <p:spPr/>
        <p:txBody>
          <a:bodyPr/>
          <a:lstStyle/>
          <a:p>
            <a:r>
              <a:rPr lang="en-US" dirty="0"/>
              <a:t>Comparing Angular to React and Vue.js</a:t>
            </a:r>
            <a:endParaRPr lang="en-CA" dirty="0"/>
          </a:p>
        </p:txBody>
      </p:sp>
      <p:sp>
        <p:nvSpPr>
          <p:cNvPr id="5" name="Content Placeholder 4">
            <a:extLst>
              <a:ext uri="{FF2B5EF4-FFF2-40B4-BE49-F238E27FC236}">
                <a16:creationId xmlns:a16="http://schemas.microsoft.com/office/drawing/2014/main" id="{2E7C03EC-FB26-414E-ACC3-0AABF5FD3E99}"/>
              </a:ext>
            </a:extLst>
          </p:cNvPr>
          <p:cNvSpPr>
            <a:spLocks noGrp="1"/>
          </p:cNvSpPr>
          <p:nvPr>
            <p:ph idx="1"/>
          </p:nvPr>
        </p:nvSpPr>
        <p:spPr/>
        <p:txBody>
          <a:bodyPr>
            <a:normAutofit/>
          </a:bodyPr>
          <a:lstStyle/>
          <a:p>
            <a:r>
              <a:rPr lang="en-US" dirty="0"/>
              <a:t>There are two main competitors to Angular: </a:t>
            </a:r>
            <a:r>
              <a:rPr lang="en-US" b="1" dirty="0"/>
              <a:t>React</a:t>
            </a:r>
            <a:r>
              <a:rPr lang="en-US" dirty="0"/>
              <a:t> and </a:t>
            </a:r>
            <a:r>
              <a:rPr lang="en-US" b="1" dirty="0"/>
              <a:t>Vue.js</a:t>
            </a:r>
            <a:r>
              <a:rPr lang="en-US" dirty="0"/>
              <a:t>. </a:t>
            </a:r>
          </a:p>
          <a:p>
            <a:endParaRPr lang="en-US" dirty="0"/>
          </a:p>
          <a:p>
            <a:r>
              <a:rPr lang="en-US" dirty="0"/>
              <a:t>There are some low-level differences between them, but, for the most part, all of these frameworks are excellent, all of them work in similar ways, and all of them can be used to create rich and fluid client-side applications.</a:t>
            </a:r>
          </a:p>
          <a:p>
            <a:endParaRPr lang="en-US" dirty="0"/>
          </a:p>
          <a:p>
            <a:r>
              <a:rPr lang="en-US" dirty="0"/>
              <a:t>The main difference between these frameworks is the developer experience. </a:t>
            </a:r>
          </a:p>
          <a:p>
            <a:pPr lvl="1"/>
            <a:r>
              <a:rPr lang="en-US" b="1" dirty="0"/>
              <a:t>Angular</a:t>
            </a:r>
            <a:r>
              <a:rPr lang="en-US" dirty="0"/>
              <a:t> requires you to use </a:t>
            </a:r>
            <a:r>
              <a:rPr lang="en-US" b="1" dirty="0"/>
              <a:t>TypeScript</a:t>
            </a:r>
            <a:r>
              <a:rPr lang="en-US" dirty="0"/>
              <a:t> to be effective, for example. If you are used to using a language like C# or Java, then TypeScript will be familiar and avoids dealing with some of the oddities of the JavaScript language. </a:t>
            </a:r>
          </a:p>
          <a:p>
            <a:pPr lvl="1"/>
            <a:endParaRPr lang="en-US" dirty="0"/>
          </a:p>
          <a:p>
            <a:pPr lvl="1"/>
            <a:r>
              <a:rPr lang="en-US" dirty="0"/>
              <a:t>Vue.js and React are </a:t>
            </a:r>
            <a:r>
              <a:rPr lang="en-US" b="1" dirty="0"/>
              <a:t>less opinionated </a:t>
            </a:r>
            <a:r>
              <a:rPr lang="en-US" dirty="0"/>
              <a:t>and </a:t>
            </a:r>
            <a:r>
              <a:rPr lang="en-US" b="1" dirty="0"/>
              <a:t>don’t require TypeScript </a:t>
            </a:r>
            <a:r>
              <a:rPr lang="en-US" dirty="0"/>
              <a:t>(although it is supported by both frameworks) but lean toward mixing HTML, JavaScript, and CSS content together in a single file.</a:t>
            </a:r>
          </a:p>
        </p:txBody>
      </p:sp>
    </p:spTree>
    <p:extLst>
      <p:ext uri="{BB962C8B-B14F-4D97-AF65-F5344CB8AC3E}">
        <p14:creationId xmlns:p14="http://schemas.microsoft.com/office/powerpoint/2010/main" val="29084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eb R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1964</Words>
  <Application>Microsoft Office PowerPoint</Application>
  <PresentationFormat>On-screen Show (4:3)</PresentationFormat>
  <Paragraphs>195</Paragraphs>
  <Slides>23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Arial</vt:lpstr>
      <vt:lpstr>Arial Narrow</vt:lpstr>
      <vt:lpstr>Calibri</vt:lpstr>
      <vt:lpstr>Consolas</vt:lpstr>
      <vt:lpstr>Courier New</vt:lpstr>
      <vt:lpstr>Helvetica Neue</vt:lpstr>
      <vt:lpstr>Times New Roman</vt:lpstr>
      <vt:lpstr>Wingdings</vt:lpstr>
      <vt:lpstr>Default Design</vt:lpstr>
      <vt:lpstr>1_Default Design</vt:lpstr>
      <vt:lpstr>Web Redesign</vt:lpstr>
      <vt:lpstr>Angular Architecture</vt:lpstr>
      <vt:lpstr>Angular Architecture</vt:lpstr>
      <vt:lpstr>Angular Architecture (continued)</vt:lpstr>
      <vt:lpstr>Understanding Round-Trip  and Single-Page Applications</vt:lpstr>
      <vt:lpstr>Understanding Round-Trip  and Single-Page Applications (continued)</vt:lpstr>
      <vt:lpstr>Understanding Round-Trip  and Single-Page Applications (continued)</vt:lpstr>
      <vt:lpstr>Understanding Round-Trip  and Single-Page Applications (continued)</vt:lpstr>
      <vt:lpstr>Understanding Round-Trip  and Single-Page Applications (continued)</vt:lpstr>
      <vt:lpstr>Comparing Angular to React and Vue.js</vt:lpstr>
      <vt:lpstr>The MVC Pattern revisited</vt:lpstr>
      <vt:lpstr>The MVC Pattern revisited (continued)</vt:lpstr>
      <vt:lpstr>The MVC Pattern revisited (continued)</vt:lpstr>
      <vt:lpstr>The MVC Pattern revisited (continued)</vt:lpstr>
      <vt:lpstr>Understanding Models</vt:lpstr>
      <vt:lpstr>Understanding Models (continued)</vt:lpstr>
      <vt:lpstr>Understanding Controllers/Components</vt:lpstr>
      <vt:lpstr>Understanding Controllers/Components (continued)</vt:lpstr>
      <vt:lpstr>Understanding Views/Templates</vt:lpstr>
      <vt:lpstr>Understanding Views/Templates (continued)</vt:lpstr>
      <vt:lpstr>Understanding RESTful Services</vt:lpstr>
      <vt:lpstr>Understanding RESTful Services (continued)</vt:lpstr>
      <vt:lpstr>Understanding RESTful Services (continued)</vt:lpstr>
      <vt:lpstr>Understanding RESTful Services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
  <cp:revision>416</cp:revision>
  <cp:lastPrinted>2017-03-11T06:56:23Z</cp:lastPrinted>
  <dcterms:created xsi:type="dcterms:W3CDTF">2007-07-09T21:56:01Z</dcterms:created>
  <dcterms:modified xsi:type="dcterms:W3CDTF">2020-08-28T14:26:00Z</dcterms:modified>
</cp:coreProperties>
</file>