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  <p:sldMasterId id="2147484089" r:id="rId3"/>
  </p:sldMasterIdLst>
  <p:notesMasterIdLst>
    <p:notesMasterId r:id="rId28"/>
  </p:notesMasterIdLst>
  <p:handoutMasterIdLst>
    <p:handoutMasterId r:id="rId29"/>
  </p:handoutMasterIdLst>
  <p:sldIdLst>
    <p:sldId id="478" r:id="rId4"/>
    <p:sldId id="479" r:id="rId5"/>
    <p:sldId id="480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493" r:id="rId19"/>
    <p:sldId id="494" r:id="rId20"/>
    <p:sldId id="495" r:id="rId21"/>
    <p:sldId id="496" r:id="rId22"/>
    <p:sldId id="497" r:id="rId23"/>
    <p:sldId id="498" r:id="rId24"/>
    <p:sldId id="499" r:id="rId25"/>
    <p:sldId id="500" r:id="rId26"/>
    <p:sldId id="501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816" userDrawn="1">
          <p15:clr>
            <a:srgbClr val="A4A3A4"/>
          </p15:clr>
        </p15:guide>
        <p15:guide id="3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B6168-FB07-4B21-AF98-2741CC026D19}" v="320" dt="2020-08-26T19:07:04.6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2"/>
    <p:restoredTop sz="94300"/>
  </p:normalViewPr>
  <p:slideViewPr>
    <p:cSldViewPr>
      <p:cViewPr varScale="1">
        <p:scale>
          <a:sx n="107" d="100"/>
          <a:sy n="107" d="100"/>
        </p:scale>
        <p:origin x="2148" y="114"/>
      </p:cViewPr>
      <p:guideLst>
        <p:guide orient="horz" pos="2160"/>
        <p:guide pos="816"/>
        <p:guide pos="388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EB6E9645-044B-1340-BFAD-9E938260AD2B}" type="datetimeFigureOut">
              <a:rPr lang="en-US"/>
              <a:pPr>
                <a:defRPr/>
              </a:pPr>
              <a:t>8/28/2020</a:t>
            </a:fld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A9C91EF6-5A43-C045-8163-5ED255A26B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8259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pitchFamily="34" charset="0"/>
                <a:ea typeface="ヒラギノ角ゴ Pro W3" pitchFamily="122" charset="-128"/>
              </a:defRPr>
            </a:lvl1pPr>
          </a:lstStyle>
          <a:p>
            <a:pPr>
              <a:defRPr/>
            </a:pPr>
            <a:fld id="{D2400FF3-6367-3643-99BA-91F656C2069C}" type="datetimeFigureOut">
              <a:rPr lang="en-US"/>
              <a:pPr>
                <a:defRPr/>
              </a:pPr>
              <a:t>8/28/2020</a:t>
            </a:fld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7170D1B7-D24B-334B-BB67-E3D583AD51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5977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ヒラギノ角ゴ Pro W3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ヒラギノ角ゴ Pro W3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586A9-3F20-294F-8459-0669D5D164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92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C1866-E79F-0D40-B07A-EF067F58F0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9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43BC92-225C-964D-B5E2-345D13EE2B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9025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7E6DE-3F14-8D45-B968-9F7CE9A4F3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3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215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2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80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93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7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72801-6ED9-074A-9282-8E2101E904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2716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42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0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63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415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130426"/>
            <a:ext cx="6477000" cy="1470025"/>
          </a:xfrm>
        </p:spPr>
        <p:txBody>
          <a:bodyPr>
            <a:normAutofit/>
          </a:bodyPr>
          <a:lstStyle>
            <a:lvl1pPr>
              <a:defRPr sz="32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4770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03030"/>
                </a:solidFill>
                <a:latin typeface="Arial Narrow"/>
                <a:cs typeface="Arial Narrow"/>
              </a:defRPr>
            </a:lvl1pPr>
            <a:lvl2pPr marL="457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 dirty="0"/>
          </a:p>
        </p:txBody>
      </p:sp>
      <p:pic>
        <p:nvPicPr>
          <p:cNvPr id="5" name="Picture 17" descr="CC_PROMO_RGB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-7938"/>
            <a:ext cx="2201862" cy="6864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0"/>
            <a:ext cx="233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8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2700" y="914400"/>
            <a:ext cx="850900" cy="5943600"/>
          </a:xfrm>
          <a:prstGeom prst="rect">
            <a:avLst/>
          </a:prstGeom>
          <a:solidFill>
            <a:srgbClr val="D4E1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-12700" y="0"/>
            <a:ext cx="9156700" cy="914400"/>
          </a:xfrm>
          <a:prstGeom prst="rect">
            <a:avLst/>
          </a:prstGeom>
          <a:solidFill>
            <a:srgbClr val="30303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8104716" cy="914400"/>
          </a:xfrm>
        </p:spPr>
        <p:txBody>
          <a:bodyPr>
            <a:normAutofit/>
          </a:bodyPr>
          <a:lstStyle>
            <a:lvl1pPr>
              <a:defRPr sz="2800" b="0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bg1"/>
                </a:solidFill>
                <a:effectLst/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5638800"/>
          </a:xfrm>
        </p:spPr>
        <p:txBody>
          <a:bodyPr>
            <a:normAutofit/>
          </a:bodyPr>
          <a:lstStyle>
            <a:lvl1pPr>
              <a:buClr>
                <a:srgbClr val="303030"/>
              </a:buClr>
              <a:buFont typeface="Wingdings" pitchFamily="2" charset="2"/>
              <a:buChar char="v"/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 marL="742917" indent="-285737">
              <a:buClr>
                <a:srgbClr val="303030"/>
              </a:buClr>
              <a:buFont typeface="Wingdings" pitchFamily="2" charset="2"/>
              <a:buChar char="§"/>
              <a:defRPr sz="18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buClr>
                <a:srgbClr val="303030"/>
              </a:buClr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2514600"/>
            <a:ext cx="84709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649140"/>
            <a:ext cx="7543800" cy="1559719"/>
          </a:xfrm>
          <a:solidFill>
            <a:schemeClr val="bg1"/>
          </a:solidFill>
          <a:ln w="9525" cap="rnd" cmpd="sng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 anchor="t">
            <a:noAutofit/>
          </a:bodyPr>
          <a:lstStyle>
            <a:lvl1pPr algn="l">
              <a:defRPr sz="4400" b="1" cap="none" spc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rgbClr val="30303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0"/>
            <a:ext cx="1104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3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149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91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245225"/>
            <a:ext cx="5562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87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9773B-4CE2-C541-8547-1628AFD6FC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7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A7E91-C5BE-984D-A321-3A478B465A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148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680F7-AF5E-5F4F-90F8-E9F97FAEB4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57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8ED43-3BD8-5141-9FD4-E158B6FCE0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8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82DF1-506C-A24A-93CA-E6E9A0C4A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50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882B7E-67C2-5B45-A092-D75C9C673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52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05AD6-14BB-F945-B158-84B330E83C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0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245225"/>
            <a:ext cx="5562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JavaScript, Sixth Edition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C733D6F3-EB2D-724A-A979-65F121E69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ヒラギノ角ゴ Pro W3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0">
                <a:solidFill>
                  <a:srgbClr val="222222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ヒラギノ角ゴ Pro W3" charset="0"/>
          <a:cs typeface="ヒラギノ角ゴ Pro W3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  <a:ea typeface="ヒラギノ角ゴ Pro W3" charset="0"/>
          <a:cs typeface="ヒラギノ角ゴ Pro W3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ヒラギノ角ゴ Pro W3" charset="0"/>
          <a:cs typeface="ヒラギノ角ゴ Pro W3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ヒラギノ角ゴ Pro W3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ヒラギノ角ゴ Pro W3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ヒラギノ角ゴ Pro W3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ea typeface="ヒラギノ角ゴ Pro W3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583" y="274638"/>
            <a:ext cx="8297334" cy="1132131"/>
          </a:xfrm>
          <a:prstGeom prst="rect">
            <a:avLst/>
          </a:prstGeom>
        </p:spPr>
        <p:txBody>
          <a:bodyPr vert="horz" lIns="91435" tIns="45718" rIns="91435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583" y="1406770"/>
            <a:ext cx="8297334" cy="4719395"/>
          </a:xfrm>
          <a:prstGeom prst="rect">
            <a:avLst/>
          </a:prstGeom>
        </p:spPr>
        <p:txBody>
          <a:bodyPr vert="horz" lIns="91435" tIns="45718" rIns="91435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06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0" r:id="rId1"/>
    <p:sldLayoutId id="2147484091" r:id="rId2"/>
    <p:sldLayoutId id="2147484092" r:id="rId3"/>
    <p:sldLayoutId id="2147484093" r:id="rId4"/>
    <p:sldLayoutId id="2147484094" r:id="rId5"/>
    <p:sldLayoutId id="2147484095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ctr" defTabSz="914359" rtl="0" eaLnBrk="1" latinLnBrk="0" hangingPunct="1">
        <a:spcBef>
          <a:spcPct val="0"/>
        </a:spcBef>
        <a:buNone/>
        <a:defRPr sz="2800" kern="1200">
          <a:solidFill>
            <a:srgbClr val="77933C"/>
          </a:solidFill>
          <a:latin typeface="Helvetica Neue" charset="0"/>
          <a:ea typeface="Helvetica Neue" charset="0"/>
          <a:cs typeface="Helvetica Neue" charset="0"/>
        </a:defRPr>
      </a:lvl1pPr>
    </p:titleStyle>
    <p:bodyStyle>
      <a:lvl1pPr marL="342885" indent="-342885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v"/>
        <a:defRPr sz="2000" kern="1200">
          <a:solidFill>
            <a:schemeClr val="tx1"/>
          </a:solidFill>
          <a:latin typeface="Helvetica Neue" charset="0"/>
          <a:ea typeface="Helvetica Neue" charset="0"/>
          <a:cs typeface="Helvetica Neue" charset="0"/>
        </a:defRPr>
      </a:lvl1pPr>
      <a:lvl2pPr marL="742917" indent="-285737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9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Courier New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8" indent="-228590" algn="l" defTabSz="914359" rtl="0" eaLnBrk="1" latinLnBrk="0" hangingPunct="1">
        <a:spcBef>
          <a:spcPct val="20000"/>
        </a:spcBef>
        <a:buClr>
          <a:schemeClr val="accent3">
            <a:lumMod val="50000"/>
          </a:schemeClr>
        </a:buClr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7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6" indent="-228590" algn="l" defTabSz="914359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0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9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8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7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6" algn="l" defTabSz="9143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9D20-B2E2-40B5-A00A-7EC4F84B8C8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9525" cap="rnd" cmpd="sng">
            <a:noFill/>
          </a:ln>
        </p:spPr>
        <p:txBody>
          <a:bodyPr vert="horz" lIns="91435" tIns="45718" rIns="91435" bIns="45718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Adding Store Features:</a:t>
            </a:r>
            <a:br>
              <a:rPr lang="en-US" dirty="0">
                <a:solidFill>
                  <a:schemeClr val="tx1"/>
                </a:solidFill>
                <a:effectLst/>
              </a:rPr>
            </a:br>
            <a:r>
              <a:rPr lang="en-US" dirty="0">
                <a:solidFill>
                  <a:schemeClr val="tx1"/>
                </a:solidFill>
                <a:effectLst/>
              </a:rPr>
              <a:t>The Product Details</a:t>
            </a:r>
            <a:endParaRPr lang="en-CA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7672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857A-5048-489E-9602-D65B1470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Adding Category Selection 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A13F9C-C2AB-4225-B2DA-C7159EE20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900" dirty="0"/>
              <a:t>Modify the </a:t>
            </a:r>
            <a:r>
              <a:rPr lang="en-US" sz="2900" b="1" dirty="0">
                <a:latin typeface="Consolas" panose="020B0609020204030204" pitchFamily="49" charset="0"/>
              </a:rPr>
              <a:t>store.component.html </a:t>
            </a:r>
            <a:r>
              <a:rPr lang="en-US" sz="2900" dirty="0"/>
              <a:t>file in the </a:t>
            </a:r>
            <a:r>
              <a:rPr lang="en-US" sz="2900" b="1" dirty="0">
                <a:latin typeface="Consolas" panose="020B0609020204030204" pitchFamily="49" charset="0"/>
              </a:rPr>
              <a:t>src/app/store </a:t>
            </a:r>
            <a:r>
              <a:rPr lang="en-US" sz="2900" dirty="0"/>
              <a:t>folder  with the highlighted changes to provide the user with the set of buttons that change the </a:t>
            </a:r>
            <a:r>
              <a:rPr lang="en-US" sz="2900" b="1" dirty="0"/>
              <a:t>selected category </a:t>
            </a:r>
            <a:r>
              <a:rPr lang="en-US" sz="2900" dirty="0"/>
              <a:t>and show which category was picked:</a:t>
            </a:r>
          </a:p>
          <a:p>
            <a:pPr marL="0" indent="0">
              <a:buNone/>
            </a:pPr>
            <a:endParaRPr lang="en-US" dirty="0"/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&lt;div class="container-fluid"&gt;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&lt;div class="row"&gt;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&lt;div class="col bg-dark text-white"&gt;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&lt;a class="navbar-brand"&gt;SPORTS STORE&lt;/a&gt;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&lt;/div&gt;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&lt;/div&gt;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&lt;div class="row"&gt;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</a:t>
            </a:r>
            <a:r>
              <a:rPr lang="en-CA" b="1" dirty="0">
                <a:latin typeface="Consolas" panose="020B0609020204030204" pitchFamily="49" charset="0"/>
              </a:rPr>
              <a:t>&lt;div class="col-3 p-2"&gt;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      &lt;button class="btn btn-block btn-outline-primary" (click)="changeCategory()"&gt;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        Home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      &lt;/button&gt;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      &lt;button *ngFor="let cat of categories"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        class="btn btn-outline-primary btn-block"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        [class.active]="cat == selectedCategory" (click)="changeCategory(cat)"&gt;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        {{ cat }}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      &lt;/button&gt;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    &lt;/div&gt;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&lt;div class="col-9 p-2"&gt;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&lt;div *ngFor="let product of products" class="card m-1 p-1 bg-light"&gt;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&lt;h4&gt;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{{ product.name }}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&lt;span class="badge badge-pill badge-primary float-right"&gt;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 {{ product.price | currency: "USD":"symbol":"2.2-2" }}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&lt;/span&gt;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&lt;/h4&gt;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&lt;div class="card-text bg-white p-1"&gt;{{ product.description }}&lt;/div&gt;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&lt;/div&gt;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&lt;/div&gt;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&lt;/div&gt;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74714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857A-5048-489E-9602-D65B1470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Adding Category Selection 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A13F9C-C2AB-4225-B2DA-C7159EE20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changes provide the user with visual feedback when the categories are filtered:</a:t>
            </a:r>
            <a:endParaRPr lang="en-CA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BCEF31-77BB-4533-885E-888990B9B4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985"/>
          <a:stretch/>
        </p:blipFill>
        <p:spPr>
          <a:xfrm>
            <a:off x="996854" y="1822993"/>
            <a:ext cx="3923203" cy="21742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D3666D-5AE1-479C-81C4-47AD224027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718"/>
          <a:stretch/>
        </p:blipFill>
        <p:spPr>
          <a:xfrm>
            <a:off x="3095520" y="2742741"/>
            <a:ext cx="3923202" cy="21345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345193-EF8C-4E9E-9B1F-25AEF9D1B6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1658"/>
          <a:stretch/>
        </p:blipFill>
        <p:spPr>
          <a:xfrm>
            <a:off x="5104995" y="3581400"/>
            <a:ext cx="3923203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6904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979F-C700-417F-85D9-CF5F818A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Adding Product Pagination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6881D-31E8-4EF4-A4A2-4EBA85E1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400" dirty="0"/>
              <a:t>Filtering the products by </a:t>
            </a:r>
            <a:r>
              <a:rPr lang="en-US" sz="1400" b="1" dirty="0"/>
              <a:t>category</a:t>
            </a:r>
            <a:r>
              <a:rPr lang="en-US" sz="1400" dirty="0"/>
              <a:t> has helped make the product list more manageable, but a more typical approach is to break the list into </a:t>
            </a:r>
            <a:r>
              <a:rPr lang="en-US" sz="1400" b="1" dirty="0"/>
              <a:t>smaller sections </a:t>
            </a:r>
            <a:r>
              <a:rPr lang="en-US" sz="1400" dirty="0"/>
              <a:t>and present each of them as a page, along with </a:t>
            </a:r>
            <a:r>
              <a:rPr lang="en-US" sz="1400" b="1" dirty="0"/>
              <a:t>navigation buttons </a:t>
            </a:r>
            <a:r>
              <a:rPr lang="en-US" sz="1400" dirty="0"/>
              <a:t>that move between the pages.</a:t>
            </a:r>
          </a:p>
          <a:p>
            <a:endParaRPr lang="en-US" sz="1400" dirty="0"/>
          </a:p>
          <a:p>
            <a:r>
              <a:rPr lang="en-US" sz="1400" dirty="0"/>
              <a:t>Modify the </a:t>
            </a:r>
            <a:r>
              <a:rPr lang="en-US" sz="1400" b="1" dirty="0">
                <a:latin typeface="Consolas" panose="020B0609020204030204" pitchFamily="49" charset="0"/>
              </a:rPr>
              <a:t>store.component.ts </a:t>
            </a:r>
            <a:r>
              <a:rPr lang="en-US" sz="1400" dirty="0"/>
              <a:t>file in the </a:t>
            </a:r>
            <a:r>
              <a:rPr lang="en-US" sz="1400" b="1" dirty="0">
                <a:latin typeface="Consolas" panose="020B0609020204030204" pitchFamily="49" charset="0"/>
              </a:rPr>
              <a:t>src/app/store </a:t>
            </a:r>
            <a:r>
              <a:rPr lang="en-US" sz="1400" dirty="0"/>
              <a:t>folder with the following highlighted changes:</a:t>
            </a:r>
          </a:p>
          <a:p>
            <a:endParaRPr lang="en-US" sz="1400" dirty="0"/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import { Component } from '@angular/core';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import { Product } from '../model/product.model';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import { ProductRepository } from '../model/product.repository';</a:t>
            </a:r>
          </a:p>
          <a:p>
            <a:pPr marL="457180" lvl="1" indent="0">
              <a:buNone/>
            </a:pPr>
            <a:endParaRPr lang="en-CA" sz="12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@Component({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selector: 'store',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templateUrl: 'store.component.html'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})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export class StoreComponent {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public selectedCategory = null;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</a:t>
            </a:r>
            <a:r>
              <a:rPr lang="en-CA" sz="1200" b="1" dirty="0">
                <a:latin typeface="Consolas" panose="020B0609020204030204" pitchFamily="49" charset="0"/>
              </a:rPr>
              <a:t>public productsPerPage = 4;</a:t>
            </a:r>
          </a:p>
          <a:p>
            <a:pPr marL="457180" lvl="1" indent="0">
              <a:buNone/>
            </a:pPr>
            <a:r>
              <a:rPr lang="en-CA" sz="1200" b="1" dirty="0">
                <a:latin typeface="Consolas" panose="020B0609020204030204" pitchFamily="49" charset="0"/>
              </a:rPr>
              <a:t>  public selectedPage = 1;</a:t>
            </a:r>
          </a:p>
          <a:p>
            <a:pPr marL="457180" lvl="1" indent="0">
              <a:buNone/>
            </a:pPr>
            <a:endParaRPr lang="en-CA" sz="12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constructor(private repository: ProductRepository) { }</a:t>
            </a:r>
          </a:p>
          <a:p>
            <a:pPr marL="457180" lvl="1" indent="0">
              <a:buNone/>
            </a:pPr>
            <a:endParaRPr lang="en-CA" sz="12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get products(): Product[] {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  </a:t>
            </a:r>
            <a:r>
              <a:rPr lang="en-CA" sz="1200" b="1" dirty="0">
                <a:latin typeface="Consolas" panose="020B0609020204030204" pitchFamily="49" charset="0"/>
              </a:rPr>
              <a:t>const pageIndex = (this.selectedPage - 1) * this.productsPerPage;</a:t>
            </a:r>
          </a:p>
          <a:p>
            <a:pPr marL="457180" lvl="1" indent="0">
              <a:buNone/>
            </a:pPr>
            <a:r>
              <a:rPr lang="en-CA" sz="1200" b="1" dirty="0">
                <a:latin typeface="Consolas" panose="020B0609020204030204" pitchFamily="49" charset="0"/>
              </a:rPr>
              <a:t>    return this.repository.getProducts(this.selectedCategory)</a:t>
            </a:r>
          </a:p>
          <a:p>
            <a:pPr marL="457180" lvl="1" indent="0">
              <a:buNone/>
            </a:pPr>
            <a:r>
              <a:rPr lang="en-CA" sz="1200" b="1" dirty="0">
                <a:latin typeface="Consolas" panose="020B0609020204030204" pitchFamily="49" charset="0"/>
              </a:rPr>
              <a:t>      .slice(pageIndex, pageIndex + this.productsPerPage);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50791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979F-C700-417F-85D9-CF5F818A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Adding Product Pagination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6881D-31E8-4EF4-A4A2-4EBA85E1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get categories(): string[] {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  return this.repository.getCategories();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}</a:t>
            </a:r>
          </a:p>
          <a:p>
            <a:pPr marL="457180" lvl="1" indent="0">
              <a:buNone/>
            </a:pPr>
            <a:endParaRPr lang="en-CA" sz="12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changeCategory(newCategory?: string): void {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  this.selectedCategory = newCategory;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}</a:t>
            </a:r>
          </a:p>
          <a:p>
            <a:pPr marL="457180" lvl="1" indent="0">
              <a:buNone/>
            </a:pPr>
            <a:endParaRPr lang="en-CA" sz="12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</a:t>
            </a:r>
            <a:r>
              <a:rPr lang="en-CA" sz="1200" b="1" dirty="0">
                <a:latin typeface="Consolas" panose="020B0609020204030204" pitchFamily="49" charset="0"/>
              </a:rPr>
              <a:t>changePage(newPage: number): void {</a:t>
            </a:r>
          </a:p>
          <a:p>
            <a:pPr marL="457180" lvl="1" indent="0">
              <a:buNone/>
            </a:pPr>
            <a:r>
              <a:rPr lang="en-CA" sz="1200" b="1" dirty="0">
                <a:latin typeface="Consolas" panose="020B0609020204030204" pitchFamily="49" charset="0"/>
              </a:rPr>
              <a:t>    this.selectedPage = newPage;</a:t>
            </a:r>
          </a:p>
          <a:p>
            <a:pPr marL="457180" lvl="1" indent="0">
              <a:buNone/>
            </a:pPr>
            <a:r>
              <a:rPr lang="en-CA" sz="1200" b="1" dirty="0">
                <a:latin typeface="Consolas" panose="020B0609020204030204" pitchFamily="49" charset="0"/>
              </a:rPr>
              <a:t>  }</a:t>
            </a:r>
          </a:p>
          <a:p>
            <a:pPr marL="457180" lvl="1" indent="0">
              <a:buNone/>
            </a:pPr>
            <a:endParaRPr lang="en-CA" sz="12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</a:t>
            </a:r>
            <a:r>
              <a:rPr lang="en-CA" sz="1200" b="1" dirty="0">
                <a:latin typeface="Consolas" panose="020B0609020204030204" pitchFamily="49" charset="0"/>
              </a:rPr>
              <a:t>changePageSize(newSize: number): void {</a:t>
            </a:r>
          </a:p>
          <a:p>
            <a:pPr marL="457180" lvl="1" indent="0">
              <a:buNone/>
            </a:pPr>
            <a:r>
              <a:rPr lang="en-CA" sz="1200" b="1" dirty="0">
                <a:latin typeface="Consolas" panose="020B0609020204030204" pitchFamily="49" charset="0"/>
              </a:rPr>
              <a:t>    this.productsPerPage = Number(newSize);</a:t>
            </a:r>
          </a:p>
          <a:p>
            <a:pPr marL="457180" lvl="1" indent="0">
              <a:buNone/>
            </a:pPr>
            <a:r>
              <a:rPr lang="en-CA" sz="1200" b="1" dirty="0">
                <a:latin typeface="Consolas" panose="020B0609020204030204" pitchFamily="49" charset="0"/>
              </a:rPr>
              <a:t>    this.changePage(1);</a:t>
            </a:r>
          </a:p>
          <a:p>
            <a:pPr marL="457180" lvl="1" indent="0">
              <a:buNone/>
            </a:pPr>
            <a:r>
              <a:rPr lang="en-CA" sz="1200" b="1" dirty="0">
                <a:latin typeface="Consolas" panose="020B0609020204030204" pitchFamily="49" charset="0"/>
              </a:rPr>
              <a:t>  }</a:t>
            </a:r>
          </a:p>
          <a:p>
            <a:pPr marL="457180" lvl="1" indent="0">
              <a:buNone/>
            </a:pPr>
            <a:endParaRPr lang="en-CA" sz="1200" b="1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200" b="1" dirty="0">
                <a:latin typeface="Consolas" panose="020B0609020204030204" pitchFamily="49" charset="0"/>
              </a:rPr>
              <a:t>  get pageNumbers(): number[] {</a:t>
            </a:r>
          </a:p>
          <a:p>
            <a:pPr marL="457180" lvl="1" indent="0">
              <a:buNone/>
            </a:pPr>
            <a:r>
              <a:rPr lang="en-CA" sz="1200" b="1" dirty="0">
                <a:latin typeface="Consolas" panose="020B0609020204030204" pitchFamily="49" charset="0"/>
              </a:rPr>
              <a:t>    return Array(Math.ceil(this.repository</a:t>
            </a:r>
          </a:p>
          <a:p>
            <a:pPr marL="457180" lvl="1" indent="0">
              <a:buNone/>
            </a:pPr>
            <a:r>
              <a:rPr lang="en-CA" sz="1200" b="1" dirty="0">
                <a:latin typeface="Consolas" panose="020B0609020204030204" pitchFamily="49" charset="0"/>
              </a:rPr>
              <a:t>    .getProducts(this.selectedCategory).length / this.productsPerPage))</a:t>
            </a:r>
          </a:p>
          <a:p>
            <a:pPr marL="457180" lvl="1" indent="0">
              <a:buNone/>
            </a:pPr>
            <a:r>
              <a:rPr lang="en-CA" sz="1200" b="1" dirty="0">
                <a:latin typeface="Consolas" panose="020B0609020204030204" pitchFamily="49" charset="0"/>
              </a:rPr>
              <a:t>    .fill(0).map((x, i) =&gt; i + 1);</a:t>
            </a:r>
          </a:p>
          <a:p>
            <a:pPr marL="457180" lvl="1" indent="0">
              <a:buNone/>
            </a:pPr>
            <a:r>
              <a:rPr lang="en-CA" sz="1200" b="1" dirty="0">
                <a:latin typeface="Consolas" panose="020B0609020204030204" pitchFamily="49" charset="0"/>
              </a:rPr>
              <a:t>  }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33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979F-C700-417F-85D9-CF5F818A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Adding Product Pagination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6881D-31E8-4EF4-A4A2-4EBA85E1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two new features in the modified code listing. </a:t>
            </a:r>
          </a:p>
          <a:p>
            <a:endParaRPr lang="en-US" dirty="0"/>
          </a:p>
          <a:p>
            <a:r>
              <a:rPr lang="en-US" dirty="0"/>
              <a:t>The first is the ability to get a </a:t>
            </a:r>
            <a:r>
              <a:rPr lang="en-US" b="1" dirty="0"/>
              <a:t>page of products</a:t>
            </a:r>
            <a:r>
              <a:rPr lang="en-US" dirty="0"/>
              <a:t>, and the second is to </a:t>
            </a:r>
            <a:r>
              <a:rPr lang="en-US" b="1" dirty="0"/>
              <a:t>change the size of the pages</a:t>
            </a:r>
            <a:r>
              <a:rPr lang="en-US" dirty="0"/>
              <a:t>, allowing the number of products that each page contains to be altered.</a:t>
            </a:r>
          </a:p>
          <a:p>
            <a:endParaRPr lang="en-US" dirty="0"/>
          </a:p>
          <a:p>
            <a:r>
              <a:rPr lang="en-US" dirty="0"/>
              <a:t>There is a limitation in the built-in </a:t>
            </a:r>
            <a:r>
              <a:rPr lang="en-US" b="1" dirty="0">
                <a:latin typeface="Consolas" panose="020B0609020204030204" pitchFamily="49" charset="0"/>
              </a:rPr>
              <a:t>ngFor</a:t>
            </a:r>
            <a:r>
              <a:rPr lang="en-US" dirty="0"/>
              <a:t> directive that Angular provides, which can generate content only for the objects in an </a:t>
            </a:r>
            <a:r>
              <a:rPr lang="en-US" b="1" dirty="0"/>
              <a:t>array</a:t>
            </a:r>
            <a:r>
              <a:rPr lang="en-US" dirty="0"/>
              <a:t> or a </a:t>
            </a:r>
            <a:r>
              <a:rPr lang="en-US" b="1" dirty="0"/>
              <a:t>collection</a:t>
            </a:r>
            <a:r>
              <a:rPr lang="en-US" dirty="0"/>
              <a:t>, rather than using a counter. </a:t>
            </a:r>
          </a:p>
        </p:txBody>
      </p:sp>
    </p:spTree>
    <p:extLst>
      <p:ext uri="{BB962C8B-B14F-4D97-AF65-F5344CB8AC3E}">
        <p14:creationId xmlns:p14="http://schemas.microsoft.com/office/powerpoint/2010/main" val="420402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979F-C700-417F-85D9-CF5F818A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Adding Product Pagination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6881D-31E8-4EF4-A4A2-4EBA85E1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we need to generate numbered </a:t>
            </a:r>
            <a:r>
              <a:rPr lang="en-US" b="1" dirty="0"/>
              <a:t>page navigation buttons</a:t>
            </a:r>
            <a:r>
              <a:rPr lang="en-US" dirty="0"/>
              <a:t>, this means we need to create an array that contains the numbers we need, like this:</a:t>
            </a:r>
          </a:p>
          <a:p>
            <a:pPr marL="457180" lvl="1" indent="0">
              <a:buNone/>
            </a:pPr>
            <a:endParaRPr lang="en-CA" sz="14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...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return Array(Math.ceil(this.repository.getProducts(this.selectedCategory).length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/ this.productsPerPage)).</a:t>
            </a:r>
            <a:r>
              <a:rPr lang="en-CA" sz="1400" b="1" dirty="0">
                <a:latin typeface="Consolas" panose="020B0609020204030204" pitchFamily="49" charset="0"/>
              </a:rPr>
              <a:t>fill</a:t>
            </a:r>
            <a:r>
              <a:rPr lang="en-CA" sz="1400" dirty="0">
                <a:latin typeface="Consolas" panose="020B0609020204030204" pitchFamily="49" charset="0"/>
              </a:rPr>
              <a:t>(0).</a:t>
            </a:r>
            <a:r>
              <a:rPr lang="en-CA" sz="1400" b="1" dirty="0">
                <a:latin typeface="Consolas" panose="020B0609020204030204" pitchFamily="49" charset="0"/>
              </a:rPr>
              <a:t>map</a:t>
            </a:r>
            <a:r>
              <a:rPr lang="en-CA" sz="1400" dirty="0">
                <a:latin typeface="Consolas" panose="020B0609020204030204" pitchFamily="49" charset="0"/>
              </a:rPr>
              <a:t>((x, i) =&gt; i + 1);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...</a:t>
            </a:r>
          </a:p>
          <a:p>
            <a:pPr marL="457180" lvl="1" indent="0">
              <a:buNone/>
            </a:pPr>
            <a:endParaRPr lang="en-CA" sz="1400" dirty="0">
              <a:latin typeface="Consolas" panose="020B0609020204030204" pitchFamily="49" charset="0"/>
            </a:endParaRPr>
          </a:p>
          <a:p>
            <a:pPr algn="l"/>
            <a:r>
              <a:rPr lang="en-US" b="0" i="0" u="none" strike="noStrike" baseline="0" dirty="0">
                <a:latin typeface="Helvetica Neue"/>
              </a:rPr>
              <a:t>This statement creates a </a:t>
            </a:r>
            <a:r>
              <a:rPr lang="en-US" b="1" i="0" u="none" strike="noStrike" baseline="0" dirty="0">
                <a:latin typeface="Helvetica Neue"/>
              </a:rPr>
              <a:t>new array</a:t>
            </a:r>
            <a:r>
              <a:rPr lang="en-US" b="0" i="0" u="none" strike="noStrike" baseline="0" dirty="0">
                <a:latin typeface="Helvetica Neue"/>
              </a:rPr>
              <a:t>, fills it with the value </a:t>
            </a:r>
            <a:r>
              <a:rPr lang="en-US" b="0" i="0" u="none" strike="noStrike" baseline="0" dirty="0">
                <a:latin typeface="Consolas" panose="020B0609020204030204" pitchFamily="49" charset="0"/>
              </a:rPr>
              <a:t>0</a:t>
            </a:r>
            <a:r>
              <a:rPr lang="en-US" b="0" i="0" u="none" strike="noStrike" baseline="0" dirty="0">
                <a:latin typeface="Helvetica Neue"/>
              </a:rPr>
              <a:t>, and then uses the </a:t>
            </a:r>
            <a:r>
              <a:rPr lang="en-US" b="1" i="0" u="none" strike="noStrike" baseline="0" dirty="0">
                <a:latin typeface="Consolas" panose="020B0609020204030204" pitchFamily="49" charset="0"/>
              </a:rPr>
              <a:t>map</a:t>
            </a:r>
            <a:r>
              <a:rPr lang="en-US" b="0" i="0" u="none" strike="noStrike" baseline="0" dirty="0">
                <a:latin typeface="Helvetica Neue"/>
              </a:rPr>
              <a:t> method to generate a </a:t>
            </a:r>
            <a:r>
              <a:rPr lang="en-US" b="1" i="0" u="none" strike="noStrike" baseline="0" dirty="0">
                <a:latin typeface="Helvetica Neue"/>
              </a:rPr>
              <a:t>new array </a:t>
            </a:r>
            <a:r>
              <a:rPr lang="en-US" b="0" i="0" u="none" strike="noStrike" baseline="0" dirty="0">
                <a:latin typeface="Helvetica Neue"/>
              </a:rPr>
              <a:t>with the number sequence. </a:t>
            </a:r>
          </a:p>
          <a:p>
            <a:pPr algn="l"/>
            <a:endParaRPr lang="en-US" dirty="0">
              <a:latin typeface="Helvetica Neue"/>
            </a:endParaRPr>
          </a:p>
          <a:p>
            <a:pPr algn="l"/>
            <a:r>
              <a:rPr lang="en-US" b="0" i="0" u="none" strike="noStrike" baseline="0" dirty="0">
                <a:latin typeface="Helvetica Neue"/>
              </a:rPr>
              <a:t>This works well enough to implement the </a:t>
            </a:r>
            <a:r>
              <a:rPr lang="en-US" b="1" i="0" u="none" strike="noStrike" baseline="0" dirty="0">
                <a:latin typeface="Helvetica Neue"/>
              </a:rPr>
              <a:t>pagination feature</a:t>
            </a:r>
            <a:r>
              <a:rPr lang="en-US" b="0" i="0" u="none" strike="noStrike" baseline="0" dirty="0">
                <a:latin typeface="Helvetica Neue"/>
              </a:rPr>
              <a:t>, but it feels a little awkward.</a:t>
            </a:r>
            <a:endParaRPr lang="en-CA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5294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979F-C700-417F-85D9-CF5F818A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Adding Product Pagination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6881D-31E8-4EF4-A4A2-4EBA85E1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dirty="0">
                <a:latin typeface="Helvetica Neue"/>
              </a:rPr>
              <a:t>Now, add the following code snippet to the </a:t>
            </a:r>
            <a:r>
              <a:rPr lang="en-CA" b="1" dirty="0">
                <a:latin typeface="Consolas" panose="020B0609020204030204" pitchFamily="49" charset="0"/>
              </a:rPr>
              <a:t>store.component.html </a:t>
            </a:r>
            <a:r>
              <a:rPr lang="en-CA" dirty="0">
                <a:latin typeface="Helvetica Neue"/>
              </a:rPr>
              <a:t>file in the </a:t>
            </a:r>
            <a:r>
              <a:rPr lang="en-CA" b="1" dirty="0">
                <a:latin typeface="Consolas" panose="020B0609020204030204" pitchFamily="49" charset="0"/>
              </a:rPr>
              <a:t>src/app/store </a:t>
            </a:r>
            <a:r>
              <a:rPr lang="en-CA" dirty="0">
                <a:latin typeface="Helvetica Neue"/>
              </a:rPr>
              <a:t>folder so that template implements the pagination feature.</a:t>
            </a:r>
          </a:p>
          <a:p>
            <a:endParaRPr lang="en-CA" dirty="0">
              <a:latin typeface="Helvetica Neue"/>
            </a:endParaRPr>
          </a:p>
          <a:p>
            <a:pPr marL="0" indent="0">
              <a:buNone/>
            </a:pPr>
            <a:r>
              <a:rPr lang="en-CA" dirty="0">
                <a:latin typeface="Consolas" panose="020B0609020204030204" pitchFamily="49" charset="0"/>
              </a:rPr>
              <a:t>    ...</a:t>
            </a:r>
          </a:p>
          <a:p>
            <a:pPr marL="457180" lvl="1" indent="0">
              <a:buNone/>
            </a:pPr>
            <a:r>
              <a:rPr lang="en-US" sz="1600" b="0" i="0" u="none" strike="noStrike" baseline="0" dirty="0">
                <a:latin typeface="Consolas" panose="020B0609020204030204" pitchFamily="49" charset="0"/>
              </a:rPr>
              <a:t>	&lt;div class="card-text bg-white p-1"&gt;{{product.description}}&lt;/div&gt;</a:t>
            </a:r>
          </a:p>
          <a:p>
            <a:pPr marL="457180" lvl="1" indent="0">
              <a:buNone/>
            </a:pPr>
            <a:r>
              <a:rPr lang="en-CA" sz="1600" b="0" i="0" u="none" strike="noStrike" baseline="0" dirty="0">
                <a:latin typeface="Consolas" panose="020B0609020204030204" pitchFamily="49" charset="0"/>
              </a:rPr>
              <a:t>&lt;/div&gt;</a:t>
            </a:r>
            <a:endParaRPr lang="en-CA" dirty="0">
              <a:latin typeface="Consolas" panose="020B0609020204030204" pitchFamily="49" charset="0"/>
            </a:endParaRPr>
          </a:p>
          <a:p>
            <a:endParaRPr lang="en-CA" dirty="0">
              <a:latin typeface="Helvetica Neue"/>
            </a:endParaRPr>
          </a:p>
          <a:p>
            <a:pPr marL="457180" lvl="1" indent="0">
              <a:buNone/>
            </a:pPr>
            <a:r>
              <a:rPr lang="en-CA" sz="1600" b="1" dirty="0">
                <a:latin typeface="Consolas" panose="020B0609020204030204" pitchFamily="49" charset="0"/>
              </a:rPr>
              <a:t>  &lt;div class="form-inline float-left mr-1"&gt;</a:t>
            </a:r>
          </a:p>
          <a:p>
            <a:pPr marL="457180" lvl="1" indent="0">
              <a:buNone/>
            </a:pPr>
            <a:r>
              <a:rPr lang="en-CA" sz="1600" b="1" dirty="0">
                <a:latin typeface="Consolas" panose="020B0609020204030204" pitchFamily="49" charset="0"/>
              </a:rPr>
              <a:t>     &lt;select class="form-control" [value]="productsPerPage"</a:t>
            </a:r>
          </a:p>
          <a:p>
            <a:pPr marL="457180" lvl="1" indent="0">
              <a:buNone/>
            </a:pPr>
            <a:r>
              <a:rPr lang="en-CA" sz="1600" b="1" dirty="0">
                <a:latin typeface="Consolas" panose="020B0609020204030204" pitchFamily="49" charset="0"/>
              </a:rPr>
              <a:t>       (change)="changePageSize($event.target.value)"&gt;</a:t>
            </a:r>
          </a:p>
          <a:p>
            <a:pPr marL="457180" lvl="1" indent="0">
              <a:buNone/>
            </a:pPr>
            <a:r>
              <a:rPr lang="en-CA" sz="1600" b="1" dirty="0">
                <a:latin typeface="Consolas" panose="020B0609020204030204" pitchFamily="49" charset="0"/>
              </a:rPr>
              <a:t>       &lt;option value="3"&gt;3 per Page&lt;/option&gt;</a:t>
            </a:r>
          </a:p>
          <a:p>
            <a:pPr marL="457180" lvl="1" indent="0">
              <a:buNone/>
            </a:pPr>
            <a:r>
              <a:rPr lang="en-CA" sz="1600" b="1" dirty="0">
                <a:latin typeface="Consolas" panose="020B0609020204030204" pitchFamily="49" charset="0"/>
              </a:rPr>
              <a:t>       &lt;option value="4"&gt;4 per Page&lt;/option&gt;</a:t>
            </a:r>
          </a:p>
          <a:p>
            <a:pPr marL="457180" lvl="1" indent="0">
              <a:buNone/>
            </a:pPr>
            <a:r>
              <a:rPr lang="en-CA" sz="1600" b="1" dirty="0">
                <a:latin typeface="Consolas" panose="020B0609020204030204" pitchFamily="49" charset="0"/>
              </a:rPr>
              <a:t>       &lt;option value="6"&gt;6 per Page&lt;/option&gt;</a:t>
            </a:r>
          </a:p>
          <a:p>
            <a:pPr marL="457180" lvl="1" indent="0">
              <a:buNone/>
            </a:pPr>
            <a:r>
              <a:rPr lang="en-CA" sz="1600" b="1" dirty="0">
                <a:latin typeface="Consolas" panose="020B0609020204030204" pitchFamily="49" charset="0"/>
              </a:rPr>
              <a:t>       &lt;option value="8"&gt;8 per Page&lt;/option&gt;</a:t>
            </a:r>
          </a:p>
          <a:p>
            <a:pPr marL="457180" lvl="1" indent="0">
              <a:buNone/>
            </a:pPr>
            <a:r>
              <a:rPr lang="en-CA" sz="1600" b="1" dirty="0">
                <a:latin typeface="Consolas" panose="020B0609020204030204" pitchFamily="49" charset="0"/>
              </a:rPr>
              <a:t>     &lt;/select&gt;</a:t>
            </a:r>
          </a:p>
          <a:p>
            <a:pPr marL="457180" lvl="1" indent="0">
              <a:buNone/>
            </a:pPr>
            <a:r>
              <a:rPr lang="en-CA" sz="1600" b="1" dirty="0">
                <a:latin typeface="Consolas" panose="020B0609020204030204" pitchFamily="49" charset="0"/>
              </a:rPr>
              <a:t>  &lt;/div&gt;</a:t>
            </a:r>
          </a:p>
          <a:p>
            <a:pPr marL="457180" lvl="1" indent="0">
              <a:buNone/>
            </a:pPr>
            <a:endParaRPr lang="en-CA" sz="1600" b="1" dirty="0">
              <a:latin typeface="Consolas" panose="020B0609020204030204" pitchFamily="49" charset="0"/>
            </a:endParaRPr>
          </a:p>
          <a:p>
            <a:pPr marL="57148" indent="0">
              <a:buNone/>
            </a:pPr>
            <a:r>
              <a:rPr lang="en-CA" sz="1600" b="1" dirty="0">
                <a:latin typeface="Consolas" panose="020B0609020204030204" pitchFamily="49" charset="0"/>
              </a:rPr>
              <a:t>      &lt;div class="btn-group float-right"&gt;</a:t>
            </a:r>
          </a:p>
          <a:p>
            <a:pPr marL="57148" indent="0">
              <a:buNone/>
            </a:pPr>
            <a:r>
              <a:rPr lang="en-CA" sz="1600" b="1" dirty="0">
                <a:latin typeface="Consolas" panose="020B0609020204030204" pitchFamily="49" charset="0"/>
              </a:rPr>
              <a:t>        &lt;button *ngFor="let page of pageNumbers" (click)="changePage(page)"</a:t>
            </a:r>
          </a:p>
          <a:p>
            <a:pPr marL="57148" indent="0">
              <a:buNone/>
            </a:pPr>
            <a:r>
              <a:rPr lang="en-CA" sz="1600" b="1" dirty="0">
                <a:latin typeface="Consolas" panose="020B0609020204030204" pitchFamily="49" charset="0"/>
              </a:rPr>
              <a:t>          class="btn btn-outline-primary"</a:t>
            </a:r>
          </a:p>
          <a:p>
            <a:pPr marL="57148" indent="0">
              <a:buNone/>
            </a:pPr>
            <a:r>
              <a:rPr lang="en-CA" sz="1600" b="1" dirty="0">
                <a:latin typeface="Consolas" panose="020B0609020204030204" pitchFamily="49" charset="0"/>
              </a:rPr>
              <a:t>          [class.active]="page == selectedPage"&gt;</a:t>
            </a:r>
          </a:p>
          <a:p>
            <a:pPr marL="57148" indent="0">
              <a:buNone/>
            </a:pPr>
            <a:r>
              <a:rPr lang="en-CA" sz="1600" b="1" dirty="0">
                <a:latin typeface="Consolas" panose="020B0609020204030204" pitchFamily="49" charset="0"/>
              </a:rPr>
              <a:t>        {{page}}</a:t>
            </a:r>
          </a:p>
          <a:p>
            <a:pPr marL="57148" indent="0">
              <a:buNone/>
            </a:pPr>
            <a:r>
              <a:rPr lang="en-CA" sz="1600" b="1" dirty="0">
                <a:latin typeface="Consolas" panose="020B0609020204030204" pitchFamily="49" charset="0"/>
              </a:rPr>
              <a:t>        &lt;/button&gt;</a:t>
            </a:r>
          </a:p>
          <a:p>
            <a:pPr marL="57148" indent="0">
              <a:buNone/>
            </a:pPr>
            <a:r>
              <a:rPr lang="en-CA" sz="1600" b="1" dirty="0">
                <a:latin typeface="Consolas" panose="020B0609020204030204" pitchFamily="49" charset="0"/>
              </a:rPr>
              <a:t>      &lt;/div&gt;</a:t>
            </a:r>
          </a:p>
          <a:p>
            <a:pPr marL="57148" indent="0">
              <a:buNone/>
            </a:pPr>
            <a:r>
              <a:rPr lang="en-CA" sz="1600" dirty="0">
                <a:latin typeface="Consolas" panose="020B0609020204030204" pitchFamily="49" charset="0"/>
              </a:rPr>
              <a:t>   ...</a:t>
            </a:r>
          </a:p>
          <a:p>
            <a:pPr marL="57148" indent="0">
              <a:buNone/>
            </a:pP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59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979F-C700-417F-85D9-CF5F818A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Adding Product Pagination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6881D-31E8-4EF4-A4A2-4EBA85E11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" y="990600"/>
            <a:ext cx="8083126" cy="1981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new elements add a </a:t>
            </a:r>
            <a:r>
              <a:rPr lang="en-US" b="1" dirty="0"/>
              <a:t>select element </a:t>
            </a:r>
            <a:r>
              <a:rPr lang="en-US" dirty="0"/>
              <a:t>that allows the size of the page to be changed and a set of buttons that navigate through the product pages. </a:t>
            </a:r>
          </a:p>
          <a:p>
            <a:endParaRPr lang="en-US" dirty="0"/>
          </a:p>
          <a:p>
            <a:r>
              <a:rPr lang="en-US" dirty="0"/>
              <a:t>The new elements have </a:t>
            </a:r>
            <a:r>
              <a:rPr lang="en-US" b="1" dirty="0"/>
              <a:t>data bindings </a:t>
            </a:r>
            <a:r>
              <a:rPr lang="en-US" dirty="0"/>
              <a:t>to wire them up to the properties and methods provided by the component. </a:t>
            </a:r>
          </a:p>
          <a:p>
            <a:endParaRPr lang="en-US" dirty="0"/>
          </a:p>
          <a:p>
            <a:r>
              <a:rPr lang="en-US" dirty="0"/>
              <a:t>The result is a more manageable set of products: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D0111C-89C3-4B9B-B42B-86F001CEE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666"/>
          <a:stretch/>
        </p:blipFill>
        <p:spPr>
          <a:xfrm>
            <a:off x="1981200" y="3124200"/>
            <a:ext cx="5647765" cy="34161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461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E088-FDC7-4E63-975D-539BB302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 Custom Directive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D57DD-8407-4348-864B-43A25AFF1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section, we are going to create a </a:t>
            </a:r>
            <a:r>
              <a:rPr lang="en-US" b="1" dirty="0"/>
              <a:t>custom directive </a:t>
            </a:r>
            <a:r>
              <a:rPr lang="en-US" dirty="0"/>
              <a:t>so that we don’t have to generate an array full of numbers to create the page navigation buttons. </a:t>
            </a:r>
          </a:p>
          <a:p>
            <a:endParaRPr lang="en-US" dirty="0"/>
          </a:p>
          <a:p>
            <a:r>
              <a:rPr lang="en-US" dirty="0"/>
              <a:t>Angular provides a good range of </a:t>
            </a:r>
            <a:r>
              <a:rPr lang="en-US" b="1" dirty="0"/>
              <a:t>built-in directives</a:t>
            </a:r>
            <a:r>
              <a:rPr lang="en-US" dirty="0"/>
              <a:t>, but it is a simple process to create your own directives to solve problems that are specific to your application or to support features that the built-in directives don’t have.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900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E088-FDC7-4E63-975D-539BB302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 Custom Directive 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D57DD-8407-4348-864B-43A25AFF1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790" y="990600"/>
            <a:ext cx="8284210" cy="5638800"/>
          </a:xfrm>
        </p:spPr>
        <p:txBody>
          <a:bodyPr>
            <a:normAutofit fontScale="62500" lnSpcReduction="20000"/>
          </a:bodyPr>
          <a:lstStyle/>
          <a:p>
            <a:r>
              <a:rPr lang="en-US" sz="2900" dirty="0"/>
              <a:t>Create a file called </a:t>
            </a:r>
            <a:r>
              <a:rPr lang="en-US" sz="2900" b="1" dirty="0">
                <a:latin typeface="Consolas" panose="020B0609020204030204" pitchFamily="49" charset="0"/>
              </a:rPr>
              <a:t>counter.directive.ts </a:t>
            </a:r>
            <a:r>
              <a:rPr lang="en-US" sz="2900" dirty="0"/>
              <a:t>in the </a:t>
            </a:r>
            <a:r>
              <a:rPr lang="en-US" sz="2900" b="1" dirty="0">
                <a:latin typeface="Consolas" panose="020B0609020204030204" pitchFamily="49" charset="0"/>
              </a:rPr>
              <a:t>src/app/store </a:t>
            </a:r>
            <a:r>
              <a:rPr lang="en-US" sz="2900" dirty="0"/>
              <a:t>folder and include the following code:</a:t>
            </a:r>
          </a:p>
          <a:p>
            <a:pPr marL="45718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import {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Directive, ViewContainerRef, TemplateRef, Input, Attribute, SimpleChanges} from '@angular/core';</a:t>
            </a:r>
          </a:p>
          <a:p>
            <a:pPr marL="457180" lvl="1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@Directive({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selector: '[counterOf]'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})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export class CounterDirective {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constructor(private container: ViewContainerRef,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      private template: TemplateRef&lt;any&gt;) {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}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@Input('counterOf')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counter: number;</a:t>
            </a:r>
          </a:p>
          <a:p>
            <a:pPr marL="457180" lvl="1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ngOnChanges(changes: SimpleChanges): void {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this.container.clear();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for (let i = 0; i &lt; this.counter; i++) {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this.container.createEmbeddedView(this.template,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  new CounterDirectiveContext(i + 1));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}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}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pPr marL="457180" lvl="1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class CounterDirectiveContext {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constructor(public $implicit: any) { }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77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7659DA-1271-4E6C-9C21-8F328F90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Displaying the Product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2D885-85DF-47D4-A52F-9A122CDE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obvious place to start is to </a:t>
            </a:r>
            <a:r>
              <a:rPr lang="en-US" b="1" dirty="0"/>
              <a:t>display details </a:t>
            </a:r>
            <a:r>
              <a:rPr lang="en-US" dirty="0"/>
              <a:t>for the products so that the customer can see what’s on offer.</a:t>
            </a:r>
          </a:p>
          <a:p>
            <a:endParaRPr lang="en-US" dirty="0"/>
          </a:p>
          <a:p>
            <a:r>
              <a:rPr lang="en-US" dirty="0"/>
              <a:t>The following code listing adds HTML elements to the store component’s </a:t>
            </a:r>
            <a:r>
              <a:rPr lang="en-US" b="1" dirty="0"/>
              <a:t>template</a:t>
            </a:r>
            <a:r>
              <a:rPr lang="en-US" dirty="0"/>
              <a:t> with </a:t>
            </a:r>
            <a:r>
              <a:rPr lang="en-US" b="1" dirty="0"/>
              <a:t>data bindings </a:t>
            </a:r>
            <a:r>
              <a:rPr lang="en-US" dirty="0"/>
              <a:t>that generate content for each product provided by the component.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526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E088-FDC7-4E63-975D-539BB302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 Custom Directive 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D57DD-8407-4348-864B-43A25AFF1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above code is an example of a </a:t>
            </a:r>
            <a:r>
              <a:rPr lang="en-CA" b="1" dirty="0"/>
              <a:t>structural directive </a:t>
            </a:r>
            <a:r>
              <a:rPr lang="en-CA" dirty="0"/>
              <a:t>which </a:t>
            </a:r>
            <a:r>
              <a:rPr lang="en-US" dirty="0"/>
              <a:t>is applied to elements through a </a:t>
            </a:r>
            <a:r>
              <a:rPr lang="en-US" b="1" dirty="0">
                <a:latin typeface="Consolas" panose="020B0609020204030204" pitchFamily="49" charset="0"/>
              </a:rPr>
              <a:t>counter</a:t>
            </a:r>
            <a:r>
              <a:rPr lang="en-US" dirty="0"/>
              <a:t> property. </a:t>
            </a:r>
          </a:p>
          <a:p>
            <a:endParaRPr lang="en-US" dirty="0"/>
          </a:p>
          <a:p>
            <a:r>
              <a:rPr lang="en-US" dirty="0"/>
              <a:t>The directive relies on special features that Angular provides for creating content repeatedly, just like the built-in </a:t>
            </a:r>
            <a:r>
              <a:rPr lang="en-US" b="1" dirty="0">
                <a:latin typeface="Consolas" panose="020B0609020204030204" pitchFamily="49" charset="0"/>
              </a:rPr>
              <a:t>ngFor</a:t>
            </a:r>
            <a:r>
              <a:rPr lang="en-US" dirty="0"/>
              <a:t> directive. </a:t>
            </a:r>
          </a:p>
          <a:p>
            <a:endParaRPr lang="en-US" dirty="0"/>
          </a:p>
          <a:p>
            <a:r>
              <a:rPr lang="en-US" dirty="0"/>
              <a:t>In this case, rather than yield each object in a </a:t>
            </a:r>
            <a:r>
              <a:rPr lang="en-US" b="1" dirty="0"/>
              <a:t>collection</a:t>
            </a:r>
            <a:r>
              <a:rPr lang="en-US" dirty="0"/>
              <a:t>, the custom directive yields a </a:t>
            </a:r>
            <a:r>
              <a:rPr lang="en-US" b="1" dirty="0"/>
              <a:t>series of numbers </a:t>
            </a:r>
            <a:r>
              <a:rPr lang="en-US" dirty="0"/>
              <a:t>that can be used to create the page </a:t>
            </a:r>
            <a:r>
              <a:rPr lang="en-CA" dirty="0"/>
              <a:t>navigation buttons.</a:t>
            </a:r>
          </a:p>
        </p:txBody>
      </p:sp>
    </p:spTree>
    <p:extLst>
      <p:ext uri="{BB962C8B-B14F-4D97-AF65-F5344CB8AC3E}">
        <p14:creationId xmlns:p14="http://schemas.microsoft.com/office/powerpoint/2010/main" val="347237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E088-FDC7-4E63-975D-539BB302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 Custom Directive 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D57DD-8407-4348-864B-43A25AFF1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use the directive, it must be added to the </a:t>
            </a:r>
            <a:r>
              <a:rPr lang="en-US" b="1" dirty="0">
                <a:latin typeface="Consolas" panose="020B0609020204030204" pitchFamily="49" charset="0"/>
              </a:rPr>
              <a:t>declarations</a:t>
            </a:r>
            <a:r>
              <a:rPr lang="en-US" dirty="0"/>
              <a:t> property of its feature module. </a:t>
            </a:r>
          </a:p>
          <a:p>
            <a:endParaRPr lang="en-US" dirty="0"/>
          </a:p>
          <a:p>
            <a:r>
              <a:rPr lang="en-US" dirty="0"/>
              <a:t>Modify the </a:t>
            </a:r>
            <a:r>
              <a:rPr lang="en-US" b="1" dirty="0">
                <a:latin typeface="Consolas" panose="020B0609020204030204" pitchFamily="49" charset="0"/>
              </a:rPr>
              <a:t>store.module.ts </a:t>
            </a:r>
            <a:r>
              <a:rPr lang="en-US" dirty="0"/>
              <a:t>file in the </a:t>
            </a:r>
            <a:r>
              <a:rPr lang="en-US" b="1" dirty="0">
                <a:latin typeface="Consolas" panose="020B0609020204030204" pitchFamily="49" charset="0"/>
              </a:rPr>
              <a:t>src/app/store folder </a:t>
            </a:r>
            <a:r>
              <a:rPr lang="en-US" dirty="0"/>
              <a:t>with the following highlighted code: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CA" sz="1500" dirty="0">
                <a:latin typeface="Consolas" panose="020B0609020204030204" pitchFamily="49" charset="0"/>
              </a:rPr>
              <a:t>import { NgModule } from '@angular/core';</a:t>
            </a:r>
          </a:p>
          <a:p>
            <a:pPr marL="457180" lvl="1" indent="0">
              <a:buNone/>
            </a:pPr>
            <a:r>
              <a:rPr lang="en-CA" sz="1500" dirty="0">
                <a:latin typeface="Consolas" panose="020B0609020204030204" pitchFamily="49" charset="0"/>
              </a:rPr>
              <a:t>import { BrowserModule } from '@angular/platform-browser';</a:t>
            </a:r>
          </a:p>
          <a:p>
            <a:pPr marL="457180" lvl="1" indent="0">
              <a:buNone/>
            </a:pPr>
            <a:r>
              <a:rPr lang="en-CA" sz="1500" dirty="0">
                <a:latin typeface="Consolas" panose="020B0609020204030204" pitchFamily="49" charset="0"/>
              </a:rPr>
              <a:t>import { FormsModule } from '@angular/forms';</a:t>
            </a:r>
          </a:p>
          <a:p>
            <a:pPr marL="457180" lvl="1" indent="0">
              <a:buNone/>
            </a:pPr>
            <a:r>
              <a:rPr lang="en-CA" sz="1500" dirty="0">
                <a:latin typeface="Consolas" panose="020B0609020204030204" pitchFamily="49" charset="0"/>
              </a:rPr>
              <a:t>import { ModelModule } from '../model/model.module';</a:t>
            </a:r>
          </a:p>
          <a:p>
            <a:pPr marL="457180" lvl="1" indent="0">
              <a:buNone/>
            </a:pPr>
            <a:r>
              <a:rPr lang="en-CA" sz="1500" dirty="0">
                <a:latin typeface="Consolas" panose="020B0609020204030204" pitchFamily="49" charset="0"/>
              </a:rPr>
              <a:t>import { StoreComponent } from './store.component';</a:t>
            </a:r>
          </a:p>
          <a:p>
            <a:pPr marL="457180" lvl="1" indent="0">
              <a:buNone/>
            </a:pPr>
            <a:r>
              <a:rPr lang="en-CA" sz="1500" b="1" dirty="0">
                <a:latin typeface="Consolas" panose="020B0609020204030204" pitchFamily="49" charset="0"/>
              </a:rPr>
              <a:t>import { CounterDirective } from './counter.directive';</a:t>
            </a:r>
          </a:p>
          <a:p>
            <a:pPr marL="457180" lvl="1" indent="0">
              <a:buNone/>
            </a:pPr>
            <a:endParaRPr lang="en-CA" sz="15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500" dirty="0">
                <a:latin typeface="Consolas" panose="020B0609020204030204" pitchFamily="49" charset="0"/>
              </a:rPr>
              <a:t>@NgModule({</a:t>
            </a:r>
          </a:p>
          <a:p>
            <a:pPr marL="457180" lvl="1" indent="0">
              <a:buNone/>
            </a:pPr>
            <a:r>
              <a:rPr lang="en-CA" sz="1500" dirty="0">
                <a:latin typeface="Consolas" panose="020B0609020204030204" pitchFamily="49" charset="0"/>
              </a:rPr>
              <a:t>  imports: [ModelModule, BrowserModule, FormsModule],</a:t>
            </a:r>
          </a:p>
          <a:p>
            <a:pPr marL="457180" lvl="1" indent="0">
              <a:buNone/>
            </a:pPr>
            <a:r>
              <a:rPr lang="en-CA" sz="1500" dirty="0">
                <a:latin typeface="Consolas" panose="020B0609020204030204" pitchFamily="49" charset="0"/>
              </a:rPr>
              <a:t>  </a:t>
            </a:r>
            <a:r>
              <a:rPr lang="en-CA" sz="1500" b="1" dirty="0">
                <a:latin typeface="Consolas" panose="020B0609020204030204" pitchFamily="49" charset="0"/>
              </a:rPr>
              <a:t>declarations: [StoreComponent, CounterDirective],</a:t>
            </a:r>
          </a:p>
          <a:p>
            <a:pPr marL="457180" lvl="1" indent="0">
              <a:buNone/>
            </a:pPr>
            <a:r>
              <a:rPr lang="en-CA" sz="1500" dirty="0">
                <a:latin typeface="Consolas" panose="020B0609020204030204" pitchFamily="49" charset="0"/>
              </a:rPr>
              <a:t>  </a:t>
            </a:r>
            <a:r>
              <a:rPr lang="en-CA" sz="1500" b="1" dirty="0">
                <a:latin typeface="Consolas" panose="020B0609020204030204" pitchFamily="49" charset="0"/>
              </a:rPr>
              <a:t>exports: [StoreComponent, CounterDirective]</a:t>
            </a:r>
          </a:p>
          <a:p>
            <a:pPr marL="457180" lvl="1" indent="0">
              <a:buNone/>
            </a:pPr>
            <a:r>
              <a:rPr lang="en-CA" sz="1500" dirty="0">
                <a:latin typeface="Consolas" panose="020B0609020204030204" pitchFamily="49" charset="0"/>
              </a:rPr>
              <a:t>})</a:t>
            </a:r>
          </a:p>
          <a:p>
            <a:pPr marL="457180" lvl="1" indent="0">
              <a:buNone/>
            </a:pPr>
            <a:r>
              <a:rPr lang="en-CA" sz="1500" dirty="0">
                <a:latin typeface="Consolas" panose="020B0609020204030204" pitchFamily="49" charset="0"/>
              </a:rPr>
              <a:t>export class StoreModule { }</a:t>
            </a:r>
          </a:p>
        </p:txBody>
      </p:sp>
    </p:spTree>
    <p:extLst>
      <p:ext uri="{BB962C8B-B14F-4D97-AF65-F5344CB8AC3E}">
        <p14:creationId xmlns:p14="http://schemas.microsoft.com/office/powerpoint/2010/main" val="109167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E088-FDC7-4E63-975D-539BB302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 Custom Directive 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D57DD-8407-4348-864B-43A25AFF1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that the directive has been registered, it can be used in the store component’s template to replace the </a:t>
            </a:r>
            <a:r>
              <a:rPr lang="en-US" b="1" dirty="0">
                <a:latin typeface="Consolas" panose="020B0609020204030204" pitchFamily="49" charset="0"/>
              </a:rPr>
              <a:t>ngFor</a:t>
            </a:r>
            <a:r>
              <a:rPr lang="en-US" dirty="0"/>
              <a:t> directive. Modify the </a:t>
            </a:r>
            <a:r>
              <a:rPr lang="en-US" b="1" dirty="0">
                <a:latin typeface="Consolas" panose="020B0609020204030204" pitchFamily="49" charset="0"/>
              </a:rPr>
              <a:t>store.component.html </a:t>
            </a:r>
            <a:r>
              <a:rPr lang="en-US" dirty="0"/>
              <a:t>file in the </a:t>
            </a:r>
            <a:r>
              <a:rPr lang="en-US" b="1" dirty="0">
                <a:latin typeface="Consolas" panose="020B0609020204030204" pitchFamily="49" charset="0"/>
              </a:rPr>
              <a:t>src/app/store</a:t>
            </a:r>
            <a:r>
              <a:rPr lang="en-US" dirty="0"/>
              <a:t> folder with the highlighted code: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...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&lt;option value="8"&gt;8 per Page&lt;/option&gt;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      &lt;/select&gt;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    &lt;/div&gt;</a:t>
            </a:r>
          </a:p>
          <a:p>
            <a:pPr marL="457180" lvl="1" indent="0">
              <a:buNone/>
            </a:pPr>
            <a:endParaRPr lang="en-CA" sz="12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    &lt;div class="btn-group float-right"&gt;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      </a:t>
            </a:r>
            <a:r>
              <a:rPr lang="en-CA" sz="1200" b="1" dirty="0">
                <a:latin typeface="Consolas" panose="020B0609020204030204" pitchFamily="49" charset="0"/>
              </a:rPr>
              <a:t>&lt;button *counter="let page of pageCount" (click)="changePage(page)"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        class="btn btn-outline-primary"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        [class.active]="page == selectedPage"&gt;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      {{page}}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      &lt;/button&gt;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      &lt;/div&gt;</a:t>
            </a:r>
          </a:p>
          <a:p>
            <a:pPr marL="457180" lvl="1" indent="0">
              <a:buNone/>
            </a:pPr>
            <a:r>
              <a:rPr lang="en-CA" sz="1200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9322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E088-FDC7-4E63-975D-539BB302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 Custom Directive 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D57DD-8407-4348-864B-43A25AFF1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new data binding relies on a property called </a:t>
            </a:r>
            <a:r>
              <a:rPr lang="en-US" b="1" dirty="0">
                <a:latin typeface="Consolas" panose="020B0609020204030204" pitchFamily="49" charset="0"/>
              </a:rPr>
              <a:t>pageCount</a:t>
            </a:r>
            <a:r>
              <a:rPr lang="en-US" dirty="0"/>
              <a:t> to configure the </a:t>
            </a:r>
            <a:r>
              <a:rPr lang="en-US" b="1" dirty="0"/>
              <a:t>custom directive</a:t>
            </a:r>
            <a:r>
              <a:rPr lang="en-US" dirty="0"/>
              <a:t>. Replace the array of numbers with a simple number that provides the expression value in the </a:t>
            </a:r>
            <a:r>
              <a:rPr lang="en-US" b="1" dirty="0">
                <a:latin typeface="Consolas" panose="020B0609020204030204" pitchFamily="49" charset="0"/>
              </a:rPr>
              <a:t>store.component.ts</a:t>
            </a:r>
            <a:r>
              <a:rPr lang="en-US" dirty="0"/>
              <a:t> file in the </a:t>
            </a:r>
            <a:r>
              <a:rPr lang="en-US" b="1" dirty="0">
                <a:latin typeface="Consolas" panose="020B0609020204030204" pitchFamily="49" charset="0"/>
              </a:rPr>
              <a:t>src/app/store</a:t>
            </a:r>
            <a:r>
              <a:rPr lang="en-US" dirty="0"/>
              <a:t> folder.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...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changePageSize(newSize: number): void {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    this.productsPerPage = Number(newSize);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    this.changePage(1);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  }</a:t>
            </a:r>
          </a:p>
          <a:p>
            <a:pPr marL="457180" lvl="1" indent="0">
              <a:buNone/>
            </a:pPr>
            <a:endParaRPr lang="en-CA" sz="1400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  </a:t>
            </a:r>
            <a:r>
              <a:rPr lang="en-CA" sz="1400" b="1" dirty="0">
                <a:latin typeface="Consolas" panose="020B0609020204030204" pitchFamily="49" charset="0"/>
              </a:rPr>
              <a:t>get pageCount(): number {</a:t>
            </a:r>
          </a:p>
          <a:p>
            <a:pPr marL="457180" lvl="1" indent="0">
              <a:buNone/>
            </a:pPr>
            <a:r>
              <a:rPr lang="en-CA" sz="1400" b="1" dirty="0">
                <a:latin typeface="Consolas" panose="020B0609020204030204" pitchFamily="49" charset="0"/>
              </a:rPr>
              <a:t>    return Math.ceil(this.repository</a:t>
            </a:r>
          </a:p>
          <a:p>
            <a:pPr marL="457180" lvl="1" indent="0">
              <a:buNone/>
            </a:pPr>
            <a:r>
              <a:rPr lang="en-CA" sz="1400" b="1" dirty="0">
                <a:latin typeface="Consolas" panose="020B0609020204030204" pitchFamily="49" charset="0"/>
              </a:rPr>
              <a:t>       .getProducts(this.selectedCategory).length / this.productsPerPage);</a:t>
            </a:r>
          </a:p>
          <a:p>
            <a:pPr marL="457180" lvl="1" indent="0">
              <a:buNone/>
            </a:pPr>
            <a:r>
              <a:rPr lang="en-CA" sz="1400" b="1" dirty="0">
                <a:latin typeface="Consolas" panose="020B0609020204030204" pitchFamily="49" charset="0"/>
              </a:rPr>
              <a:t>  }</a:t>
            </a:r>
          </a:p>
          <a:p>
            <a:pPr marL="457180" lvl="1" indent="0">
              <a:buNone/>
            </a:pPr>
            <a:endParaRPr lang="en-CA" sz="1400" b="1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sz="1400" b="1" dirty="0">
                <a:latin typeface="Consolas" panose="020B0609020204030204" pitchFamily="49" charset="0"/>
              </a:rPr>
              <a:t>  /* get pageNumbers(): number[] {</a:t>
            </a:r>
          </a:p>
          <a:p>
            <a:pPr marL="457180" lvl="1" indent="0">
              <a:buNone/>
            </a:pPr>
            <a:r>
              <a:rPr lang="en-CA" sz="1400" b="1" dirty="0">
                <a:latin typeface="Consolas" panose="020B0609020204030204" pitchFamily="49" charset="0"/>
              </a:rPr>
              <a:t>    return Array(Math.ceil(this.repository</a:t>
            </a:r>
          </a:p>
          <a:p>
            <a:pPr marL="457180" lvl="1" indent="0">
              <a:buNone/>
            </a:pPr>
            <a:r>
              <a:rPr lang="en-CA" sz="1400" b="1" dirty="0">
                <a:latin typeface="Consolas" panose="020B0609020204030204" pitchFamily="49" charset="0"/>
              </a:rPr>
              <a:t>    .getProducts(this.selectedCategory).length / this.productsPerPage))</a:t>
            </a:r>
          </a:p>
          <a:p>
            <a:pPr marL="457180" lvl="1" indent="0">
              <a:buNone/>
            </a:pPr>
            <a:r>
              <a:rPr lang="en-CA" sz="1400" b="1" dirty="0">
                <a:latin typeface="Consolas" panose="020B0609020204030204" pitchFamily="49" charset="0"/>
              </a:rPr>
              <a:t>    .fill(0).map((x, i) =&gt; i + 1);</a:t>
            </a:r>
          </a:p>
          <a:p>
            <a:pPr marL="457180" lvl="1" indent="0">
              <a:buNone/>
            </a:pPr>
            <a:r>
              <a:rPr lang="en-CA" sz="1400" b="1" dirty="0">
                <a:latin typeface="Consolas" panose="020B0609020204030204" pitchFamily="49" charset="0"/>
              </a:rPr>
              <a:t>  } */</a:t>
            </a:r>
          </a:p>
          <a:p>
            <a:pPr marL="457180" lvl="1" indent="0">
              <a:buNone/>
            </a:pPr>
            <a:r>
              <a:rPr lang="en-CA" sz="1400" dirty="0"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05608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E088-FDC7-4E63-975D-539BB302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 Custom Directive 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5D57DD-8407-4348-864B-43A25AFF1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is no visual change to the </a:t>
            </a:r>
            <a:r>
              <a:rPr lang="en-US" b="1" dirty="0"/>
              <a:t>SportsStore application</a:t>
            </a:r>
            <a:r>
              <a:rPr lang="en-US" dirty="0"/>
              <a:t>, but this section has demonstrated that it is possible to supplement the built-in Angular functionality with </a:t>
            </a:r>
            <a:r>
              <a:rPr lang="en-US" b="1" dirty="0"/>
              <a:t>custom code </a:t>
            </a:r>
            <a:r>
              <a:rPr lang="en-US" dirty="0"/>
              <a:t>that is tailored to the needs of a specific project.</a:t>
            </a:r>
            <a:endParaRPr lang="en-CA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22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7659DA-1271-4E6C-9C21-8F328F90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Displaying the Product Details (continued)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2D885-85DF-47D4-A52F-9A122CDE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Modify the </a:t>
            </a:r>
            <a:r>
              <a:rPr lang="en-US" b="1" dirty="0">
                <a:latin typeface="Consolas" panose="020B0609020204030204" pitchFamily="49" charset="0"/>
              </a:rPr>
              <a:t>store.component.html </a:t>
            </a:r>
            <a:r>
              <a:rPr lang="en-US" dirty="0"/>
              <a:t>file in the </a:t>
            </a:r>
            <a:r>
              <a:rPr lang="en-US" b="1" dirty="0">
                <a:latin typeface="Consolas" panose="020B0609020204030204" pitchFamily="49" charset="0"/>
              </a:rPr>
              <a:t>src/app/store</a:t>
            </a:r>
            <a:r>
              <a:rPr lang="en-US" dirty="0"/>
              <a:t> folder with the following highlighted changes: 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&lt;div class="container-fluid"&gt;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&lt;div class="row"&gt;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&lt;div class="col bg-dark text-white"&gt;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  &lt;a class="navbar-brand"&gt;SPORTS STORE&lt;/a&gt;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&lt;/div&gt;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&lt;/div&gt;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</a:t>
            </a:r>
            <a:r>
              <a:rPr lang="en-CA" b="1" dirty="0">
                <a:latin typeface="Consolas" panose="020B0609020204030204" pitchFamily="49" charset="0"/>
              </a:rPr>
              <a:t>&lt;div class="row"&gt;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    &lt;div class="col-3 bg-info p-2 text-white"&gt;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      {{ categories.length }} Categories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    &lt;/div&gt;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    &lt;div class="col-9 p-2"&gt;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      &lt;div *ngFor="let product of products" class="card m-1 p-1 bg-light"&gt;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        &lt;h4&gt;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          {{ product.name }}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          &lt;span class="badge badge-pill badge-primary float-right"&gt;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            {{ product.price | currency: "USD":"symbol":"2.2-2" }}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          &lt;/span&gt;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        &lt;/h4&gt;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        &lt;div class="card-text bg-white p-1"&gt;{{ product.description }}&lt;/div&gt;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      &lt;/div&gt;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    &lt;/div&gt;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  &lt;/div&gt;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18982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7659DA-1271-4E6C-9C21-8F328F90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Displaying the Product Details (continued)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2D885-85DF-47D4-A52F-9A122CDE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of the elements control the layout and appearance of the content. </a:t>
            </a:r>
          </a:p>
          <a:p>
            <a:endParaRPr lang="en-US" dirty="0"/>
          </a:p>
          <a:p>
            <a:r>
              <a:rPr lang="en-US" dirty="0"/>
              <a:t>The most important change is the addition of an </a:t>
            </a:r>
            <a:r>
              <a:rPr lang="en-US" b="1" dirty="0"/>
              <a:t>Angular data binding expression</a:t>
            </a:r>
            <a:r>
              <a:rPr lang="en-US" dirty="0"/>
              <a:t>.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...</a:t>
            </a:r>
          </a:p>
          <a:p>
            <a:pPr marL="45718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&lt;div </a:t>
            </a:r>
            <a:r>
              <a:rPr lang="en-US" sz="1400" b="1" dirty="0">
                <a:latin typeface="Consolas" panose="020B0609020204030204" pitchFamily="49" charset="0"/>
              </a:rPr>
              <a:t>*ngFor="let product of products" </a:t>
            </a:r>
            <a:r>
              <a:rPr lang="en-US" sz="1400" dirty="0">
                <a:latin typeface="Consolas" panose="020B0609020204030204" pitchFamily="49" charset="0"/>
              </a:rPr>
              <a:t>class="card m-1 p-1 bg-light"&gt;</a:t>
            </a:r>
          </a:p>
          <a:p>
            <a:pPr marL="45718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...</a:t>
            </a:r>
          </a:p>
          <a:p>
            <a:pPr marL="457180" lvl="1" indent="0">
              <a:buNone/>
            </a:pPr>
            <a:endParaRPr lang="en-US" sz="1400" b="1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 Neue"/>
              </a:rPr>
              <a:t>This is an example of a </a:t>
            </a:r>
            <a:r>
              <a:rPr lang="en-US" b="1" dirty="0">
                <a:latin typeface="Helvetica Neue"/>
              </a:rPr>
              <a:t>directive</a:t>
            </a:r>
            <a:r>
              <a:rPr lang="en-US" dirty="0">
                <a:latin typeface="Helvetica Neue"/>
              </a:rPr>
              <a:t>, which transforms the HTML element it is applied to. </a:t>
            </a:r>
          </a:p>
          <a:p>
            <a:endParaRPr lang="en-US" dirty="0">
              <a:latin typeface="Helvetica Neue"/>
            </a:endParaRPr>
          </a:p>
          <a:p>
            <a:r>
              <a:rPr lang="en-US" dirty="0">
                <a:latin typeface="Helvetica Neue"/>
              </a:rPr>
              <a:t>This specific directive is called </a:t>
            </a:r>
            <a:r>
              <a:rPr lang="en-US" b="1" dirty="0">
                <a:latin typeface="Consolas" panose="020B0609020204030204" pitchFamily="49" charset="0"/>
              </a:rPr>
              <a:t>ngFor</a:t>
            </a:r>
            <a:r>
              <a:rPr lang="en-US" dirty="0">
                <a:latin typeface="Helvetica Neue"/>
              </a:rPr>
              <a:t>, and it transforms the </a:t>
            </a:r>
            <a:r>
              <a:rPr lang="en-US" b="1" dirty="0">
                <a:latin typeface="Consolas" panose="020B0609020204030204" pitchFamily="49" charset="0"/>
              </a:rPr>
              <a:t>div</a:t>
            </a:r>
            <a:r>
              <a:rPr lang="en-US" dirty="0">
                <a:latin typeface="Helvetica Neue"/>
              </a:rPr>
              <a:t> element by duplicating it for each object returned by the component’s </a:t>
            </a:r>
            <a:r>
              <a:rPr lang="en-US" b="1" dirty="0">
                <a:latin typeface="Consolas" panose="020B0609020204030204" pitchFamily="49" charset="0"/>
              </a:rPr>
              <a:t>products</a:t>
            </a:r>
            <a:r>
              <a:rPr lang="en-US" dirty="0">
                <a:latin typeface="Helvetica Neue"/>
              </a:rPr>
              <a:t> property. </a:t>
            </a:r>
          </a:p>
          <a:p>
            <a:endParaRPr lang="en-US" dirty="0">
              <a:latin typeface="Helvetica Neue"/>
            </a:endParaRPr>
          </a:p>
          <a:p>
            <a:r>
              <a:rPr lang="en-US" dirty="0">
                <a:latin typeface="Helvetica Neue"/>
              </a:rPr>
              <a:t>Angular includes a range of </a:t>
            </a:r>
            <a:r>
              <a:rPr lang="en-US" b="1" dirty="0">
                <a:latin typeface="Helvetica Neue"/>
              </a:rPr>
              <a:t>built-in directives </a:t>
            </a:r>
            <a:r>
              <a:rPr lang="en-US" dirty="0">
                <a:latin typeface="Helvetica Neue"/>
              </a:rPr>
              <a:t>that perform the most commonly required tasks.</a:t>
            </a:r>
            <a:endParaRPr lang="en-CA" dirty="0"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6718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7659DA-1271-4E6C-9C21-8F328F90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Displaying the Product Details (continued)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2D885-85DF-47D4-A52F-9A122CDE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it duplicates the </a:t>
            </a:r>
            <a:r>
              <a:rPr lang="en-US" b="1" dirty="0">
                <a:latin typeface="Consolas" panose="020B0609020204030204" pitchFamily="49" charset="0"/>
              </a:rPr>
              <a:t>div</a:t>
            </a:r>
            <a:r>
              <a:rPr lang="en-US" dirty="0"/>
              <a:t> element, the current object is assigned to a variable called </a:t>
            </a:r>
            <a:r>
              <a:rPr lang="en-US" b="1" dirty="0">
                <a:latin typeface="Consolas" panose="020B0609020204030204" pitchFamily="49" charset="0"/>
              </a:rPr>
              <a:t>product</a:t>
            </a:r>
            <a:r>
              <a:rPr lang="en-US" dirty="0"/>
              <a:t>, which allows it to be referred to in other </a:t>
            </a:r>
            <a:r>
              <a:rPr lang="en-US" b="1" dirty="0"/>
              <a:t>data bindings</a:t>
            </a:r>
            <a:r>
              <a:rPr lang="en-US" dirty="0"/>
              <a:t>, such as this one, which inserts the value of the current product’s name </a:t>
            </a:r>
            <a:r>
              <a:rPr lang="en-US" b="1" dirty="0">
                <a:latin typeface="Consolas" panose="020B0609020204030204" pitchFamily="49" charset="0"/>
              </a:rPr>
              <a:t>description</a:t>
            </a:r>
            <a:r>
              <a:rPr lang="en-US" dirty="0"/>
              <a:t> property as the content of the </a:t>
            </a:r>
            <a:r>
              <a:rPr lang="en-US" b="1" dirty="0">
                <a:latin typeface="Consolas" panose="020B0609020204030204" pitchFamily="49" charset="0"/>
              </a:rPr>
              <a:t>div</a:t>
            </a:r>
            <a:r>
              <a:rPr lang="en-US" dirty="0"/>
              <a:t> element:</a:t>
            </a:r>
          </a:p>
          <a:p>
            <a:endParaRPr lang="en-US" dirty="0">
              <a:latin typeface="Helvetica Neue"/>
            </a:endParaRPr>
          </a:p>
          <a:p>
            <a:pPr marL="45718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...</a:t>
            </a:r>
          </a:p>
          <a:p>
            <a:pPr marL="45718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&lt;div class="card-text p-1 bg-white"&gt;</a:t>
            </a:r>
            <a:r>
              <a:rPr lang="en-US" sz="1600" b="1" dirty="0">
                <a:latin typeface="Consolas" panose="020B0609020204030204" pitchFamily="49" charset="0"/>
              </a:rPr>
              <a:t>{{product.description}}</a:t>
            </a:r>
            <a:r>
              <a:rPr lang="en-US" sz="1600" dirty="0">
                <a:latin typeface="Consolas" panose="020B0609020204030204" pitchFamily="49" charset="0"/>
              </a:rPr>
              <a:t>&lt;/div&gt;</a:t>
            </a:r>
          </a:p>
          <a:p>
            <a:pPr marL="457180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...</a:t>
            </a:r>
          </a:p>
          <a:p>
            <a:pPr marL="457180" lvl="1" indent="0">
              <a:buNone/>
            </a:pP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88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7659DA-1271-4E6C-9C21-8F328F90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Displaying the Product Details (continued)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2D885-85DF-47D4-A52F-9A122CDE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 all data in an application’s data model can be displayed directly to the user. </a:t>
            </a:r>
          </a:p>
          <a:p>
            <a:endParaRPr lang="en-US" dirty="0"/>
          </a:p>
          <a:p>
            <a:r>
              <a:rPr lang="en-US" dirty="0"/>
              <a:t>Angular includes a feature called </a:t>
            </a:r>
            <a:r>
              <a:rPr lang="en-US" b="1" dirty="0"/>
              <a:t>pipes</a:t>
            </a:r>
            <a:r>
              <a:rPr lang="en-US" dirty="0"/>
              <a:t>, which are classes used to transform or prepare a data value for its use in a data binding.</a:t>
            </a:r>
          </a:p>
          <a:p>
            <a:endParaRPr lang="en-US" dirty="0"/>
          </a:p>
          <a:p>
            <a:r>
              <a:rPr lang="en-US" dirty="0"/>
              <a:t>There are several </a:t>
            </a:r>
            <a:r>
              <a:rPr lang="en-US" b="1" dirty="0"/>
              <a:t>built-in pipes </a:t>
            </a:r>
            <a:r>
              <a:rPr lang="en-US" dirty="0"/>
              <a:t>included with Angular, including the </a:t>
            </a:r>
            <a:r>
              <a:rPr lang="en-US" b="1" dirty="0"/>
              <a:t>currency pipe</a:t>
            </a:r>
            <a:r>
              <a:rPr lang="en-US" dirty="0"/>
              <a:t>, which formats number values as currencies, like this:</a:t>
            </a:r>
          </a:p>
          <a:p>
            <a:endParaRPr lang="en-US" dirty="0"/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{{ product.price | </a:t>
            </a:r>
            <a:r>
              <a:rPr lang="en-US" b="1" dirty="0">
                <a:latin typeface="Consolas" panose="020B0609020204030204" pitchFamily="49" charset="0"/>
              </a:rPr>
              <a:t>currency:"USD":"symbol":"2.2-2" </a:t>
            </a:r>
            <a:r>
              <a:rPr lang="en-US" dirty="0">
                <a:latin typeface="Consolas" panose="020B0609020204030204" pitchFamily="49" charset="0"/>
              </a:rPr>
              <a:t>}}</a:t>
            </a:r>
          </a:p>
          <a:p>
            <a:pPr marL="4571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...</a:t>
            </a:r>
          </a:p>
          <a:p>
            <a:endParaRPr lang="en-US" dirty="0"/>
          </a:p>
          <a:p>
            <a:r>
              <a:rPr lang="en-US" dirty="0"/>
              <a:t>The syntax for applying pipes can be a little awkward, but the expression in this binding tells Angular to format the </a:t>
            </a:r>
            <a:r>
              <a:rPr lang="en-US" b="1" dirty="0">
                <a:latin typeface="Consolas" panose="020B0609020204030204" pitchFamily="49" charset="0"/>
              </a:rPr>
              <a:t>price</a:t>
            </a:r>
            <a:r>
              <a:rPr lang="en-US" dirty="0"/>
              <a:t> property of the current product using the </a:t>
            </a:r>
            <a:r>
              <a:rPr lang="en-US" b="1" dirty="0"/>
              <a:t>currency pipe</a:t>
            </a:r>
            <a:r>
              <a:rPr lang="en-US" dirty="0"/>
              <a:t>, with the currency conventions from the United States.</a:t>
            </a:r>
            <a:endParaRPr lang="en-CA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40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7659DA-1271-4E6C-9C21-8F328F90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Displaying the Product Details (continued)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2D885-85DF-47D4-A52F-9A122CDE6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Save the changes to the template, and you will see a </a:t>
            </a:r>
            <a:r>
              <a:rPr lang="en-US" b="1" dirty="0"/>
              <a:t>list of the products</a:t>
            </a:r>
            <a:r>
              <a:rPr lang="en-US" dirty="0"/>
              <a:t> in the data model displayed as a long list:</a:t>
            </a:r>
            <a:endParaRPr lang="en-CA" sz="16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B131A-5244-4E65-A8D4-66AE37001D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16"/>
          <a:stretch/>
        </p:blipFill>
        <p:spPr>
          <a:xfrm>
            <a:off x="1219200" y="1828800"/>
            <a:ext cx="6591300" cy="4495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318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857A-5048-489E-9602-D65B1470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Adding Category Selection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A13F9C-C2AB-4225-B2DA-C7159EE20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/>
              <a:t>Modify the </a:t>
            </a:r>
            <a:r>
              <a:rPr lang="en-CA" b="1" dirty="0">
                <a:latin typeface="Consolas" panose="020B0609020204030204" pitchFamily="49" charset="0"/>
              </a:rPr>
              <a:t>store.component.ts </a:t>
            </a:r>
            <a:r>
              <a:rPr lang="en-CA" dirty="0"/>
              <a:t>file in the </a:t>
            </a:r>
            <a:r>
              <a:rPr lang="en-CA" b="1" dirty="0">
                <a:latin typeface="Consolas" panose="020B0609020204030204" pitchFamily="49" charset="0"/>
              </a:rPr>
              <a:t>src/app/store </a:t>
            </a:r>
            <a:r>
              <a:rPr lang="en-CA" dirty="0"/>
              <a:t>folder with the following highlighted changes:</a:t>
            </a:r>
          </a:p>
          <a:p>
            <a:endParaRPr lang="en-CA" dirty="0"/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import { Component } from '@angular/core';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import { Product } from '../model/product.model';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import { ProductRepository } from '../model/product.repository';</a:t>
            </a:r>
          </a:p>
          <a:p>
            <a:pPr marL="457180" lvl="1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@Component({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selector: 'store',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templateUrl: 'store.component.html'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})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export class StoreComponent {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</a:t>
            </a:r>
            <a:r>
              <a:rPr lang="en-CA" b="1" dirty="0">
                <a:latin typeface="Consolas" panose="020B0609020204030204" pitchFamily="49" charset="0"/>
              </a:rPr>
              <a:t>public selectedCategory = null;</a:t>
            </a:r>
          </a:p>
          <a:p>
            <a:pPr marL="457180" lvl="1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constructor(private repository: ProductRepository) { }</a:t>
            </a:r>
          </a:p>
          <a:p>
            <a:pPr marL="457180" lvl="1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get products(): Product[] {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</a:t>
            </a:r>
            <a:r>
              <a:rPr lang="en-CA" b="1" dirty="0">
                <a:latin typeface="Consolas" panose="020B0609020204030204" pitchFamily="49" charset="0"/>
              </a:rPr>
              <a:t>return this.repository.getProducts(this.selectedCategory);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}</a:t>
            </a:r>
          </a:p>
          <a:p>
            <a:pPr marL="457180" lvl="1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get categories(): string[] {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  return this.repository.getCategories();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}</a:t>
            </a:r>
          </a:p>
          <a:p>
            <a:pPr marL="457180" lvl="1" indent="0">
              <a:buNone/>
            </a:pPr>
            <a:endParaRPr lang="en-CA" dirty="0">
              <a:latin typeface="Consolas" panose="020B0609020204030204" pitchFamily="49" charset="0"/>
            </a:endParaRP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  </a:t>
            </a:r>
            <a:r>
              <a:rPr lang="en-CA" b="1" dirty="0">
                <a:latin typeface="Consolas" panose="020B0609020204030204" pitchFamily="49" charset="0"/>
              </a:rPr>
              <a:t>changeCategory(newCategory?: string): void {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    this.selectedCategory = newCategory;</a:t>
            </a:r>
          </a:p>
          <a:p>
            <a:pPr marL="457180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  }</a:t>
            </a:r>
          </a:p>
          <a:p>
            <a:pPr marL="45718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9053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0857A-5048-489E-9602-D65B1470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Adding Category Selection (continued)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A13F9C-C2AB-4225-B2DA-C7159EE20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changes are simple because they build on the foundation that took so long to create at the start of the lesson.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selectedCategory</a:t>
            </a:r>
            <a:r>
              <a:rPr lang="en-US" dirty="0"/>
              <a:t> property is assigned the user’s choice of category (where </a:t>
            </a:r>
            <a:r>
              <a:rPr lang="en-US" b="1" dirty="0">
                <a:latin typeface="Consolas" panose="020B0609020204030204" pitchFamily="49" charset="0"/>
              </a:rPr>
              <a:t>null</a:t>
            </a:r>
            <a:r>
              <a:rPr lang="en-US" dirty="0"/>
              <a:t> means all categories) and is used in the </a:t>
            </a:r>
            <a:r>
              <a:rPr lang="en-US" b="1" dirty="0">
                <a:latin typeface="Consolas" panose="020B0609020204030204" pitchFamily="49" charset="0"/>
              </a:rPr>
              <a:t>updateData</a:t>
            </a:r>
            <a:r>
              <a:rPr lang="en-US" dirty="0"/>
              <a:t> method as an argument to the </a:t>
            </a:r>
            <a:r>
              <a:rPr lang="en-US" b="1" dirty="0">
                <a:latin typeface="Consolas" panose="020B0609020204030204" pitchFamily="49" charset="0"/>
              </a:rPr>
              <a:t>getProducts</a:t>
            </a:r>
            <a:r>
              <a:rPr lang="en-US" dirty="0"/>
              <a:t> method, delegating the filtering to the data source.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changeCategory</a:t>
            </a:r>
            <a:r>
              <a:rPr lang="en-US" dirty="0"/>
              <a:t> method brings these two members together in a method that can be invoked when the user makes a category selection.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658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Web Re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2776</Words>
  <Application>Microsoft Office PowerPoint</Application>
  <PresentationFormat>On-screen Show (4:3)</PresentationFormat>
  <Paragraphs>325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Arial Narrow</vt:lpstr>
      <vt:lpstr>Calibri</vt:lpstr>
      <vt:lpstr>Consolas</vt:lpstr>
      <vt:lpstr>Courier New</vt:lpstr>
      <vt:lpstr>Helvetica Neue</vt:lpstr>
      <vt:lpstr>Times New Roman</vt:lpstr>
      <vt:lpstr>Wingdings</vt:lpstr>
      <vt:lpstr>Default Design</vt:lpstr>
      <vt:lpstr>1_Default Design</vt:lpstr>
      <vt:lpstr>Web Redesign</vt:lpstr>
      <vt:lpstr>Adding Store Features: The Product Details</vt:lpstr>
      <vt:lpstr>Displaying the Product Details</vt:lpstr>
      <vt:lpstr>Displaying the Product Details (continued)</vt:lpstr>
      <vt:lpstr>Displaying the Product Details (continued)</vt:lpstr>
      <vt:lpstr>Displaying the Product Details (continued)</vt:lpstr>
      <vt:lpstr>Displaying the Product Details (continued)</vt:lpstr>
      <vt:lpstr>Displaying the Product Details (continued)</vt:lpstr>
      <vt:lpstr>Adding Category Selection</vt:lpstr>
      <vt:lpstr>Adding Category Selection (continued)</vt:lpstr>
      <vt:lpstr>Adding Category Selection (continued)</vt:lpstr>
      <vt:lpstr>Adding Category Selection (continued)</vt:lpstr>
      <vt:lpstr>Adding Product Pagination</vt:lpstr>
      <vt:lpstr>Adding Product Pagination (continued)</vt:lpstr>
      <vt:lpstr>Adding Product Pagination (continued)</vt:lpstr>
      <vt:lpstr>Adding Product Pagination (continued)</vt:lpstr>
      <vt:lpstr>Adding Product Pagination (continued)</vt:lpstr>
      <vt:lpstr>Adding Product Pagination (continued)</vt:lpstr>
      <vt:lpstr>Creating a Custom Directive</vt:lpstr>
      <vt:lpstr>Creating a Custom Directive (continued)</vt:lpstr>
      <vt:lpstr>Creating a Custom Directive (continued)</vt:lpstr>
      <vt:lpstr>Creating a Custom Directive (continued)</vt:lpstr>
      <vt:lpstr>Creating a Custom Directive (continued)</vt:lpstr>
      <vt:lpstr>Creating a Custom Directive (continued)</vt:lpstr>
      <vt:lpstr>Creating a Custom Directive (continued)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/>
  <cp:lastModifiedBy/>
  <cp:revision>416</cp:revision>
  <cp:lastPrinted>2017-03-11T06:56:23Z</cp:lastPrinted>
  <dcterms:created xsi:type="dcterms:W3CDTF">2007-07-09T21:56:01Z</dcterms:created>
  <dcterms:modified xsi:type="dcterms:W3CDTF">2020-08-28T14:39:55Z</dcterms:modified>
</cp:coreProperties>
</file>