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089" r:id="rId3"/>
  </p:sldMasterIdLst>
  <p:notesMasterIdLst>
    <p:notesMasterId r:id="rId22"/>
  </p:notesMasterIdLst>
  <p:handoutMasterIdLst>
    <p:handoutMasterId r:id="rId23"/>
  </p:handoutMasterIdLst>
  <p:sldIdLst>
    <p:sldId id="502" r:id="rId4"/>
    <p:sldId id="503" r:id="rId5"/>
    <p:sldId id="504" r:id="rId6"/>
    <p:sldId id="505" r:id="rId7"/>
    <p:sldId id="506" r:id="rId8"/>
    <p:sldId id="507" r:id="rId9"/>
    <p:sldId id="508" r:id="rId10"/>
    <p:sldId id="509" r:id="rId11"/>
    <p:sldId id="511" r:id="rId12"/>
    <p:sldId id="510" r:id="rId13"/>
    <p:sldId id="512" r:id="rId14"/>
    <p:sldId id="513" r:id="rId15"/>
    <p:sldId id="514" r:id="rId16"/>
    <p:sldId id="515" r:id="rId17"/>
    <p:sldId id="516" r:id="rId18"/>
    <p:sldId id="517" r:id="rId19"/>
    <p:sldId id="518" r:id="rId20"/>
    <p:sldId id="519"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816" userDrawn="1">
          <p15:clr>
            <a:srgbClr val="A4A3A4"/>
          </p15:clr>
        </p15:guide>
        <p15:guide id="3"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8B6168-FB07-4B21-AF98-2741CC026D19}" v="320" dt="2020-08-26T19:07:04.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2"/>
    <p:restoredTop sz="94300"/>
  </p:normalViewPr>
  <p:slideViewPr>
    <p:cSldViewPr>
      <p:cViewPr varScale="1">
        <p:scale>
          <a:sx n="107" d="100"/>
          <a:sy n="107" d="100"/>
        </p:scale>
        <p:origin x="2148" y="114"/>
      </p:cViewPr>
      <p:guideLst>
        <p:guide orient="horz" pos="2160"/>
        <p:guide pos="816"/>
        <p:guide pos="38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EB6E9645-044B-1340-BFAD-9E938260AD2B}" type="datetimeFigureOut">
              <a:rPr lang="en-US"/>
              <a:pPr>
                <a:defRPr/>
              </a:pPr>
              <a:t>8/28/2020</a:t>
            </a:fld>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9C91EF6-5A43-C045-8163-5ED255A26B1B}" type="slidenum">
              <a:rPr lang="en-US" altLang="en-US"/>
              <a:pPr>
                <a:defRPr/>
              </a:pPr>
              <a:t>‹#›</a:t>
            </a:fld>
            <a:endParaRPr lang="en-US" altLang="en-US"/>
          </a:p>
        </p:txBody>
      </p:sp>
    </p:spTree>
    <p:extLst>
      <p:ext uri="{BB962C8B-B14F-4D97-AF65-F5344CB8AC3E}">
        <p14:creationId xmlns:p14="http://schemas.microsoft.com/office/powerpoint/2010/main" val="172825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D2400FF3-6367-3643-99BA-91F656C2069C}" type="datetimeFigureOut">
              <a:rPr lang="en-US"/>
              <a:pPr>
                <a:defRPr/>
              </a:pPr>
              <a:t>8/28/2020</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7170D1B7-D24B-334B-BB67-E3D583AD516E}" type="slidenum">
              <a:rPr lang="en-US" altLang="en-US"/>
              <a:pPr>
                <a:defRPr/>
              </a:pPr>
              <a:t>‹#›</a:t>
            </a:fld>
            <a:endParaRPr lang="en-US" altLang="en-US"/>
          </a:p>
        </p:txBody>
      </p:sp>
    </p:spTree>
    <p:extLst>
      <p:ext uri="{BB962C8B-B14F-4D97-AF65-F5344CB8AC3E}">
        <p14:creationId xmlns:p14="http://schemas.microsoft.com/office/powerpoint/2010/main" val="1485977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90586A9-3F20-294F-8459-0669D5D1646F}" type="slidenum">
              <a:rPr lang="en-US" altLang="en-US"/>
              <a:pPr>
                <a:defRPr/>
              </a:pPr>
              <a:t>‹#›</a:t>
            </a:fld>
            <a:endParaRPr lang="en-US" altLang="en-US"/>
          </a:p>
        </p:txBody>
      </p:sp>
    </p:spTree>
    <p:extLst>
      <p:ext uri="{BB962C8B-B14F-4D97-AF65-F5344CB8AC3E}">
        <p14:creationId xmlns:p14="http://schemas.microsoft.com/office/powerpoint/2010/main" val="20249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01FC1866-E79F-0D40-B07A-EF067F58F01B}" type="slidenum">
              <a:rPr lang="en-US" altLang="en-US"/>
              <a:pPr>
                <a:defRPr/>
              </a:pPr>
              <a:t>‹#›</a:t>
            </a:fld>
            <a:endParaRPr lang="en-US" altLang="en-US"/>
          </a:p>
        </p:txBody>
      </p:sp>
    </p:spTree>
    <p:extLst>
      <p:ext uri="{BB962C8B-B14F-4D97-AF65-F5344CB8AC3E}">
        <p14:creationId xmlns:p14="http://schemas.microsoft.com/office/powerpoint/2010/main" val="851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043BC92-225C-964D-B5E2-345D13EE2B81}" type="slidenum">
              <a:rPr lang="en-US" altLang="en-US"/>
              <a:pPr>
                <a:defRPr/>
              </a:pPr>
              <a:t>‹#›</a:t>
            </a:fld>
            <a:endParaRPr lang="en-US" altLang="en-US"/>
          </a:p>
        </p:txBody>
      </p:sp>
    </p:spTree>
    <p:extLst>
      <p:ext uri="{BB962C8B-B14F-4D97-AF65-F5344CB8AC3E}">
        <p14:creationId xmlns:p14="http://schemas.microsoft.com/office/powerpoint/2010/main" val="11590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3817E6DE-3F14-8D45-B968-9F7CE9A4F3C6}" type="slidenum">
              <a:rPr lang="en-US" altLang="en-US"/>
              <a:pPr>
                <a:defRPr/>
              </a:pPr>
              <a:t>‹#›</a:t>
            </a:fld>
            <a:endParaRPr lang="en-US" altLang="en-US"/>
          </a:p>
        </p:txBody>
      </p:sp>
    </p:spTree>
    <p:extLst>
      <p:ext uri="{BB962C8B-B14F-4D97-AF65-F5344CB8AC3E}">
        <p14:creationId xmlns:p14="http://schemas.microsoft.com/office/powerpoint/2010/main" val="205923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721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83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96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34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05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5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6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5E72801-6ED9-074A-9282-8E2101E90473}" type="slidenum">
              <a:rPr lang="en-US" altLang="en-US"/>
              <a:pPr>
                <a:defRPr/>
              </a:pPr>
              <a:t>‹#›</a:t>
            </a:fld>
            <a:endParaRPr lang="en-US" altLang="en-US"/>
          </a:p>
        </p:txBody>
      </p:sp>
    </p:spTree>
    <p:extLst>
      <p:ext uri="{BB962C8B-B14F-4D97-AF65-F5344CB8AC3E}">
        <p14:creationId xmlns:p14="http://schemas.microsoft.com/office/powerpoint/2010/main" val="1702716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394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50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87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6241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0426"/>
            <a:ext cx="6477000" cy="1470025"/>
          </a:xfrm>
        </p:spPr>
        <p:txBody>
          <a:bodyPr>
            <a:normAutofit/>
          </a:bodyPr>
          <a:lstStyle>
            <a:lvl1pPr>
              <a:defRPr sz="3200" b="1" cap="none" spc="0">
                <a:ln w="17780" cmpd="sng">
                  <a:solidFill>
                    <a:schemeClr val="accent1">
                      <a:tint val="3000"/>
                    </a:schemeClr>
                  </a:solidFill>
                  <a:prstDash val="solid"/>
                  <a:miter lim="800000"/>
                </a:ln>
                <a:solidFill>
                  <a:srgbClr val="303030"/>
                </a:solidFill>
                <a:effectLst>
                  <a:outerShdw blurRad="38100" dist="38100" dir="2700000" algn="tl">
                    <a:srgbClr val="000000">
                      <a:alpha val="43137"/>
                    </a:srgbClr>
                  </a:outerShdw>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Subtitle 2"/>
          <p:cNvSpPr>
            <a:spLocks noGrp="1"/>
          </p:cNvSpPr>
          <p:nvPr>
            <p:ph type="subTitle" idx="1"/>
          </p:nvPr>
        </p:nvSpPr>
        <p:spPr>
          <a:xfrm>
            <a:off x="2286000" y="3886200"/>
            <a:ext cx="6477000" cy="1752600"/>
          </a:xfrm>
        </p:spPr>
        <p:txBody>
          <a:bodyPr/>
          <a:lstStyle>
            <a:lvl1pPr marL="0" indent="0" algn="ctr">
              <a:buNone/>
              <a:defRPr>
                <a:solidFill>
                  <a:srgbClr val="303030"/>
                </a:solidFill>
                <a:latin typeface="Arial Narrow"/>
                <a:cs typeface="Arial Narrow"/>
              </a:defRPr>
            </a:lvl1pPr>
            <a:lvl2pPr marL="457180" indent="0" algn="ctr">
              <a:buNone/>
              <a:defRPr>
                <a:solidFill>
                  <a:schemeClr val="tx1">
                    <a:tint val="75000"/>
                  </a:schemeClr>
                </a:solidFill>
              </a:defRPr>
            </a:lvl2pPr>
            <a:lvl3pPr marL="914359" indent="0" algn="ctr">
              <a:buNone/>
              <a:defRPr>
                <a:solidFill>
                  <a:schemeClr val="tx1">
                    <a:tint val="75000"/>
                  </a:schemeClr>
                </a:solidFill>
              </a:defRPr>
            </a:lvl3pPr>
            <a:lvl4pPr marL="1371539" indent="0" algn="ctr">
              <a:buNone/>
              <a:defRPr>
                <a:solidFill>
                  <a:schemeClr val="tx1">
                    <a:tint val="75000"/>
                  </a:schemeClr>
                </a:solidFill>
              </a:defRPr>
            </a:lvl4pPr>
            <a:lvl5pPr marL="1828718" indent="0" algn="ctr">
              <a:buNone/>
              <a:defRPr>
                <a:solidFill>
                  <a:schemeClr val="tx1">
                    <a:tint val="75000"/>
                  </a:schemeClr>
                </a:solidFill>
              </a:defRPr>
            </a:lvl5pPr>
            <a:lvl6pPr marL="2285898" indent="0" algn="ctr">
              <a:buNone/>
              <a:defRPr>
                <a:solidFill>
                  <a:schemeClr val="tx1">
                    <a:tint val="75000"/>
                  </a:schemeClr>
                </a:solidFill>
              </a:defRPr>
            </a:lvl6pPr>
            <a:lvl7pPr marL="2743077" indent="0" algn="ctr">
              <a:buNone/>
              <a:defRPr>
                <a:solidFill>
                  <a:schemeClr val="tx1">
                    <a:tint val="75000"/>
                  </a:schemeClr>
                </a:solidFill>
              </a:defRPr>
            </a:lvl7pPr>
            <a:lvl8pPr marL="3200257" indent="0" algn="ctr">
              <a:buNone/>
              <a:defRPr>
                <a:solidFill>
                  <a:schemeClr val="tx1">
                    <a:tint val="75000"/>
                  </a:schemeClr>
                </a:solidFill>
              </a:defRPr>
            </a:lvl8pPr>
            <a:lvl9pPr marL="3657436" indent="0" algn="ctr">
              <a:buNone/>
              <a:defRPr>
                <a:solidFill>
                  <a:schemeClr val="tx1">
                    <a:tint val="75000"/>
                  </a:schemeClr>
                </a:solidFill>
              </a:defRPr>
            </a:lvl9pPr>
          </a:lstStyle>
          <a:p>
            <a:r>
              <a:rPr lang="en-US"/>
              <a:t>Click to edit Master subtitle style</a:t>
            </a:r>
            <a:endParaRPr lang="en-CA" dirty="0"/>
          </a:p>
        </p:txBody>
      </p:sp>
      <p:pic>
        <p:nvPicPr>
          <p:cNvPr id="5" name="Picture 17" descr="CC_PROMO_RG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2201862" cy="6864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8915400" y="0"/>
            <a:ext cx="233795" cy="6858000"/>
          </a:xfrm>
          <a:prstGeom prst="rect">
            <a:avLst/>
          </a:prstGeom>
        </p:spPr>
      </p:pic>
    </p:spTree>
    <p:extLst>
      <p:ext uri="{BB962C8B-B14F-4D97-AF65-F5344CB8AC3E}">
        <p14:creationId xmlns:p14="http://schemas.microsoft.com/office/powerpoint/2010/main" val="1867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p:nvSpPr>
        <p:spPr>
          <a:xfrm>
            <a:off x="-12700" y="914400"/>
            <a:ext cx="850900" cy="5943600"/>
          </a:xfrm>
          <a:prstGeom prst="rect">
            <a:avLst/>
          </a:prstGeom>
          <a:solidFill>
            <a:srgbClr val="D4E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8"/>
          <p:cNvSpPr>
            <a:spLocks noChangeArrowheads="1"/>
          </p:cNvSpPr>
          <p:nvPr/>
        </p:nvSpPr>
        <p:spPr bwMode="auto">
          <a:xfrm>
            <a:off x="-12700" y="0"/>
            <a:ext cx="9156700" cy="914400"/>
          </a:xfrm>
          <a:prstGeom prst="rect">
            <a:avLst/>
          </a:prstGeom>
          <a:solidFill>
            <a:srgbClr val="3030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endParaRPr lang="en-CA" sz="2400"/>
          </a:p>
        </p:txBody>
      </p:sp>
      <p:sp>
        <p:nvSpPr>
          <p:cNvPr id="2" name="Title 1"/>
          <p:cNvSpPr>
            <a:spLocks noGrp="1"/>
          </p:cNvSpPr>
          <p:nvPr>
            <p:ph type="title"/>
          </p:nvPr>
        </p:nvSpPr>
        <p:spPr>
          <a:xfrm>
            <a:off x="838200" y="1"/>
            <a:ext cx="8104716" cy="914400"/>
          </a:xfrm>
        </p:spPr>
        <p:txBody>
          <a:bodyPr>
            <a:normAutofit/>
          </a:bodyPr>
          <a:lstStyle>
            <a:lvl1pPr>
              <a:defRPr sz="2800" b="0" cap="none" spc="0">
                <a:ln w="17780" cmpd="sng">
                  <a:solidFill>
                    <a:schemeClr val="accent1">
                      <a:tint val="3000"/>
                    </a:schemeClr>
                  </a:solidFill>
                  <a:prstDash val="solid"/>
                  <a:miter lim="800000"/>
                </a:ln>
                <a:solidFill>
                  <a:schemeClr val="bg1"/>
                </a:solidFill>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Content Placeholder 2"/>
          <p:cNvSpPr>
            <a:spLocks noGrp="1"/>
          </p:cNvSpPr>
          <p:nvPr>
            <p:ph idx="1"/>
          </p:nvPr>
        </p:nvSpPr>
        <p:spPr>
          <a:xfrm>
            <a:off x="859790" y="990600"/>
            <a:ext cx="8083126" cy="5638800"/>
          </a:xfrm>
        </p:spPr>
        <p:txBody>
          <a:bodyPr>
            <a:normAutofit/>
          </a:bodyPr>
          <a:lstStyle>
            <a:lvl1pPr>
              <a:buClr>
                <a:srgbClr val="303030"/>
              </a:buClr>
              <a:buFont typeface="Wingdings" pitchFamily="2" charset="2"/>
              <a:buChar char="v"/>
              <a:defRPr sz="2000">
                <a:latin typeface="Helvetica Neue" charset="0"/>
                <a:ea typeface="Helvetica Neue" charset="0"/>
                <a:cs typeface="Helvetica Neue" charset="0"/>
              </a:defRPr>
            </a:lvl1pPr>
            <a:lvl2pPr marL="742917" indent="-285737">
              <a:buClr>
                <a:srgbClr val="303030"/>
              </a:buClr>
              <a:buFont typeface="Wingdings" pitchFamily="2" charset="2"/>
              <a:buChar char="§"/>
              <a:defRPr sz="1800">
                <a:solidFill>
                  <a:srgbClr val="000000"/>
                </a:solidFill>
                <a:latin typeface="Helvetica Neue" charset="0"/>
                <a:ea typeface="Helvetica Neue" charset="0"/>
                <a:cs typeface="Helvetica Neue" charset="0"/>
              </a:defRPr>
            </a:lvl2pPr>
            <a:lvl3pPr>
              <a:buClr>
                <a:srgbClr val="303030"/>
              </a:buClr>
              <a:defRPr sz="1600">
                <a:solidFill>
                  <a:srgbClr val="000000"/>
                </a:solidFill>
                <a:latin typeface="Helvetica Neue" charset="0"/>
                <a:ea typeface="Helvetica Neue" charset="0"/>
                <a:cs typeface="Helvetica Neue" charset="0"/>
              </a:defRPr>
            </a:lvl3pPr>
            <a:lvl4pPr>
              <a:buClr>
                <a:srgbClr val="303030"/>
              </a:buClr>
              <a:defRPr sz="1600">
                <a:solidFill>
                  <a:srgbClr val="000000"/>
                </a:solidFill>
                <a:latin typeface="Helvetica Neue" charset="0"/>
                <a:ea typeface="Helvetica Neue" charset="0"/>
                <a:cs typeface="Helvetica Neue" charset="0"/>
              </a:defRPr>
            </a:lvl4pPr>
            <a:lvl5pPr>
              <a:buClr>
                <a:srgbClr val="303030"/>
              </a:buClr>
              <a:defRPr sz="1600">
                <a:solidFill>
                  <a:srgbClr val="000000"/>
                </a:solidFill>
                <a:latin typeface="Helvetica Neue" charset="0"/>
                <a:ea typeface="Helvetica Neue" charset="0"/>
                <a:cs typeface="Helvetica Neue"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p:nvPicPr>
        <p:blipFill>
          <a:blip r:embed="rId2"/>
          <a:stretch>
            <a:fillRect/>
          </a:stretch>
        </p:blipFill>
        <p:spPr>
          <a:xfrm>
            <a:off x="-8890" y="2514600"/>
            <a:ext cx="847090" cy="2628900"/>
          </a:xfrm>
          <a:prstGeom prst="rect">
            <a:avLst/>
          </a:prstGeom>
        </p:spPr>
      </p:pic>
    </p:spTree>
    <p:extLst>
      <p:ext uri="{BB962C8B-B14F-4D97-AF65-F5344CB8AC3E}">
        <p14:creationId xmlns:p14="http://schemas.microsoft.com/office/powerpoint/2010/main" val="1075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649140"/>
            <a:ext cx="7543800" cy="1559719"/>
          </a:xfrm>
          <a:solidFill>
            <a:schemeClr val="bg1"/>
          </a:solidFill>
          <a:ln w="9525" cap="rnd" cmpd="sng">
            <a:noFill/>
          </a:ln>
        </p:spPr>
        <p:style>
          <a:lnRef idx="2">
            <a:schemeClr val="dk1"/>
          </a:lnRef>
          <a:fillRef idx="1">
            <a:schemeClr val="lt1"/>
          </a:fillRef>
          <a:effectRef idx="0">
            <a:schemeClr val="dk1"/>
          </a:effectRef>
          <a:fontRef idx="none"/>
        </p:style>
        <p:txBody>
          <a:bodyPr anchor="t">
            <a:noAutofit/>
          </a:bodyPr>
          <a:lstStyle>
            <a:lvl1pPr algn="l">
              <a:defRPr sz="4400" b="1" cap="none" spc="0">
                <a:ln w="17780" cmpd="sng">
                  <a:solidFill>
                    <a:schemeClr val="accent1">
                      <a:tint val="3000"/>
                    </a:schemeClr>
                  </a:solidFill>
                  <a:prstDash val="solid"/>
                  <a:miter lim="800000"/>
                </a:ln>
                <a:solidFill>
                  <a:srgbClr val="303030"/>
                </a:solidFill>
                <a:effectLst>
                  <a:outerShdw blurRad="55000" dist="50800" dir="5400000" algn="tl">
                    <a:srgbClr val="000000">
                      <a:alpha val="33000"/>
                    </a:srgbClr>
                  </a:outerShdw>
                </a:effectLst>
                <a:latin typeface="Helvetica Neue" charset="0"/>
                <a:ea typeface="Helvetica Neue" charset="0"/>
                <a:cs typeface="Helvetica Neue" charset="0"/>
              </a:defRPr>
            </a:lvl1pPr>
          </a:lstStyle>
          <a:p>
            <a:r>
              <a:rPr lang="en-US"/>
              <a:t>Click to edit Master title style</a:t>
            </a:r>
            <a:endParaRPr lang="en-CA" dirty="0"/>
          </a:p>
        </p:txBody>
      </p:sp>
      <p:pic>
        <p:nvPicPr>
          <p:cNvPr id="3" name="Picture 2"/>
          <p:cNvPicPr>
            <a:picLocks noChangeAspect="1"/>
          </p:cNvPicPr>
          <p:nvPr/>
        </p:nvPicPr>
        <p:blipFill>
          <a:blip r:embed="rId2"/>
          <a:stretch>
            <a:fillRect/>
          </a:stretch>
        </p:blipFill>
        <p:spPr>
          <a:xfrm>
            <a:off x="0" y="1714500"/>
            <a:ext cx="1104900" cy="3429000"/>
          </a:xfrm>
          <a:prstGeom prst="rect">
            <a:avLst/>
          </a:prstGeom>
        </p:spPr>
      </p:pic>
    </p:spTree>
    <p:extLst>
      <p:ext uri="{BB962C8B-B14F-4D97-AF65-F5344CB8AC3E}">
        <p14:creationId xmlns:p14="http://schemas.microsoft.com/office/powerpoint/2010/main" val="12556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70914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312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47648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FDB9773B-4CE2-C541-8547-1628AFD6FC60}" type="slidenum">
              <a:rPr lang="en-US" altLang="en-US"/>
              <a:pPr>
                <a:defRPr/>
              </a:pPr>
              <a:t>‹#›</a:t>
            </a:fld>
            <a:endParaRPr lang="en-US" altLang="en-US"/>
          </a:p>
        </p:txBody>
      </p:sp>
    </p:spTree>
    <p:extLst>
      <p:ext uri="{BB962C8B-B14F-4D97-AF65-F5344CB8AC3E}">
        <p14:creationId xmlns:p14="http://schemas.microsoft.com/office/powerpoint/2010/main" val="1974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32AA7E91-C5BE-984D-A321-3A478B465A20}" type="slidenum">
              <a:rPr lang="en-US" altLang="en-US"/>
              <a:pPr>
                <a:defRPr/>
              </a:pPr>
              <a:t>‹#›</a:t>
            </a:fld>
            <a:endParaRPr lang="en-US" altLang="en-US"/>
          </a:p>
        </p:txBody>
      </p:sp>
    </p:spTree>
    <p:extLst>
      <p:ext uri="{BB962C8B-B14F-4D97-AF65-F5344CB8AC3E}">
        <p14:creationId xmlns:p14="http://schemas.microsoft.com/office/powerpoint/2010/main" val="104714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212680F7-AF5E-5F4F-90F8-E9F97FAEB4B1}" type="slidenum">
              <a:rPr lang="en-US" altLang="en-US"/>
              <a:pPr>
                <a:defRPr/>
              </a:pPr>
              <a:t>‹#›</a:t>
            </a:fld>
            <a:endParaRPr lang="en-US" altLang="en-US"/>
          </a:p>
        </p:txBody>
      </p:sp>
    </p:spTree>
    <p:extLst>
      <p:ext uri="{BB962C8B-B14F-4D97-AF65-F5344CB8AC3E}">
        <p14:creationId xmlns:p14="http://schemas.microsoft.com/office/powerpoint/2010/main" val="7935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B708ED43-3BD8-5141-9FD4-E158B6FCE071}" type="slidenum">
              <a:rPr lang="en-US" altLang="en-US"/>
              <a:pPr>
                <a:defRPr/>
              </a:pPr>
              <a:t>‹#›</a:t>
            </a:fld>
            <a:endParaRPr lang="en-US" altLang="en-US"/>
          </a:p>
        </p:txBody>
      </p:sp>
    </p:spTree>
    <p:extLst>
      <p:ext uri="{BB962C8B-B14F-4D97-AF65-F5344CB8AC3E}">
        <p14:creationId xmlns:p14="http://schemas.microsoft.com/office/powerpoint/2010/main" val="181183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8482DF1-506C-A24A-93CA-E6E9A0C4A287}" type="slidenum">
              <a:rPr lang="en-US" altLang="en-US"/>
              <a:pPr>
                <a:defRPr/>
              </a:pPr>
              <a:t>‹#›</a:t>
            </a:fld>
            <a:endParaRPr lang="en-US" altLang="en-US"/>
          </a:p>
        </p:txBody>
      </p:sp>
    </p:spTree>
    <p:extLst>
      <p:ext uri="{BB962C8B-B14F-4D97-AF65-F5344CB8AC3E}">
        <p14:creationId xmlns:p14="http://schemas.microsoft.com/office/powerpoint/2010/main" val="115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3882B7E-67C2-5B45-A092-D75C9C67395A}" type="slidenum">
              <a:rPr lang="en-US" altLang="en-US"/>
              <a:pPr>
                <a:defRPr/>
              </a:pPr>
              <a:t>‹#›</a:t>
            </a:fld>
            <a:endParaRPr lang="en-US" altLang="en-US"/>
          </a:p>
        </p:txBody>
      </p:sp>
    </p:spTree>
    <p:extLst>
      <p:ext uri="{BB962C8B-B14F-4D97-AF65-F5344CB8AC3E}">
        <p14:creationId xmlns:p14="http://schemas.microsoft.com/office/powerpoint/2010/main" val="21285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1305AD6-14BB-F945-B158-84B330E83CEB}" type="slidenum">
              <a:rPr lang="en-US" altLang="en-US"/>
              <a:pPr>
                <a:defRPr/>
              </a:pPr>
              <a:t>‹#›</a:t>
            </a:fld>
            <a:endParaRPr lang="en-US" altLang="en-US"/>
          </a:p>
        </p:txBody>
      </p:sp>
    </p:spTree>
    <p:extLst>
      <p:ext uri="{BB962C8B-B14F-4D97-AF65-F5344CB8AC3E}">
        <p14:creationId xmlns:p14="http://schemas.microsoft.com/office/powerpoint/2010/main" val="12857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68613"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r>
              <a:rPr lang="en-US" dirty="0"/>
              <a:t>JavaScript, Sixth Edition</a:t>
            </a:r>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733D6F3-EB2D-724A-A979-65F121E699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Lst>
  <p:hf hdr="0" dt="0"/>
  <p:txStyles>
    <p:titleStyle>
      <a:lvl1pPr algn="ctr" rtl="0" eaLnBrk="0" fontAlgn="base" hangingPunct="0">
        <a:spcBef>
          <a:spcPct val="0"/>
        </a:spcBef>
        <a:spcAft>
          <a:spcPct val="0"/>
        </a:spcAft>
        <a:defRPr sz="3600">
          <a:solidFill>
            <a:schemeClr val="tx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chemeClr val="tx1"/>
          </a:solidFill>
          <a:latin typeface="+mn-lt"/>
          <a:ea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2000">
                <a:solidFill>
                  <a:srgbClr val="222222"/>
                </a:solidFill>
                <a:latin typeface="Arial" charset="0"/>
                <a:ea typeface="+mn-ea"/>
                <a:cs typeface="+mn-cs"/>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2000">
                <a:solidFill>
                  <a:srgbClr val="222222"/>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rtl="0" eaLnBrk="0" fontAlgn="base" hangingPunct="0">
        <a:spcBef>
          <a:spcPct val="0"/>
        </a:spcBef>
        <a:spcAft>
          <a:spcPct val="0"/>
        </a:spcAft>
        <a:defRPr sz="3600">
          <a:solidFill>
            <a:srgbClr val="22222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rgbClr val="222222"/>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rgbClr val="222222"/>
          </a:solidFill>
          <a:latin typeface="+mn-lt"/>
          <a:ea typeface="ヒラギノ角ゴ Pro W3" charset="0"/>
        </a:defRPr>
      </a:lvl3pPr>
      <a:lvl4pPr marL="1600200" indent="-228600" algn="l" rtl="0" eaLnBrk="0" fontAlgn="base" hangingPunct="0">
        <a:spcBef>
          <a:spcPct val="20000"/>
        </a:spcBef>
        <a:spcAft>
          <a:spcPct val="0"/>
        </a:spcAft>
        <a:buChar char="–"/>
        <a:defRPr sz="2200">
          <a:solidFill>
            <a:srgbClr val="222222"/>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ヒラギノ角ゴ Pro W3"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5583" y="274638"/>
            <a:ext cx="8297334" cy="1132131"/>
          </a:xfrm>
          <a:prstGeom prst="rect">
            <a:avLst/>
          </a:prstGeom>
        </p:spPr>
        <p:txBody>
          <a:bodyPr vert="horz" lIns="91435" tIns="45718" rIns="91435" bIns="45718"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45583" y="1406770"/>
            <a:ext cx="8297334" cy="4719395"/>
          </a:xfrm>
          <a:prstGeom prst="rect">
            <a:avLst/>
          </a:prstGeom>
        </p:spPr>
        <p:txBody>
          <a:bodyPr vert="horz" lIns="91435" tIns="45718" rIns="91435"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9063150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359" rtl="0" eaLnBrk="1" latinLnBrk="0" hangingPunct="1">
        <a:spcBef>
          <a:spcPct val="0"/>
        </a:spcBef>
        <a:buNone/>
        <a:defRPr sz="2800" kern="1200">
          <a:solidFill>
            <a:srgbClr val="77933C"/>
          </a:solidFill>
          <a:latin typeface="Helvetica Neue" charset="0"/>
          <a:ea typeface="Helvetica Neue" charset="0"/>
          <a:cs typeface="Helvetica Neue" charset="0"/>
        </a:defRPr>
      </a:lvl1pPr>
    </p:titleStyle>
    <p:bodyStyle>
      <a:lvl1pPr marL="342885" indent="-342885" algn="l" defTabSz="914359" rtl="0" eaLnBrk="1" latinLnBrk="0" hangingPunct="1">
        <a:spcBef>
          <a:spcPct val="20000"/>
        </a:spcBef>
        <a:buClr>
          <a:schemeClr val="accent3">
            <a:lumMod val="50000"/>
          </a:schemeClr>
        </a:buClr>
        <a:buFont typeface="Wingdings" pitchFamily="2" charset="2"/>
        <a:buChar char="v"/>
        <a:defRPr sz="2000" kern="1200">
          <a:solidFill>
            <a:schemeClr val="tx1"/>
          </a:solidFill>
          <a:latin typeface="Helvetica Neue" charset="0"/>
          <a:ea typeface="Helvetica Neue" charset="0"/>
          <a:cs typeface="Helvetica Neue" charset="0"/>
        </a:defRPr>
      </a:lvl1pPr>
      <a:lvl2pPr marL="742917" indent="-285737" algn="l" defTabSz="914359"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2pPr>
      <a:lvl3pPr marL="1142949" indent="-228590" algn="l" defTabSz="914359" rtl="0" eaLnBrk="1" latinLnBrk="0" hangingPunct="1">
        <a:spcBef>
          <a:spcPct val="20000"/>
        </a:spcBef>
        <a:buClr>
          <a:schemeClr val="accent3">
            <a:lumMod val="50000"/>
          </a:schemeClr>
        </a:buClr>
        <a:buFont typeface="Courier New" pitchFamily="49" charset="0"/>
        <a:buChar char="o"/>
        <a:defRPr sz="1800" kern="1200">
          <a:solidFill>
            <a:schemeClr val="tx1"/>
          </a:solidFill>
          <a:latin typeface="+mn-lt"/>
          <a:ea typeface="+mn-ea"/>
          <a:cs typeface="+mn-cs"/>
        </a:defRPr>
      </a:lvl3pPr>
      <a:lvl4pPr marL="160012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4pPr>
      <a:lvl5pPr marL="205730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5pPr>
      <a:lvl6pPr marL="251448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6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4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2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A4E0-73D8-469F-885B-BAD36527FE60}"/>
              </a:ext>
            </a:extLst>
          </p:cNvPr>
          <p:cNvSpPr>
            <a:spLocks noGrp="1"/>
          </p:cNvSpPr>
          <p:nvPr>
            <p:ph type="title"/>
          </p:nvPr>
        </p:nvSpPr>
        <p:spPr>
          <a:solidFill>
            <a:schemeClr val="bg1"/>
          </a:solidFill>
          <a:ln w="9525" cap="rnd" cmpd="sng">
            <a:noFill/>
          </a:ln>
        </p:spPr>
        <p:txBody>
          <a:bodyPr vert="horz" lIns="91435" tIns="45718" rIns="91435" bIns="45718" rtlCol="0" anchor="t">
            <a:normAutofit/>
          </a:bodyPr>
          <a:lstStyle/>
          <a:p>
            <a:r>
              <a:rPr lang="en-CA" dirty="0">
                <a:solidFill>
                  <a:schemeClr val="tx1"/>
                </a:solidFill>
                <a:effectLst/>
              </a:rPr>
              <a:t>Creating the Cart</a:t>
            </a:r>
          </a:p>
        </p:txBody>
      </p:sp>
    </p:spTree>
    <p:extLst>
      <p:ext uri="{BB962C8B-B14F-4D97-AF65-F5344CB8AC3E}">
        <p14:creationId xmlns:p14="http://schemas.microsoft.com/office/powerpoint/2010/main" val="192144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7E18-2E13-498A-929A-5FFD75D81E23}"/>
              </a:ext>
            </a:extLst>
          </p:cNvPr>
          <p:cNvSpPr>
            <a:spLocks noGrp="1"/>
          </p:cNvSpPr>
          <p:nvPr>
            <p:ph type="title"/>
          </p:nvPr>
        </p:nvSpPr>
        <p:spPr/>
        <p:txBody>
          <a:bodyPr>
            <a:normAutofit fontScale="90000"/>
          </a:bodyPr>
          <a:lstStyle/>
          <a:p>
            <a:r>
              <a:rPr lang="en-US" dirty="0"/>
              <a:t>Creating the Cart Summary Components (continued)</a:t>
            </a:r>
            <a:endParaRPr lang="en-CA" dirty="0"/>
          </a:p>
        </p:txBody>
      </p:sp>
      <p:sp>
        <p:nvSpPr>
          <p:cNvPr id="3" name="Content Placeholder 2">
            <a:extLst>
              <a:ext uri="{FF2B5EF4-FFF2-40B4-BE49-F238E27FC236}">
                <a16:creationId xmlns:a16="http://schemas.microsoft.com/office/drawing/2014/main" id="{0930C6FF-0D57-40A2-8629-AAC6CAFD43F9}"/>
              </a:ext>
            </a:extLst>
          </p:cNvPr>
          <p:cNvSpPr>
            <a:spLocks noGrp="1"/>
          </p:cNvSpPr>
          <p:nvPr>
            <p:ph idx="1"/>
          </p:nvPr>
        </p:nvSpPr>
        <p:spPr/>
        <p:txBody>
          <a:bodyPr>
            <a:normAutofit/>
          </a:bodyPr>
          <a:lstStyle/>
          <a:p>
            <a:r>
              <a:rPr lang="en-US" dirty="0"/>
              <a:t>We need to register the new </a:t>
            </a:r>
            <a:r>
              <a:rPr lang="en-US" b="1" dirty="0"/>
              <a:t>component</a:t>
            </a:r>
            <a:r>
              <a:rPr lang="en-US" dirty="0"/>
              <a:t> with the store feature module. Modify the store.module.ts file in the src/app/store folder with the following highlighted changes:</a:t>
            </a:r>
          </a:p>
          <a:p>
            <a:pPr marL="457180" lvl="1" indent="0">
              <a:buNone/>
            </a:pPr>
            <a:endParaRPr lang="en-US" sz="1500" dirty="0">
              <a:latin typeface="Consolas" panose="020B0609020204030204" pitchFamily="49" charset="0"/>
            </a:endParaRPr>
          </a:p>
          <a:p>
            <a:pPr marL="457180" lvl="1" indent="0">
              <a:buNone/>
            </a:pPr>
            <a:r>
              <a:rPr lang="en-US" sz="1500" dirty="0">
                <a:latin typeface="Consolas" panose="020B0609020204030204" pitchFamily="49" charset="0"/>
              </a:rPr>
              <a:t>import { NgModule } from '@angular/core';</a:t>
            </a:r>
          </a:p>
          <a:p>
            <a:pPr marL="457180" lvl="1" indent="0">
              <a:buNone/>
            </a:pPr>
            <a:r>
              <a:rPr lang="en-US" sz="1500" dirty="0">
                <a:latin typeface="Consolas" panose="020B0609020204030204" pitchFamily="49" charset="0"/>
              </a:rPr>
              <a:t>import { BrowserModule } from '@angular/platform-browser';</a:t>
            </a:r>
          </a:p>
          <a:p>
            <a:pPr marL="457180" lvl="1" indent="0">
              <a:buNone/>
            </a:pPr>
            <a:r>
              <a:rPr lang="en-US" sz="1500" dirty="0">
                <a:latin typeface="Consolas" panose="020B0609020204030204" pitchFamily="49" charset="0"/>
              </a:rPr>
              <a:t>import { FormsModule } from '@angular/forms';</a:t>
            </a:r>
          </a:p>
          <a:p>
            <a:pPr marL="457180" lvl="1" indent="0">
              <a:buNone/>
            </a:pPr>
            <a:r>
              <a:rPr lang="en-US" sz="1500" dirty="0">
                <a:latin typeface="Consolas" panose="020B0609020204030204" pitchFamily="49" charset="0"/>
              </a:rPr>
              <a:t>import { ModelModule } from '../model/model.module';</a:t>
            </a:r>
          </a:p>
          <a:p>
            <a:pPr marL="457180" lvl="1" indent="0">
              <a:buNone/>
            </a:pPr>
            <a:r>
              <a:rPr lang="en-US" sz="1500" dirty="0">
                <a:latin typeface="Consolas" panose="020B0609020204030204" pitchFamily="49" charset="0"/>
              </a:rPr>
              <a:t>import { StoreComponent } from './store.component';</a:t>
            </a:r>
          </a:p>
          <a:p>
            <a:pPr marL="457180" lvl="1" indent="0">
              <a:buNone/>
            </a:pPr>
            <a:r>
              <a:rPr lang="en-US" sz="1500" dirty="0">
                <a:latin typeface="Consolas" panose="020B0609020204030204" pitchFamily="49" charset="0"/>
              </a:rPr>
              <a:t>import { CounterDirective } from './counter.directive';</a:t>
            </a:r>
          </a:p>
          <a:p>
            <a:pPr marL="457180" lvl="1" indent="0">
              <a:buNone/>
            </a:pPr>
            <a:r>
              <a:rPr lang="en-US" sz="1500" b="1" dirty="0">
                <a:latin typeface="Consolas" panose="020B0609020204030204" pitchFamily="49" charset="0"/>
              </a:rPr>
              <a:t>import { CartSummaryComponent } from './cartSummary.component';</a:t>
            </a:r>
          </a:p>
          <a:p>
            <a:pPr marL="457180" lvl="1" indent="0">
              <a:buNone/>
            </a:pPr>
            <a:endParaRPr lang="en-US" sz="1500" dirty="0">
              <a:latin typeface="Consolas" panose="020B0609020204030204" pitchFamily="49" charset="0"/>
            </a:endParaRPr>
          </a:p>
          <a:p>
            <a:pPr marL="457180" lvl="1" indent="0">
              <a:buNone/>
            </a:pPr>
            <a:r>
              <a:rPr lang="en-US" sz="1500" dirty="0">
                <a:latin typeface="Consolas" panose="020B0609020204030204" pitchFamily="49" charset="0"/>
              </a:rPr>
              <a:t>@NgModule({</a:t>
            </a:r>
          </a:p>
          <a:p>
            <a:pPr marL="457180" lvl="1" indent="0">
              <a:buNone/>
            </a:pPr>
            <a:r>
              <a:rPr lang="en-US" sz="1500" dirty="0">
                <a:latin typeface="Consolas" panose="020B0609020204030204" pitchFamily="49" charset="0"/>
              </a:rPr>
              <a:t>  imports: [ModelModule, BrowserModule, FormsModule],</a:t>
            </a:r>
          </a:p>
          <a:p>
            <a:pPr marL="457180" lvl="1" indent="0">
              <a:buNone/>
            </a:pPr>
            <a:r>
              <a:rPr lang="en-US" sz="1500" dirty="0">
                <a:latin typeface="Consolas" panose="020B0609020204030204" pitchFamily="49" charset="0"/>
              </a:rPr>
              <a:t>  declarations: [StoreComponent, CounterDirective, CartSummaryComponent],</a:t>
            </a:r>
          </a:p>
          <a:p>
            <a:pPr marL="457180" lvl="1" indent="0">
              <a:buNone/>
            </a:pPr>
            <a:r>
              <a:rPr lang="en-US" sz="1500" dirty="0">
                <a:latin typeface="Consolas" panose="020B0609020204030204" pitchFamily="49" charset="0"/>
              </a:rPr>
              <a:t>  </a:t>
            </a:r>
            <a:r>
              <a:rPr lang="en-US" sz="1500" b="1" dirty="0">
                <a:latin typeface="Consolas" panose="020B0609020204030204" pitchFamily="49" charset="0"/>
              </a:rPr>
              <a:t>exports: [StoreComponent, CounterDirective, CartSummaryComponent]</a:t>
            </a:r>
          </a:p>
          <a:p>
            <a:pPr marL="457180" lvl="1" indent="0">
              <a:buNone/>
            </a:pPr>
            <a:r>
              <a:rPr lang="en-US" sz="1500" dirty="0">
                <a:latin typeface="Consolas" panose="020B0609020204030204" pitchFamily="49" charset="0"/>
              </a:rPr>
              <a:t>})</a:t>
            </a:r>
          </a:p>
          <a:p>
            <a:pPr marL="457180" lvl="1" indent="0">
              <a:buNone/>
            </a:pPr>
            <a:r>
              <a:rPr lang="en-US" sz="1500" dirty="0">
                <a:latin typeface="Consolas" panose="020B0609020204030204" pitchFamily="49" charset="0"/>
              </a:rPr>
              <a:t>export class StoreModule { }</a:t>
            </a:r>
            <a:endParaRPr lang="en-CA" dirty="0"/>
          </a:p>
        </p:txBody>
      </p:sp>
    </p:spTree>
    <p:extLst>
      <p:ext uri="{BB962C8B-B14F-4D97-AF65-F5344CB8AC3E}">
        <p14:creationId xmlns:p14="http://schemas.microsoft.com/office/powerpoint/2010/main" val="274761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3B66-51EF-4609-ABCE-CCF4E608A552}"/>
              </a:ext>
            </a:extLst>
          </p:cNvPr>
          <p:cNvSpPr>
            <a:spLocks noGrp="1"/>
          </p:cNvSpPr>
          <p:nvPr>
            <p:ph type="title"/>
          </p:nvPr>
        </p:nvSpPr>
        <p:spPr/>
        <p:txBody>
          <a:bodyPr/>
          <a:lstStyle/>
          <a:p>
            <a:r>
              <a:rPr lang="en-US" dirty="0"/>
              <a:t>Integrating the Cart into the Store</a:t>
            </a:r>
            <a:endParaRPr lang="en-CA" dirty="0"/>
          </a:p>
        </p:txBody>
      </p:sp>
      <p:sp>
        <p:nvSpPr>
          <p:cNvPr id="5" name="Content Placeholder 4">
            <a:extLst>
              <a:ext uri="{FF2B5EF4-FFF2-40B4-BE49-F238E27FC236}">
                <a16:creationId xmlns:a16="http://schemas.microsoft.com/office/drawing/2014/main" id="{36B99357-A0F8-4EF8-B583-03FF616ED3F3}"/>
              </a:ext>
            </a:extLst>
          </p:cNvPr>
          <p:cNvSpPr>
            <a:spLocks noGrp="1"/>
          </p:cNvSpPr>
          <p:nvPr>
            <p:ph idx="1"/>
          </p:nvPr>
        </p:nvSpPr>
        <p:spPr/>
        <p:txBody>
          <a:bodyPr>
            <a:normAutofit fontScale="92500" lnSpcReduction="10000"/>
          </a:bodyPr>
          <a:lstStyle/>
          <a:p>
            <a:r>
              <a:rPr lang="en-US" dirty="0"/>
              <a:t>The store </a:t>
            </a:r>
            <a:r>
              <a:rPr lang="en-US" b="1" dirty="0"/>
              <a:t>component</a:t>
            </a:r>
            <a:r>
              <a:rPr lang="en-US" dirty="0"/>
              <a:t> is the key to integrating the cart and the cart widget into the application. </a:t>
            </a:r>
          </a:p>
          <a:p>
            <a:endParaRPr lang="en-US" dirty="0"/>
          </a:p>
          <a:p>
            <a:r>
              <a:rPr lang="en-US" dirty="0"/>
              <a:t>Update the </a:t>
            </a:r>
            <a:r>
              <a:rPr lang="en-US" b="1" dirty="0">
                <a:latin typeface="Consolas" panose="020B0609020204030204" pitchFamily="49" charset="0"/>
              </a:rPr>
              <a:t>store.component.ts </a:t>
            </a:r>
            <a:r>
              <a:rPr lang="en-US" dirty="0"/>
              <a:t>file  in the </a:t>
            </a:r>
            <a:r>
              <a:rPr lang="en-US" b="1" dirty="0">
                <a:latin typeface="Consolas" panose="020B0609020204030204" pitchFamily="49" charset="0"/>
              </a:rPr>
              <a:t>src/app/store </a:t>
            </a:r>
            <a:r>
              <a:rPr lang="en-US" dirty="0"/>
              <a:t>folder so that its constructor has a </a:t>
            </a:r>
            <a:r>
              <a:rPr lang="en-US" b="1" dirty="0">
                <a:latin typeface="Consolas" panose="020B0609020204030204" pitchFamily="49" charset="0"/>
              </a:rPr>
              <a:t>Cart</a:t>
            </a:r>
            <a:r>
              <a:rPr lang="en-US" dirty="0"/>
              <a:t> parameter and defines a method that will </a:t>
            </a:r>
            <a:r>
              <a:rPr lang="en-US" b="1" dirty="0"/>
              <a:t>add a product </a:t>
            </a:r>
            <a:r>
              <a:rPr lang="en-US" dirty="0"/>
              <a:t>to the cart:</a:t>
            </a:r>
          </a:p>
          <a:p>
            <a:endParaRPr lang="en-US" dirty="0"/>
          </a:p>
          <a:p>
            <a:pPr marL="457180" lvl="1" indent="0">
              <a:buNone/>
            </a:pPr>
            <a:r>
              <a:rPr lang="en-CA" sz="1300" dirty="0">
                <a:latin typeface="Consolas" panose="020B0609020204030204" pitchFamily="49" charset="0"/>
              </a:rPr>
              <a:t>import { Component } from '@angular/core';</a:t>
            </a:r>
          </a:p>
          <a:p>
            <a:pPr marL="457180" lvl="1" indent="0">
              <a:buNone/>
            </a:pPr>
            <a:r>
              <a:rPr lang="en-CA" sz="1300" dirty="0">
                <a:latin typeface="Consolas" panose="020B0609020204030204" pitchFamily="49" charset="0"/>
              </a:rPr>
              <a:t>import { Product } from '../model/product.model';</a:t>
            </a:r>
          </a:p>
          <a:p>
            <a:pPr marL="457180" lvl="1" indent="0">
              <a:buNone/>
            </a:pPr>
            <a:r>
              <a:rPr lang="en-CA" sz="1300" dirty="0">
                <a:latin typeface="Consolas" panose="020B0609020204030204" pitchFamily="49" charset="0"/>
              </a:rPr>
              <a:t>import { ProductRepository } from '../model/product.repository';</a:t>
            </a:r>
          </a:p>
          <a:p>
            <a:pPr marL="457180" lvl="1" indent="0">
              <a:buNone/>
            </a:pPr>
            <a:r>
              <a:rPr lang="en-CA" sz="1300" b="1" dirty="0">
                <a:latin typeface="Consolas" panose="020B0609020204030204" pitchFamily="49" charset="0"/>
              </a:rPr>
              <a:t>import { Cart } from "../model/cart.model";</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@Component({</a:t>
            </a:r>
          </a:p>
          <a:p>
            <a:pPr marL="457180" lvl="1" indent="0">
              <a:buNone/>
            </a:pPr>
            <a:r>
              <a:rPr lang="en-CA" sz="1300" dirty="0">
                <a:latin typeface="Consolas" panose="020B0609020204030204" pitchFamily="49" charset="0"/>
              </a:rPr>
              <a:t>  selector: 'store',</a:t>
            </a:r>
          </a:p>
          <a:p>
            <a:pPr marL="457180" lvl="1" indent="0">
              <a:buNone/>
            </a:pPr>
            <a:r>
              <a:rPr lang="en-CA" sz="1300" dirty="0">
                <a:latin typeface="Consolas" panose="020B0609020204030204" pitchFamily="49" charset="0"/>
              </a:rPr>
              <a:t>  templateUrl: 'store.component.html'</a:t>
            </a:r>
          </a:p>
          <a:p>
            <a:pPr marL="457180" lvl="1" indent="0">
              <a:buNone/>
            </a:pPr>
            <a:r>
              <a:rPr lang="en-CA" sz="1300" dirty="0">
                <a:latin typeface="Consolas" panose="020B0609020204030204" pitchFamily="49" charset="0"/>
              </a:rPr>
              <a:t>})</a:t>
            </a:r>
          </a:p>
          <a:p>
            <a:pPr marL="457180" lvl="1" indent="0">
              <a:buNone/>
            </a:pPr>
            <a:r>
              <a:rPr lang="en-CA" sz="1300" dirty="0">
                <a:latin typeface="Consolas" panose="020B0609020204030204" pitchFamily="49" charset="0"/>
              </a:rPr>
              <a:t>export class StoreComponent {</a:t>
            </a:r>
          </a:p>
          <a:p>
            <a:pPr marL="457180" lvl="1" indent="0">
              <a:buNone/>
            </a:pPr>
            <a:r>
              <a:rPr lang="en-CA" sz="1300" dirty="0">
                <a:latin typeface="Consolas" panose="020B0609020204030204" pitchFamily="49" charset="0"/>
              </a:rPr>
              <a:t>  public selectedCategory = null;</a:t>
            </a:r>
          </a:p>
          <a:p>
            <a:pPr marL="457180" lvl="1" indent="0">
              <a:buNone/>
            </a:pPr>
            <a:r>
              <a:rPr lang="en-CA" sz="1300" dirty="0">
                <a:latin typeface="Consolas" panose="020B0609020204030204" pitchFamily="49" charset="0"/>
              </a:rPr>
              <a:t>  public productsPerPage = 4;</a:t>
            </a:r>
          </a:p>
          <a:p>
            <a:pPr marL="457180" lvl="1" indent="0">
              <a:buNone/>
            </a:pPr>
            <a:r>
              <a:rPr lang="en-CA" sz="1300" dirty="0">
                <a:latin typeface="Consolas" panose="020B0609020204030204" pitchFamily="49" charset="0"/>
              </a:rPr>
              <a:t>  public selectedPage = 1;</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  </a:t>
            </a:r>
            <a:r>
              <a:rPr lang="en-CA" sz="1300" b="1" dirty="0">
                <a:latin typeface="Consolas" panose="020B0609020204030204" pitchFamily="49" charset="0"/>
              </a:rPr>
              <a:t>constructor(private repository: ProductRepository,</a:t>
            </a:r>
          </a:p>
          <a:p>
            <a:pPr marL="457180" lvl="1" indent="0">
              <a:buNone/>
            </a:pPr>
            <a:r>
              <a:rPr lang="en-CA" sz="1300" b="1" dirty="0">
                <a:latin typeface="Consolas" panose="020B0609020204030204" pitchFamily="49" charset="0"/>
              </a:rPr>
              <a:t>              private cart: Cart) { }</a:t>
            </a:r>
          </a:p>
        </p:txBody>
      </p:sp>
    </p:spTree>
    <p:extLst>
      <p:ext uri="{BB962C8B-B14F-4D97-AF65-F5344CB8AC3E}">
        <p14:creationId xmlns:p14="http://schemas.microsoft.com/office/powerpoint/2010/main" val="379063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3B66-51EF-4609-ABCE-CCF4E608A552}"/>
              </a:ext>
            </a:extLst>
          </p:cNvPr>
          <p:cNvSpPr>
            <a:spLocks noGrp="1"/>
          </p:cNvSpPr>
          <p:nvPr>
            <p:ph type="title"/>
          </p:nvPr>
        </p:nvSpPr>
        <p:spPr/>
        <p:txBody>
          <a:bodyPr/>
          <a:lstStyle/>
          <a:p>
            <a:r>
              <a:rPr lang="en-US" dirty="0"/>
              <a:t>Integrating the Cart into the Store (continued)</a:t>
            </a:r>
            <a:endParaRPr lang="en-CA" dirty="0"/>
          </a:p>
        </p:txBody>
      </p:sp>
      <p:sp>
        <p:nvSpPr>
          <p:cNvPr id="5" name="Content Placeholder 4">
            <a:extLst>
              <a:ext uri="{FF2B5EF4-FFF2-40B4-BE49-F238E27FC236}">
                <a16:creationId xmlns:a16="http://schemas.microsoft.com/office/drawing/2014/main" id="{36B99357-A0F8-4EF8-B583-03FF616ED3F3}"/>
              </a:ext>
            </a:extLst>
          </p:cNvPr>
          <p:cNvSpPr>
            <a:spLocks noGrp="1"/>
          </p:cNvSpPr>
          <p:nvPr>
            <p:ph idx="1"/>
          </p:nvPr>
        </p:nvSpPr>
        <p:spPr/>
        <p:txBody>
          <a:bodyPr>
            <a:normAutofit fontScale="62500" lnSpcReduction="20000"/>
          </a:bodyPr>
          <a:lstStyle/>
          <a:p>
            <a:pPr marL="457180" lvl="1" indent="0">
              <a:buNone/>
            </a:pPr>
            <a:r>
              <a:rPr lang="en-CA" dirty="0">
                <a:latin typeface="Consolas" panose="020B0609020204030204" pitchFamily="49" charset="0"/>
              </a:rPr>
              <a:t>get products(): Product[] {</a:t>
            </a:r>
          </a:p>
          <a:p>
            <a:pPr marL="457180" lvl="1" indent="0">
              <a:buNone/>
            </a:pPr>
            <a:r>
              <a:rPr lang="en-CA" dirty="0">
                <a:latin typeface="Consolas" panose="020B0609020204030204" pitchFamily="49" charset="0"/>
              </a:rPr>
              <a:t>    const pageIndex = (this.selectedPage - 1) * this.productsPerPage;</a:t>
            </a:r>
          </a:p>
          <a:p>
            <a:pPr marL="457180" lvl="1" indent="0">
              <a:buNone/>
            </a:pPr>
            <a:r>
              <a:rPr lang="en-CA" dirty="0">
                <a:latin typeface="Consolas" panose="020B0609020204030204" pitchFamily="49" charset="0"/>
              </a:rPr>
              <a:t>    return this.repository.getProducts(this.selectedCategory)</a:t>
            </a:r>
          </a:p>
          <a:p>
            <a:pPr marL="457180" lvl="1" indent="0">
              <a:buNone/>
            </a:pPr>
            <a:r>
              <a:rPr lang="en-CA" dirty="0">
                <a:latin typeface="Consolas" panose="020B0609020204030204" pitchFamily="49" charset="0"/>
              </a:rPr>
              <a:t>      .slice(pageIndex, pageIndex + this.productsPerPage);</a:t>
            </a:r>
          </a:p>
          <a:p>
            <a:pPr marL="457180" lvl="1" indent="0">
              <a:buNone/>
            </a:pPr>
            <a:r>
              <a:rPr lang="en-CA" dirty="0">
                <a:latin typeface="Consolas" panose="020B0609020204030204" pitchFamily="49" charset="0"/>
              </a:rPr>
              <a:t>  }</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  get categories(): string[] {</a:t>
            </a:r>
          </a:p>
          <a:p>
            <a:pPr marL="457180" lvl="1" indent="0">
              <a:buNone/>
            </a:pPr>
            <a:r>
              <a:rPr lang="en-CA" dirty="0">
                <a:latin typeface="Consolas" panose="020B0609020204030204" pitchFamily="49" charset="0"/>
              </a:rPr>
              <a:t>    return this.repository.getCategories();</a:t>
            </a:r>
          </a:p>
          <a:p>
            <a:pPr marL="457180" lvl="1" indent="0">
              <a:buNone/>
            </a:pPr>
            <a:r>
              <a:rPr lang="en-CA" dirty="0">
                <a:latin typeface="Consolas" panose="020B0609020204030204" pitchFamily="49" charset="0"/>
              </a:rPr>
              <a:t>  }</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  changeCategory(newCategory?: string): void {</a:t>
            </a:r>
          </a:p>
          <a:p>
            <a:pPr marL="457180" lvl="1" indent="0">
              <a:buNone/>
            </a:pPr>
            <a:r>
              <a:rPr lang="en-CA" dirty="0">
                <a:latin typeface="Consolas" panose="020B0609020204030204" pitchFamily="49" charset="0"/>
              </a:rPr>
              <a:t>    this.selectedCategory = newCategory;</a:t>
            </a:r>
          </a:p>
          <a:p>
            <a:pPr marL="457180" lvl="1" indent="0">
              <a:buNone/>
            </a:pPr>
            <a:r>
              <a:rPr lang="en-CA" dirty="0">
                <a:latin typeface="Consolas" panose="020B0609020204030204" pitchFamily="49" charset="0"/>
              </a:rPr>
              <a:t>  }</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  changePage(newPage: number): void {</a:t>
            </a:r>
          </a:p>
          <a:p>
            <a:pPr marL="457180" lvl="1" indent="0">
              <a:buNone/>
            </a:pPr>
            <a:r>
              <a:rPr lang="en-CA" dirty="0">
                <a:latin typeface="Consolas" panose="020B0609020204030204" pitchFamily="49" charset="0"/>
              </a:rPr>
              <a:t>    this.selectedPage = newPage;</a:t>
            </a:r>
          </a:p>
          <a:p>
            <a:pPr marL="457180" lvl="1" indent="0">
              <a:buNone/>
            </a:pPr>
            <a:r>
              <a:rPr lang="en-CA" dirty="0">
                <a:latin typeface="Consolas" panose="020B0609020204030204" pitchFamily="49" charset="0"/>
              </a:rPr>
              <a:t>  }</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  changePageSize(newSize: number): void {</a:t>
            </a:r>
          </a:p>
          <a:p>
            <a:pPr marL="457180" lvl="1" indent="0">
              <a:buNone/>
            </a:pPr>
            <a:r>
              <a:rPr lang="en-CA" dirty="0">
                <a:latin typeface="Consolas" panose="020B0609020204030204" pitchFamily="49" charset="0"/>
              </a:rPr>
              <a:t>    this.productsPerPage = Number(newSize);</a:t>
            </a:r>
          </a:p>
          <a:p>
            <a:pPr marL="457180" lvl="1" indent="0">
              <a:buNone/>
            </a:pPr>
            <a:r>
              <a:rPr lang="en-CA" dirty="0">
                <a:latin typeface="Consolas" panose="020B0609020204030204" pitchFamily="49" charset="0"/>
              </a:rPr>
              <a:t>    this.changePage(1);</a:t>
            </a:r>
          </a:p>
          <a:p>
            <a:pPr marL="457180" lvl="1" indent="0">
              <a:buNone/>
            </a:pPr>
            <a:r>
              <a:rPr lang="en-CA" dirty="0">
                <a:latin typeface="Consolas" panose="020B0609020204030204" pitchFamily="49" charset="0"/>
              </a:rPr>
              <a:t>  }</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  get pageCount(): number {</a:t>
            </a:r>
          </a:p>
          <a:p>
            <a:pPr marL="457180" lvl="1" indent="0">
              <a:buNone/>
            </a:pPr>
            <a:r>
              <a:rPr lang="en-CA" dirty="0">
                <a:latin typeface="Consolas" panose="020B0609020204030204" pitchFamily="49" charset="0"/>
              </a:rPr>
              <a:t>    return Math.ceil(this.repository.getProducts(this.selectedCategory).length / this.productsPerPage);</a:t>
            </a:r>
          </a:p>
          <a:p>
            <a:pPr marL="457180" lvl="1" indent="0">
              <a:buNone/>
            </a:pPr>
            <a:r>
              <a:rPr lang="en-CA" dirty="0">
                <a:latin typeface="Consolas" panose="020B0609020204030204" pitchFamily="49" charset="0"/>
              </a:rPr>
              <a:t>  }</a:t>
            </a:r>
          </a:p>
          <a:p>
            <a:pPr marL="457180" lvl="1" indent="0">
              <a:buNone/>
            </a:pPr>
            <a:endParaRPr lang="en-CA" dirty="0">
              <a:latin typeface="Consolas" panose="020B0609020204030204" pitchFamily="49" charset="0"/>
            </a:endParaRPr>
          </a:p>
          <a:p>
            <a:pPr marL="457180" lvl="1" indent="0">
              <a:buNone/>
            </a:pPr>
            <a:r>
              <a:rPr lang="en-CA" b="1" dirty="0">
                <a:latin typeface="Consolas" panose="020B0609020204030204" pitchFamily="49" charset="0"/>
              </a:rPr>
              <a:t>  addProductToCart(product: Product): void {</a:t>
            </a:r>
          </a:p>
          <a:p>
            <a:pPr marL="457180" lvl="1" indent="0">
              <a:buNone/>
            </a:pPr>
            <a:r>
              <a:rPr lang="en-CA" b="1" dirty="0">
                <a:latin typeface="Consolas" panose="020B0609020204030204" pitchFamily="49" charset="0"/>
              </a:rPr>
              <a:t>    this.cart.addLine(product);</a:t>
            </a:r>
          </a:p>
          <a:p>
            <a:pPr marL="457180" lvl="1" indent="0">
              <a:buNone/>
            </a:pPr>
            <a:r>
              <a:rPr lang="en-CA" b="1" dirty="0">
                <a:latin typeface="Consolas" panose="020B0609020204030204" pitchFamily="49" charset="0"/>
              </a:rPr>
              <a:t>  }</a:t>
            </a:r>
          </a:p>
          <a:p>
            <a:pPr marL="457180" lvl="1" indent="0">
              <a:buNone/>
            </a:pPr>
            <a:r>
              <a:rPr lang="en-CA" dirty="0">
                <a:latin typeface="Consolas" panose="020B0609020204030204" pitchFamily="49" charset="0"/>
              </a:rPr>
              <a:t>}</a:t>
            </a:r>
            <a:endParaRPr lang="en-CA" b="1" dirty="0">
              <a:latin typeface="Consolas" panose="020B0609020204030204" pitchFamily="49" charset="0"/>
            </a:endParaRPr>
          </a:p>
        </p:txBody>
      </p:sp>
    </p:spTree>
    <p:extLst>
      <p:ext uri="{BB962C8B-B14F-4D97-AF65-F5344CB8AC3E}">
        <p14:creationId xmlns:p14="http://schemas.microsoft.com/office/powerpoint/2010/main" val="157881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3B66-51EF-4609-ABCE-CCF4E608A552}"/>
              </a:ext>
            </a:extLst>
          </p:cNvPr>
          <p:cNvSpPr>
            <a:spLocks noGrp="1"/>
          </p:cNvSpPr>
          <p:nvPr>
            <p:ph type="title"/>
          </p:nvPr>
        </p:nvSpPr>
        <p:spPr/>
        <p:txBody>
          <a:bodyPr/>
          <a:lstStyle/>
          <a:p>
            <a:r>
              <a:rPr lang="en-US" dirty="0"/>
              <a:t>Integrating the Cart into the Store (continued)</a:t>
            </a:r>
            <a:endParaRPr lang="en-CA" dirty="0"/>
          </a:p>
        </p:txBody>
      </p:sp>
      <p:sp>
        <p:nvSpPr>
          <p:cNvPr id="5" name="Content Placeholder 4">
            <a:extLst>
              <a:ext uri="{FF2B5EF4-FFF2-40B4-BE49-F238E27FC236}">
                <a16:creationId xmlns:a16="http://schemas.microsoft.com/office/drawing/2014/main" id="{36B99357-A0F8-4EF8-B583-03FF616ED3F3}"/>
              </a:ext>
            </a:extLst>
          </p:cNvPr>
          <p:cNvSpPr>
            <a:spLocks noGrp="1"/>
          </p:cNvSpPr>
          <p:nvPr>
            <p:ph idx="1"/>
          </p:nvPr>
        </p:nvSpPr>
        <p:spPr/>
        <p:txBody>
          <a:bodyPr>
            <a:normAutofit fontScale="92500" lnSpcReduction="10000"/>
          </a:bodyPr>
          <a:lstStyle/>
          <a:p>
            <a:r>
              <a:rPr lang="en-US" dirty="0"/>
              <a:t>To complete the integration of the cart into the store component, we will add the element that will apply the </a:t>
            </a:r>
            <a:r>
              <a:rPr lang="en-US" b="1" dirty="0"/>
              <a:t>cart summary component</a:t>
            </a:r>
            <a:r>
              <a:rPr lang="en-US" dirty="0"/>
              <a:t> to the </a:t>
            </a:r>
            <a:r>
              <a:rPr lang="en-US" b="1" dirty="0">
                <a:latin typeface="Consolas" panose="020B0609020204030204" pitchFamily="49" charset="0"/>
              </a:rPr>
              <a:t>store.component.html </a:t>
            </a:r>
            <a:r>
              <a:rPr lang="en-US" dirty="0"/>
              <a:t>file in the  </a:t>
            </a:r>
            <a:r>
              <a:rPr lang="en-US" b="1" dirty="0">
                <a:latin typeface="Consolas" panose="020B0609020204030204" pitchFamily="49" charset="0"/>
              </a:rPr>
              <a:t>src/app/store </a:t>
            </a:r>
            <a:r>
              <a:rPr lang="en-US" dirty="0"/>
              <a:t>folder. Also, we will add a button under the </a:t>
            </a:r>
            <a:r>
              <a:rPr lang="en-US" b="1" dirty="0"/>
              <a:t>product description </a:t>
            </a:r>
            <a:r>
              <a:rPr lang="en-US" dirty="0"/>
              <a:t>with the event binding that calls the </a:t>
            </a:r>
            <a:r>
              <a:rPr lang="en-US" b="1" dirty="0">
                <a:latin typeface="Consolas" panose="020B0609020204030204" pitchFamily="49" charset="0"/>
              </a:rPr>
              <a:t>addProductToCart</a:t>
            </a:r>
            <a:r>
              <a:rPr lang="en-US" dirty="0"/>
              <a:t> method:</a:t>
            </a:r>
          </a:p>
          <a:p>
            <a:endParaRPr lang="en-US" dirty="0"/>
          </a:p>
          <a:p>
            <a:pPr marL="457180" lvl="1" indent="0">
              <a:buNone/>
            </a:pPr>
            <a:r>
              <a:rPr lang="en-US" sz="1500" dirty="0">
                <a:latin typeface="Consolas" panose="020B0609020204030204" pitchFamily="49" charset="0"/>
              </a:rPr>
              <a:t>&lt;div class="container-fluid"&gt;</a:t>
            </a:r>
          </a:p>
          <a:p>
            <a:pPr marL="457180" lvl="1" indent="0">
              <a:buNone/>
            </a:pPr>
            <a:r>
              <a:rPr lang="en-US" sz="1500" dirty="0">
                <a:latin typeface="Consolas" panose="020B0609020204030204" pitchFamily="49" charset="0"/>
              </a:rPr>
              <a:t>  &lt;div class="row"&gt;</a:t>
            </a:r>
          </a:p>
          <a:p>
            <a:pPr marL="457180" lvl="1" indent="0">
              <a:buNone/>
            </a:pPr>
            <a:r>
              <a:rPr lang="en-US" sz="1500" dirty="0">
                <a:latin typeface="Consolas" panose="020B0609020204030204" pitchFamily="49" charset="0"/>
              </a:rPr>
              <a:t>    &lt;div class="col bg-dark text-white"&gt;</a:t>
            </a:r>
          </a:p>
          <a:p>
            <a:pPr marL="457180" lvl="1" indent="0">
              <a:buNone/>
            </a:pPr>
            <a:r>
              <a:rPr lang="en-US" sz="1500" dirty="0">
                <a:latin typeface="Consolas" panose="020B0609020204030204" pitchFamily="49" charset="0"/>
              </a:rPr>
              <a:t>      &lt;a class="navbar-brand"&gt;SPORTS STORE&lt;/a&gt;</a:t>
            </a:r>
          </a:p>
          <a:p>
            <a:pPr marL="457180" lvl="1" indent="0">
              <a:buNone/>
            </a:pPr>
            <a:r>
              <a:rPr lang="en-US" sz="1500" dirty="0">
                <a:latin typeface="Consolas" panose="020B0609020204030204" pitchFamily="49" charset="0"/>
              </a:rPr>
              <a:t>      </a:t>
            </a:r>
            <a:r>
              <a:rPr lang="en-US" sz="1500" b="1" dirty="0">
                <a:latin typeface="Consolas" panose="020B0609020204030204" pitchFamily="49" charset="0"/>
              </a:rPr>
              <a:t>&lt;cart-summary&gt;&lt;/cart-summary&gt;</a:t>
            </a:r>
          </a:p>
          <a:p>
            <a:pPr marL="457180" lvl="1" indent="0">
              <a:buNone/>
            </a:pPr>
            <a:r>
              <a:rPr lang="en-US" sz="1500" dirty="0">
                <a:latin typeface="Consolas" panose="020B0609020204030204" pitchFamily="49" charset="0"/>
              </a:rPr>
              <a:t>    &lt;/div&gt;</a:t>
            </a:r>
          </a:p>
          <a:p>
            <a:pPr marL="457180" lvl="1" indent="0">
              <a:buNone/>
            </a:pPr>
            <a:r>
              <a:rPr lang="en-US" sz="1500" dirty="0">
                <a:latin typeface="Consolas" panose="020B0609020204030204" pitchFamily="49" charset="0"/>
              </a:rPr>
              <a:t>  &lt;/div&gt;</a:t>
            </a:r>
            <a:endParaRPr lang="en-CA" sz="1500" dirty="0">
              <a:latin typeface="Consolas" panose="020B0609020204030204" pitchFamily="49" charset="0"/>
            </a:endParaRPr>
          </a:p>
          <a:p>
            <a:pPr marL="457180" lvl="1" indent="0">
              <a:buNone/>
            </a:pPr>
            <a:r>
              <a:rPr lang="en-CA" sz="1500" dirty="0">
                <a:latin typeface="Consolas" panose="020B0609020204030204" pitchFamily="49" charset="0"/>
              </a:rPr>
              <a:t>...</a:t>
            </a:r>
          </a:p>
          <a:p>
            <a:pPr marL="457180" lvl="1" indent="0">
              <a:buNone/>
            </a:pPr>
            <a:r>
              <a:rPr lang="en-US" sz="1500" dirty="0">
                <a:latin typeface="Consolas" panose="020B0609020204030204" pitchFamily="49" charset="0"/>
              </a:rPr>
              <a:t>&lt;div class="card-text bg-white p-1"&gt;</a:t>
            </a:r>
          </a:p>
          <a:p>
            <a:pPr marL="457180" lvl="1" indent="0">
              <a:buNone/>
            </a:pPr>
            <a:r>
              <a:rPr lang="en-US" sz="1500" dirty="0">
                <a:latin typeface="Consolas" panose="020B0609020204030204" pitchFamily="49" charset="0"/>
              </a:rPr>
              <a:t>{{ product.description }}</a:t>
            </a:r>
          </a:p>
          <a:p>
            <a:pPr marL="57148" indent="0">
              <a:buNone/>
            </a:pPr>
            <a:r>
              <a:rPr lang="en-US" sz="1500" dirty="0">
                <a:latin typeface="Consolas" panose="020B0609020204030204" pitchFamily="49" charset="0"/>
              </a:rPr>
              <a:t>    </a:t>
            </a:r>
            <a:r>
              <a:rPr lang="en-US" sz="1500" b="1" dirty="0">
                <a:latin typeface="Consolas" panose="020B0609020204030204" pitchFamily="49" charset="0"/>
              </a:rPr>
              <a:t>&lt;button class="btn btn-success btn-sm float-right"</a:t>
            </a:r>
          </a:p>
          <a:p>
            <a:pPr marL="57148" indent="0">
              <a:buNone/>
            </a:pPr>
            <a:r>
              <a:rPr lang="en-US" sz="1500" b="1" dirty="0">
                <a:latin typeface="Consolas" panose="020B0609020204030204" pitchFamily="49" charset="0"/>
              </a:rPr>
              <a:t>     (click)="addProductToCart(product)"&gt;</a:t>
            </a:r>
          </a:p>
          <a:p>
            <a:pPr marL="57148" indent="0">
              <a:buNone/>
            </a:pPr>
            <a:r>
              <a:rPr lang="en-US" sz="1500" b="1" dirty="0">
                <a:latin typeface="Consolas" panose="020B0609020204030204" pitchFamily="49" charset="0"/>
              </a:rPr>
              <a:t>     Add To Cart</a:t>
            </a:r>
          </a:p>
          <a:p>
            <a:pPr marL="57148" indent="0">
              <a:buNone/>
            </a:pPr>
            <a:r>
              <a:rPr lang="en-US" sz="1500" b="1" dirty="0">
                <a:latin typeface="Consolas" panose="020B0609020204030204" pitchFamily="49" charset="0"/>
              </a:rPr>
              <a:t>    &lt;/button&gt;</a:t>
            </a:r>
          </a:p>
          <a:p>
            <a:pPr marL="57148" indent="0">
              <a:buNone/>
            </a:pPr>
            <a:r>
              <a:rPr lang="en-US" sz="1500" dirty="0">
                <a:latin typeface="Consolas" panose="020B0609020204030204" pitchFamily="49" charset="0"/>
              </a:rPr>
              <a:t>   &lt;/div&gt;</a:t>
            </a:r>
          </a:p>
        </p:txBody>
      </p:sp>
    </p:spTree>
    <p:extLst>
      <p:ext uri="{BB962C8B-B14F-4D97-AF65-F5344CB8AC3E}">
        <p14:creationId xmlns:p14="http://schemas.microsoft.com/office/powerpoint/2010/main" val="91041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3B66-51EF-4609-ABCE-CCF4E608A552}"/>
              </a:ext>
            </a:extLst>
          </p:cNvPr>
          <p:cNvSpPr>
            <a:spLocks noGrp="1"/>
          </p:cNvSpPr>
          <p:nvPr>
            <p:ph type="title"/>
          </p:nvPr>
        </p:nvSpPr>
        <p:spPr/>
        <p:txBody>
          <a:bodyPr/>
          <a:lstStyle/>
          <a:p>
            <a:r>
              <a:rPr lang="en-US" dirty="0"/>
              <a:t>Integrating the Cart into the Store (continued)</a:t>
            </a:r>
            <a:endParaRPr lang="en-CA" dirty="0"/>
          </a:p>
        </p:txBody>
      </p:sp>
      <p:sp>
        <p:nvSpPr>
          <p:cNvPr id="5" name="Content Placeholder 4">
            <a:extLst>
              <a:ext uri="{FF2B5EF4-FFF2-40B4-BE49-F238E27FC236}">
                <a16:creationId xmlns:a16="http://schemas.microsoft.com/office/drawing/2014/main" id="{36B99357-A0F8-4EF8-B583-03FF616ED3F3}"/>
              </a:ext>
            </a:extLst>
          </p:cNvPr>
          <p:cNvSpPr>
            <a:spLocks noGrp="1"/>
          </p:cNvSpPr>
          <p:nvPr>
            <p:ph idx="1"/>
          </p:nvPr>
        </p:nvSpPr>
        <p:spPr/>
        <p:txBody>
          <a:bodyPr>
            <a:normAutofit/>
          </a:bodyPr>
          <a:lstStyle/>
          <a:p>
            <a:r>
              <a:rPr lang="en-US" dirty="0"/>
              <a:t>The result is a button for each product that adds it to the cart. The full cart process isn’t complete yet, but you can see the effect of each addition in the cart summary at the top of the page.</a:t>
            </a:r>
          </a:p>
        </p:txBody>
      </p:sp>
      <p:pic>
        <p:nvPicPr>
          <p:cNvPr id="9" name="Picture 8">
            <a:extLst>
              <a:ext uri="{FF2B5EF4-FFF2-40B4-BE49-F238E27FC236}">
                <a16:creationId xmlns:a16="http://schemas.microsoft.com/office/drawing/2014/main" id="{04943F32-5B26-4FEB-881B-ADDB946FC7A5}"/>
              </a:ext>
            </a:extLst>
          </p:cNvPr>
          <p:cNvPicPr>
            <a:picLocks noChangeAspect="1"/>
          </p:cNvPicPr>
          <p:nvPr/>
        </p:nvPicPr>
        <p:blipFill rotWithShape="1">
          <a:blip r:embed="rId2"/>
          <a:srcRect b="43329"/>
          <a:stretch/>
        </p:blipFill>
        <p:spPr>
          <a:xfrm>
            <a:off x="2971800" y="2226248"/>
            <a:ext cx="5882665" cy="2428877"/>
          </a:xfrm>
          <a:prstGeom prst="rect">
            <a:avLst/>
          </a:prstGeom>
          <a:ln>
            <a:solidFill>
              <a:schemeClr val="tx1"/>
            </a:solidFill>
          </a:ln>
        </p:spPr>
      </p:pic>
      <p:pic>
        <p:nvPicPr>
          <p:cNvPr id="7" name="Picture 6">
            <a:extLst>
              <a:ext uri="{FF2B5EF4-FFF2-40B4-BE49-F238E27FC236}">
                <a16:creationId xmlns:a16="http://schemas.microsoft.com/office/drawing/2014/main" id="{569B034B-661C-4C7C-B8C1-EAC9DAB3CDC0}"/>
              </a:ext>
            </a:extLst>
          </p:cNvPr>
          <p:cNvPicPr>
            <a:picLocks noChangeAspect="1"/>
          </p:cNvPicPr>
          <p:nvPr/>
        </p:nvPicPr>
        <p:blipFill rotWithShape="1">
          <a:blip r:embed="rId3"/>
          <a:srcRect b="39500"/>
          <a:stretch/>
        </p:blipFill>
        <p:spPr>
          <a:xfrm>
            <a:off x="1143000" y="2362200"/>
            <a:ext cx="5882664" cy="2592963"/>
          </a:xfrm>
          <a:prstGeom prst="rect">
            <a:avLst/>
          </a:prstGeom>
          <a:ln>
            <a:solidFill>
              <a:schemeClr val="tx1"/>
            </a:solidFill>
          </a:ln>
        </p:spPr>
      </p:pic>
      <p:sp>
        <p:nvSpPr>
          <p:cNvPr id="12" name="Rectangle 11">
            <a:extLst>
              <a:ext uri="{FF2B5EF4-FFF2-40B4-BE49-F238E27FC236}">
                <a16:creationId xmlns:a16="http://schemas.microsoft.com/office/drawing/2014/main" id="{98CBAEBE-3D28-4DB0-B5F0-DD5E36A31CDA}"/>
              </a:ext>
            </a:extLst>
          </p:cNvPr>
          <p:cNvSpPr/>
          <p:nvPr/>
        </p:nvSpPr>
        <p:spPr>
          <a:xfrm>
            <a:off x="7315200" y="2971800"/>
            <a:ext cx="1539264" cy="3048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cxnSp>
        <p:nvCxnSpPr>
          <p:cNvPr id="16" name="Connector: Curved 15">
            <a:extLst>
              <a:ext uri="{FF2B5EF4-FFF2-40B4-BE49-F238E27FC236}">
                <a16:creationId xmlns:a16="http://schemas.microsoft.com/office/drawing/2014/main" id="{322FB4B3-2A21-43BD-9E94-3536FB542402}"/>
              </a:ext>
            </a:extLst>
          </p:cNvPr>
          <p:cNvCxnSpPr>
            <a:endCxn id="12" idx="2"/>
          </p:cNvCxnSpPr>
          <p:nvPr/>
        </p:nvCxnSpPr>
        <p:spPr>
          <a:xfrm flipV="1">
            <a:off x="6858000" y="3276600"/>
            <a:ext cx="1226832" cy="609600"/>
          </a:xfrm>
          <a:prstGeom prst="curvedConnector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72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EBEC-DB70-4B49-BEB6-6FA90C3CC88F}"/>
              </a:ext>
            </a:extLst>
          </p:cNvPr>
          <p:cNvSpPr>
            <a:spLocks noGrp="1"/>
          </p:cNvSpPr>
          <p:nvPr>
            <p:ph type="title"/>
          </p:nvPr>
        </p:nvSpPr>
        <p:spPr/>
        <p:txBody>
          <a:bodyPr/>
          <a:lstStyle/>
          <a:p>
            <a:r>
              <a:rPr lang="en-US" dirty="0"/>
              <a:t>Using the RESTful Web Service</a:t>
            </a:r>
            <a:endParaRPr lang="en-CA" dirty="0"/>
          </a:p>
        </p:txBody>
      </p:sp>
      <p:sp>
        <p:nvSpPr>
          <p:cNvPr id="3" name="Content Placeholder 2">
            <a:extLst>
              <a:ext uri="{FF2B5EF4-FFF2-40B4-BE49-F238E27FC236}">
                <a16:creationId xmlns:a16="http://schemas.microsoft.com/office/drawing/2014/main" id="{A45567C5-D01F-4417-BD8B-32063DEEEAA4}"/>
              </a:ext>
            </a:extLst>
          </p:cNvPr>
          <p:cNvSpPr>
            <a:spLocks noGrp="1"/>
          </p:cNvSpPr>
          <p:nvPr>
            <p:ph idx="1"/>
          </p:nvPr>
        </p:nvSpPr>
        <p:spPr/>
        <p:txBody>
          <a:bodyPr>
            <a:normAutofit fontScale="70000" lnSpcReduction="20000"/>
          </a:bodyPr>
          <a:lstStyle/>
          <a:p>
            <a:r>
              <a:rPr lang="en-US" dirty="0"/>
              <a:t>Now that some SportsStore functionality is in place, it is time to replace the dummy data source with one that gets its data from the RESTful web service that was created during the project setup.</a:t>
            </a:r>
          </a:p>
          <a:p>
            <a:endParaRPr lang="en-US" dirty="0"/>
          </a:p>
          <a:p>
            <a:r>
              <a:rPr lang="en-US" dirty="0"/>
              <a:t>Create the data source, by adding a file called </a:t>
            </a:r>
            <a:r>
              <a:rPr lang="en-US" b="1" dirty="0">
                <a:latin typeface="Consolas" panose="020B0609020204030204" pitchFamily="49" charset="0"/>
              </a:rPr>
              <a:t>rest.datasource.ts </a:t>
            </a:r>
            <a:r>
              <a:rPr lang="en-US" dirty="0"/>
              <a:t>in the </a:t>
            </a:r>
            <a:r>
              <a:rPr lang="en-US" b="1" dirty="0">
                <a:latin typeface="Consolas" panose="020B0609020204030204" pitchFamily="49" charset="0"/>
              </a:rPr>
              <a:t>src/app/model </a:t>
            </a:r>
            <a:r>
              <a:rPr lang="en-US" dirty="0"/>
              <a:t>folder with the following code:</a:t>
            </a:r>
          </a:p>
          <a:p>
            <a:endParaRPr lang="en-US" dirty="0"/>
          </a:p>
          <a:p>
            <a:pPr marL="457180" lvl="1" indent="0">
              <a:buNone/>
            </a:pPr>
            <a:r>
              <a:rPr lang="en-CA" dirty="0">
                <a:latin typeface="Consolas" panose="020B0609020204030204" pitchFamily="49" charset="0"/>
              </a:rPr>
              <a:t>import { Injectable } from '@angular/core';</a:t>
            </a:r>
          </a:p>
          <a:p>
            <a:pPr marL="457180" lvl="1" indent="0">
              <a:buNone/>
            </a:pPr>
            <a:r>
              <a:rPr lang="en-CA" dirty="0">
                <a:latin typeface="Consolas" panose="020B0609020204030204" pitchFamily="49" charset="0"/>
              </a:rPr>
              <a:t>import { HttpClient } from '@angular/common/http';</a:t>
            </a:r>
          </a:p>
          <a:p>
            <a:pPr marL="457180" lvl="1" indent="0">
              <a:buNone/>
            </a:pPr>
            <a:r>
              <a:rPr lang="en-CA" dirty="0">
                <a:latin typeface="Consolas" panose="020B0609020204030204" pitchFamily="49" charset="0"/>
              </a:rPr>
              <a:t>import { Observable } from 'rxjs';</a:t>
            </a:r>
          </a:p>
          <a:p>
            <a:pPr marL="457180" lvl="1" indent="0">
              <a:buNone/>
            </a:pPr>
            <a:r>
              <a:rPr lang="en-CA" dirty="0">
                <a:latin typeface="Consolas" panose="020B0609020204030204" pitchFamily="49" charset="0"/>
              </a:rPr>
              <a:t>import { Product } from './product.model';</a:t>
            </a:r>
          </a:p>
          <a:p>
            <a:pPr marL="457180" lvl="1" indent="0">
              <a:buNone/>
            </a:pPr>
            <a:r>
              <a:rPr lang="en-CA" dirty="0">
                <a:latin typeface="Consolas" panose="020B0609020204030204" pitchFamily="49" charset="0"/>
              </a:rPr>
              <a:t>import { Cart } from './cart.model';</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const PROTOCOL = 'http';</a:t>
            </a:r>
          </a:p>
          <a:p>
            <a:pPr marL="457180" lvl="1" indent="0">
              <a:buNone/>
            </a:pPr>
            <a:r>
              <a:rPr lang="en-CA" dirty="0">
                <a:latin typeface="Consolas" panose="020B0609020204030204" pitchFamily="49" charset="0"/>
              </a:rPr>
              <a:t>const PORT = 3500;</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@Injectable()</a:t>
            </a:r>
          </a:p>
          <a:p>
            <a:pPr marL="457180" lvl="1" indent="0">
              <a:buNone/>
            </a:pPr>
            <a:r>
              <a:rPr lang="en-CA" dirty="0">
                <a:latin typeface="Consolas" panose="020B0609020204030204" pitchFamily="49" charset="0"/>
              </a:rPr>
              <a:t>export class RestDataSource {</a:t>
            </a:r>
          </a:p>
          <a:p>
            <a:pPr marL="457180" lvl="1" indent="0">
              <a:buNone/>
            </a:pPr>
            <a:r>
              <a:rPr lang="en-CA" dirty="0">
                <a:latin typeface="Consolas" panose="020B0609020204030204" pitchFamily="49" charset="0"/>
              </a:rPr>
              <a:t>  baseUrl: string;</a:t>
            </a:r>
          </a:p>
          <a:p>
            <a:pPr marL="457180" lvl="1" indent="0">
              <a:buNone/>
            </a:pPr>
            <a:r>
              <a:rPr lang="en-CA" dirty="0">
                <a:latin typeface="Consolas" panose="020B0609020204030204" pitchFamily="49" charset="0"/>
              </a:rPr>
              <a:t>  constructor(private http: HttpClient) {</a:t>
            </a:r>
          </a:p>
          <a:p>
            <a:pPr marL="457180" lvl="1" indent="0">
              <a:buNone/>
            </a:pPr>
            <a:r>
              <a:rPr lang="en-CA" dirty="0">
                <a:latin typeface="Consolas" panose="020B0609020204030204" pitchFamily="49" charset="0"/>
              </a:rPr>
              <a:t>    this.baseUrl = `${PROTOCOL}://${location.hostname}:${PORT}/`;</a:t>
            </a:r>
          </a:p>
          <a:p>
            <a:pPr marL="457180" lvl="1" indent="0">
              <a:buNone/>
            </a:pPr>
            <a:r>
              <a:rPr lang="en-CA" dirty="0">
                <a:latin typeface="Consolas" panose="020B0609020204030204" pitchFamily="49" charset="0"/>
              </a:rPr>
              <a:t>  }</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  getProducts(): Observable&lt;Product[]&gt; {</a:t>
            </a:r>
          </a:p>
          <a:p>
            <a:pPr marL="457180" lvl="1" indent="0">
              <a:buNone/>
            </a:pPr>
            <a:r>
              <a:rPr lang="en-CA" dirty="0">
                <a:latin typeface="Consolas" panose="020B0609020204030204" pitchFamily="49" charset="0"/>
              </a:rPr>
              <a:t>    return this.http.get&lt;Product[]&gt;(this.baseUrl + 'products');</a:t>
            </a:r>
          </a:p>
          <a:p>
            <a:pPr marL="457180" lvl="1" indent="0">
              <a:buNone/>
            </a:pPr>
            <a:r>
              <a:rPr lang="en-CA" dirty="0">
                <a:latin typeface="Consolas" panose="020B0609020204030204" pitchFamily="49" charset="0"/>
              </a:rPr>
              <a:t>  }</a:t>
            </a:r>
          </a:p>
          <a:p>
            <a:pPr marL="457180" lvl="1" indent="0">
              <a:buNone/>
            </a:pPr>
            <a:r>
              <a:rPr lang="en-CA" dirty="0">
                <a:latin typeface="Consolas" panose="020B0609020204030204" pitchFamily="49" charset="0"/>
              </a:rPr>
              <a:t>}</a:t>
            </a:r>
          </a:p>
          <a:p>
            <a:endParaRPr lang="en-CA" dirty="0"/>
          </a:p>
        </p:txBody>
      </p:sp>
    </p:spTree>
    <p:extLst>
      <p:ext uri="{BB962C8B-B14F-4D97-AF65-F5344CB8AC3E}">
        <p14:creationId xmlns:p14="http://schemas.microsoft.com/office/powerpoint/2010/main" val="209134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EBEC-DB70-4B49-BEB6-6FA90C3CC88F}"/>
              </a:ext>
            </a:extLst>
          </p:cNvPr>
          <p:cNvSpPr>
            <a:spLocks noGrp="1"/>
          </p:cNvSpPr>
          <p:nvPr>
            <p:ph type="title"/>
          </p:nvPr>
        </p:nvSpPr>
        <p:spPr/>
        <p:txBody>
          <a:bodyPr/>
          <a:lstStyle/>
          <a:p>
            <a:r>
              <a:rPr lang="en-US" dirty="0"/>
              <a:t>Using the RESTful Web Service (continued)</a:t>
            </a:r>
            <a:endParaRPr lang="en-CA" dirty="0"/>
          </a:p>
        </p:txBody>
      </p:sp>
      <p:sp>
        <p:nvSpPr>
          <p:cNvPr id="3" name="Content Placeholder 2">
            <a:extLst>
              <a:ext uri="{FF2B5EF4-FFF2-40B4-BE49-F238E27FC236}">
                <a16:creationId xmlns:a16="http://schemas.microsoft.com/office/drawing/2014/main" id="{A45567C5-D01F-4417-BD8B-32063DEEEAA4}"/>
              </a:ext>
            </a:extLst>
          </p:cNvPr>
          <p:cNvSpPr>
            <a:spLocks noGrp="1"/>
          </p:cNvSpPr>
          <p:nvPr>
            <p:ph idx="1"/>
          </p:nvPr>
        </p:nvSpPr>
        <p:spPr/>
        <p:txBody>
          <a:bodyPr>
            <a:normAutofit/>
          </a:bodyPr>
          <a:lstStyle/>
          <a:p>
            <a:r>
              <a:rPr lang="en-US" dirty="0"/>
              <a:t>Angular provides a built-in service called </a:t>
            </a:r>
            <a:r>
              <a:rPr lang="en-US" b="1" dirty="0">
                <a:latin typeface="Consolas" panose="020B0609020204030204" pitchFamily="49" charset="0"/>
              </a:rPr>
              <a:t>HttpClient</a:t>
            </a:r>
            <a:r>
              <a:rPr lang="en-US" dirty="0"/>
              <a:t> that is used to make HTTP requests. </a:t>
            </a:r>
          </a:p>
          <a:p>
            <a:endParaRPr lang="en-US" dirty="0"/>
          </a:p>
          <a:p>
            <a:r>
              <a:rPr lang="en-US" dirty="0"/>
              <a:t>The </a:t>
            </a:r>
            <a:r>
              <a:rPr lang="en-US" b="1" dirty="0">
                <a:latin typeface="Consolas" panose="020B0609020204030204" pitchFamily="49" charset="0"/>
              </a:rPr>
              <a:t>RestDataSource</a:t>
            </a:r>
            <a:r>
              <a:rPr lang="en-US" dirty="0"/>
              <a:t> constructor receives the </a:t>
            </a:r>
            <a:r>
              <a:rPr lang="en-US" b="1" dirty="0">
                <a:latin typeface="Consolas" panose="020B0609020204030204" pitchFamily="49" charset="0"/>
              </a:rPr>
              <a:t>HttpClient</a:t>
            </a:r>
            <a:r>
              <a:rPr lang="en-US" dirty="0"/>
              <a:t> service and uses the global location object provided by the browser to determine the URL that the requests will be sent to, which is </a:t>
            </a:r>
            <a:r>
              <a:rPr lang="en-US" b="1" dirty="0">
                <a:latin typeface="Consolas" panose="020B0609020204030204" pitchFamily="49" charset="0"/>
              </a:rPr>
              <a:t>port 3500</a:t>
            </a:r>
            <a:r>
              <a:rPr lang="en-US" dirty="0"/>
              <a:t> on the same host that the application has been loaded from.</a:t>
            </a:r>
          </a:p>
          <a:p>
            <a:endParaRPr lang="en-US" dirty="0"/>
          </a:p>
          <a:p>
            <a:r>
              <a:rPr lang="en-US" dirty="0"/>
              <a:t>The methods defined by the </a:t>
            </a:r>
            <a:r>
              <a:rPr lang="en-US" b="1" dirty="0">
                <a:latin typeface="Consolas" panose="020B0609020204030204" pitchFamily="49" charset="0"/>
              </a:rPr>
              <a:t>RestDataSource</a:t>
            </a:r>
            <a:r>
              <a:rPr lang="en-US" dirty="0"/>
              <a:t> class correspond to the ones defined by the </a:t>
            </a:r>
            <a:r>
              <a:rPr lang="en-US" b="1" dirty="0"/>
              <a:t>static data source </a:t>
            </a:r>
            <a:r>
              <a:rPr lang="en-US" dirty="0"/>
              <a:t>but are implemented using the </a:t>
            </a:r>
            <a:r>
              <a:rPr lang="en-US" b="1" dirty="0">
                <a:latin typeface="Consolas" panose="020B0609020204030204" pitchFamily="49" charset="0"/>
              </a:rPr>
              <a:t>HttpClient </a:t>
            </a:r>
            <a:r>
              <a:rPr lang="en-US" dirty="0"/>
              <a:t>service.</a:t>
            </a:r>
          </a:p>
          <a:p>
            <a:endParaRPr lang="en-US" dirty="0"/>
          </a:p>
          <a:p>
            <a:r>
              <a:rPr lang="en-US" b="1" dirty="0"/>
              <a:t>Note: </a:t>
            </a:r>
            <a:r>
              <a:rPr lang="en-US" dirty="0"/>
              <a:t>When obtaining data via HTTP, it is possible that network congestion or server load will delay the request and leave the user looking at an application that has no data. We will fix this problem in a future lesson.</a:t>
            </a:r>
            <a:endParaRPr lang="en-CA" dirty="0"/>
          </a:p>
        </p:txBody>
      </p:sp>
    </p:spTree>
    <p:extLst>
      <p:ext uri="{BB962C8B-B14F-4D97-AF65-F5344CB8AC3E}">
        <p14:creationId xmlns:p14="http://schemas.microsoft.com/office/powerpoint/2010/main" val="162846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9E05-8D36-43B4-9964-E49ED61853B0}"/>
              </a:ext>
            </a:extLst>
          </p:cNvPr>
          <p:cNvSpPr>
            <a:spLocks noGrp="1"/>
          </p:cNvSpPr>
          <p:nvPr>
            <p:ph type="title"/>
          </p:nvPr>
        </p:nvSpPr>
        <p:spPr/>
        <p:txBody>
          <a:bodyPr/>
          <a:lstStyle/>
          <a:p>
            <a:r>
              <a:rPr lang="en-CA" dirty="0"/>
              <a:t>Applying the Data Source</a:t>
            </a:r>
          </a:p>
        </p:txBody>
      </p:sp>
      <p:sp>
        <p:nvSpPr>
          <p:cNvPr id="3" name="Content Placeholder 2">
            <a:extLst>
              <a:ext uri="{FF2B5EF4-FFF2-40B4-BE49-F238E27FC236}">
                <a16:creationId xmlns:a16="http://schemas.microsoft.com/office/drawing/2014/main" id="{3FE4066B-6ECA-4FA4-B080-73E5AA68AA8E}"/>
              </a:ext>
            </a:extLst>
          </p:cNvPr>
          <p:cNvSpPr>
            <a:spLocks noGrp="1"/>
          </p:cNvSpPr>
          <p:nvPr>
            <p:ph idx="1"/>
          </p:nvPr>
        </p:nvSpPr>
        <p:spPr/>
        <p:txBody>
          <a:bodyPr>
            <a:normAutofit fontScale="92500" lnSpcReduction="20000"/>
          </a:bodyPr>
          <a:lstStyle/>
          <a:p>
            <a:r>
              <a:rPr lang="en-US" dirty="0"/>
              <a:t>To complete this lesson, we are going to apply the RESTful data source by </a:t>
            </a:r>
            <a:r>
              <a:rPr lang="en-US" b="1" dirty="0"/>
              <a:t>reconfiguring</a:t>
            </a:r>
            <a:r>
              <a:rPr lang="en-US" dirty="0"/>
              <a:t> the application so that the switch from the dummy data to the REST data is done with changes to a single file. </a:t>
            </a:r>
          </a:p>
          <a:p>
            <a:endParaRPr lang="en-US" dirty="0"/>
          </a:p>
          <a:p>
            <a:r>
              <a:rPr lang="en-US" dirty="0"/>
              <a:t>Make the highlighted changes to the model.module.ts file in the src/app/model folder:</a:t>
            </a:r>
          </a:p>
          <a:p>
            <a:endParaRPr lang="en-US" dirty="0"/>
          </a:p>
          <a:p>
            <a:pPr marL="457180" lvl="1" indent="0">
              <a:buNone/>
            </a:pPr>
            <a:r>
              <a:rPr lang="en-CA" dirty="0">
                <a:latin typeface="Consolas" panose="020B0609020204030204" pitchFamily="49" charset="0"/>
              </a:rPr>
              <a:t>import { NgModule } from '@angular/core';</a:t>
            </a:r>
          </a:p>
          <a:p>
            <a:pPr marL="457180" lvl="1" indent="0">
              <a:buNone/>
            </a:pPr>
            <a:r>
              <a:rPr lang="en-CA" dirty="0">
                <a:latin typeface="Consolas" panose="020B0609020204030204" pitchFamily="49" charset="0"/>
              </a:rPr>
              <a:t>import { ProductRepository } from './product.repository';</a:t>
            </a:r>
          </a:p>
          <a:p>
            <a:pPr marL="457180" lvl="1" indent="0">
              <a:buNone/>
            </a:pPr>
            <a:r>
              <a:rPr lang="en-CA" dirty="0">
                <a:latin typeface="Consolas" panose="020B0609020204030204" pitchFamily="49" charset="0"/>
              </a:rPr>
              <a:t>import { StaticDataSource } from './static.datasource';</a:t>
            </a:r>
          </a:p>
          <a:p>
            <a:pPr marL="457180" lvl="1" indent="0">
              <a:buNone/>
            </a:pPr>
            <a:r>
              <a:rPr lang="en-CA" dirty="0">
                <a:latin typeface="Consolas" panose="020B0609020204030204" pitchFamily="49" charset="0"/>
              </a:rPr>
              <a:t>import { Cart } from './cart.model';</a:t>
            </a:r>
          </a:p>
          <a:p>
            <a:pPr marL="457180" lvl="1" indent="0">
              <a:buNone/>
            </a:pPr>
            <a:r>
              <a:rPr lang="en-CA" b="1" dirty="0">
                <a:latin typeface="Consolas" panose="020B0609020204030204" pitchFamily="49" charset="0"/>
              </a:rPr>
              <a:t>import { RestDataSource } from './rest.datasource';</a:t>
            </a:r>
          </a:p>
          <a:p>
            <a:pPr marL="457180" lvl="1" indent="0">
              <a:buNone/>
            </a:pPr>
            <a:r>
              <a:rPr lang="en-CA" b="1" dirty="0">
                <a:latin typeface="Consolas" panose="020B0609020204030204" pitchFamily="49" charset="0"/>
              </a:rPr>
              <a:t>import { HttpClientModule } from '@angular/common/http';</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@NgModule({</a:t>
            </a:r>
          </a:p>
          <a:p>
            <a:pPr marL="457180" lvl="1" indent="0">
              <a:buNone/>
            </a:pPr>
            <a:r>
              <a:rPr lang="en-CA" dirty="0">
                <a:latin typeface="Consolas" panose="020B0609020204030204" pitchFamily="49" charset="0"/>
              </a:rPr>
              <a:t>  </a:t>
            </a:r>
            <a:r>
              <a:rPr lang="en-CA" b="1" dirty="0">
                <a:latin typeface="Consolas" panose="020B0609020204030204" pitchFamily="49" charset="0"/>
              </a:rPr>
              <a:t>imports: [HttpClientModule],</a:t>
            </a:r>
          </a:p>
          <a:p>
            <a:pPr marL="457180" lvl="1" indent="0">
              <a:buNone/>
            </a:pPr>
            <a:r>
              <a:rPr lang="en-CA" b="1" dirty="0">
                <a:latin typeface="Consolas" panose="020B0609020204030204" pitchFamily="49" charset="0"/>
              </a:rPr>
              <a:t>  providers: [ProductRepository, StaticDataSource, Cart,</a:t>
            </a:r>
          </a:p>
          <a:p>
            <a:pPr marL="457180" lvl="1" indent="0">
              <a:buNone/>
            </a:pPr>
            <a:r>
              <a:rPr lang="en-CA" b="1" dirty="0">
                <a:latin typeface="Consolas" panose="020B0609020204030204" pitchFamily="49" charset="0"/>
              </a:rPr>
              <a:t>    {provide: StaticDataSource, useClass: RestDataSource}]</a:t>
            </a:r>
          </a:p>
          <a:p>
            <a:pPr marL="457180" lvl="1" indent="0">
              <a:buNone/>
            </a:pPr>
            <a:r>
              <a:rPr lang="en-CA" dirty="0">
                <a:latin typeface="Consolas" panose="020B0609020204030204" pitchFamily="49" charset="0"/>
              </a:rPr>
              <a:t>})</a:t>
            </a:r>
          </a:p>
          <a:p>
            <a:pPr marL="457180" lvl="1" indent="0">
              <a:buNone/>
            </a:pPr>
            <a:r>
              <a:rPr lang="en-CA" dirty="0">
                <a:latin typeface="Consolas" panose="020B0609020204030204" pitchFamily="49" charset="0"/>
              </a:rPr>
              <a:t>export class ModelModule { }</a:t>
            </a:r>
          </a:p>
        </p:txBody>
      </p:sp>
    </p:spTree>
    <p:extLst>
      <p:ext uri="{BB962C8B-B14F-4D97-AF65-F5344CB8AC3E}">
        <p14:creationId xmlns:p14="http://schemas.microsoft.com/office/powerpoint/2010/main" val="370654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9E05-8D36-43B4-9964-E49ED61853B0}"/>
              </a:ext>
            </a:extLst>
          </p:cNvPr>
          <p:cNvSpPr>
            <a:spLocks noGrp="1"/>
          </p:cNvSpPr>
          <p:nvPr>
            <p:ph type="title"/>
          </p:nvPr>
        </p:nvSpPr>
        <p:spPr/>
        <p:txBody>
          <a:bodyPr/>
          <a:lstStyle/>
          <a:p>
            <a:r>
              <a:rPr lang="en-CA" dirty="0"/>
              <a:t>Applying the Data Source (continued)</a:t>
            </a:r>
          </a:p>
        </p:txBody>
      </p:sp>
      <p:sp>
        <p:nvSpPr>
          <p:cNvPr id="3" name="Content Placeholder 2">
            <a:extLst>
              <a:ext uri="{FF2B5EF4-FFF2-40B4-BE49-F238E27FC236}">
                <a16:creationId xmlns:a16="http://schemas.microsoft.com/office/drawing/2014/main" id="{3FE4066B-6ECA-4FA4-B080-73E5AA68AA8E}"/>
              </a:ext>
            </a:extLst>
          </p:cNvPr>
          <p:cNvSpPr>
            <a:spLocks noGrp="1"/>
          </p:cNvSpPr>
          <p:nvPr>
            <p:ph idx="1"/>
          </p:nvPr>
        </p:nvSpPr>
        <p:spPr/>
        <p:txBody>
          <a:bodyPr>
            <a:normAutofit/>
          </a:bodyPr>
          <a:lstStyle/>
          <a:p>
            <a:r>
              <a:rPr lang="en-US" dirty="0"/>
              <a:t>When all the changes have been saved and the browser reloads the application, you will see the dummy data has been replaced with the data obtained via HTTP:</a:t>
            </a:r>
            <a:endParaRPr lang="en-CA" dirty="0"/>
          </a:p>
        </p:txBody>
      </p:sp>
      <p:pic>
        <p:nvPicPr>
          <p:cNvPr id="7" name="Picture 6">
            <a:extLst>
              <a:ext uri="{FF2B5EF4-FFF2-40B4-BE49-F238E27FC236}">
                <a16:creationId xmlns:a16="http://schemas.microsoft.com/office/drawing/2014/main" id="{14E54CE4-E815-44B6-A952-50A30449DA31}"/>
              </a:ext>
            </a:extLst>
          </p:cNvPr>
          <p:cNvPicPr>
            <a:picLocks noChangeAspect="1"/>
          </p:cNvPicPr>
          <p:nvPr/>
        </p:nvPicPr>
        <p:blipFill rotWithShape="1">
          <a:blip r:embed="rId2"/>
          <a:srcRect b="23872"/>
          <a:stretch/>
        </p:blipFill>
        <p:spPr>
          <a:xfrm>
            <a:off x="1524000" y="2209800"/>
            <a:ext cx="6629400" cy="4242662"/>
          </a:xfrm>
          <a:prstGeom prst="rect">
            <a:avLst/>
          </a:prstGeom>
          <a:ln>
            <a:solidFill>
              <a:schemeClr val="tx1"/>
            </a:solidFill>
          </a:ln>
        </p:spPr>
      </p:pic>
    </p:spTree>
    <p:extLst>
      <p:ext uri="{BB962C8B-B14F-4D97-AF65-F5344CB8AC3E}">
        <p14:creationId xmlns:p14="http://schemas.microsoft.com/office/powerpoint/2010/main" val="117920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EC00FC-C2C0-408B-8564-0B9810E7E0F0}"/>
              </a:ext>
            </a:extLst>
          </p:cNvPr>
          <p:cNvSpPr>
            <a:spLocks noGrp="1"/>
          </p:cNvSpPr>
          <p:nvPr>
            <p:ph type="title"/>
          </p:nvPr>
        </p:nvSpPr>
        <p:spPr/>
        <p:txBody>
          <a:bodyPr/>
          <a:lstStyle/>
          <a:p>
            <a:r>
              <a:rPr lang="en-CA" dirty="0"/>
              <a:t>Creating the Cart Model</a:t>
            </a:r>
          </a:p>
        </p:txBody>
      </p:sp>
      <p:sp>
        <p:nvSpPr>
          <p:cNvPr id="4" name="Content Placeholder 3">
            <a:extLst>
              <a:ext uri="{FF2B5EF4-FFF2-40B4-BE49-F238E27FC236}">
                <a16:creationId xmlns:a16="http://schemas.microsoft.com/office/drawing/2014/main" id="{C932CDC3-FBA2-45E2-9920-96502ED1BF20}"/>
              </a:ext>
            </a:extLst>
          </p:cNvPr>
          <p:cNvSpPr>
            <a:spLocks noGrp="1"/>
          </p:cNvSpPr>
          <p:nvPr>
            <p:ph idx="1"/>
          </p:nvPr>
        </p:nvSpPr>
        <p:spPr/>
        <p:txBody>
          <a:bodyPr>
            <a:normAutofit fontScale="62500" lnSpcReduction="20000"/>
          </a:bodyPr>
          <a:lstStyle/>
          <a:p>
            <a:r>
              <a:rPr lang="en-US" dirty="0"/>
              <a:t>The starting point for the </a:t>
            </a:r>
            <a:r>
              <a:rPr lang="en-US" b="1" dirty="0"/>
              <a:t>cart feature </a:t>
            </a:r>
            <a:r>
              <a:rPr lang="en-US" dirty="0"/>
              <a:t>is a new model class that will be used to gather together the products that the user has selected. </a:t>
            </a:r>
          </a:p>
          <a:p>
            <a:endParaRPr lang="en-US" dirty="0"/>
          </a:p>
          <a:p>
            <a:r>
              <a:rPr lang="en-US" dirty="0"/>
              <a:t>Create a file called </a:t>
            </a:r>
            <a:r>
              <a:rPr lang="en-US" b="1" dirty="0">
                <a:latin typeface="Consolas" panose="020B0609020204030204" pitchFamily="49" charset="0"/>
              </a:rPr>
              <a:t>cart.model.ts </a:t>
            </a:r>
            <a:r>
              <a:rPr lang="en-US" dirty="0"/>
              <a:t>in the </a:t>
            </a:r>
            <a:r>
              <a:rPr lang="en-US" b="1" dirty="0">
                <a:latin typeface="Consolas" panose="020B0609020204030204" pitchFamily="49" charset="0"/>
              </a:rPr>
              <a:t>src/app/model </a:t>
            </a:r>
            <a:r>
              <a:rPr lang="en-US" dirty="0"/>
              <a:t>folder and add the following code:</a:t>
            </a:r>
          </a:p>
          <a:p>
            <a:endParaRPr lang="en-US" dirty="0"/>
          </a:p>
          <a:p>
            <a:pPr marL="457180" lvl="1" indent="0">
              <a:buNone/>
            </a:pPr>
            <a:r>
              <a:rPr lang="en-CA" dirty="0">
                <a:latin typeface="Consolas" panose="020B0609020204030204" pitchFamily="49" charset="0"/>
              </a:rPr>
              <a:t>import { Injectable } from '@angular/core';</a:t>
            </a:r>
          </a:p>
          <a:p>
            <a:pPr marL="457180" lvl="1" indent="0">
              <a:buNone/>
            </a:pPr>
            <a:r>
              <a:rPr lang="en-CA" dirty="0">
                <a:latin typeface="Consolas" panose="020B0609020204030204" pitchFamily="49" charset="0"/>
              </a:rPr>
              <a:t>import { Product } from './product.model';</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@Injectable()</a:t>
            </a:r>
          </a:p>
          <a:p>
            <a:pPr marL="457180" lvl="1" indent="0">
              <a:buNone/>
            </a:pPr>
            <a:r>
              <a:rPr lang="en-CA" dirty="0">
                <a:latin typeface="Consolas" panose="020B0609020204030204" pitchFamily="49" charset="0"/>
              </a:rPr>
              <a:t>export class Cart {</a:t>
            </a:r>
          </a:p>
          <a:p>
            <a:pPr marL="457180" lvl="1" indent="0">
              <a:buNone/>
            </a:pPr>
            <a:r>
              <a:rPr lang="en-CA" dirty="0">
                <a:latin typeface="Consolas" panose="020B0609020204030204" pitchFamily="49" charset="0"/>
              </a:rPr>
              <a:t>  public lines: CartLine[] = [];</a:t>
            </a:r>
          </a:p>
          <a:p>
            <a:pPr marL="457180" lvl="1" indent="0">
              <a:buNone/>
            </a:pPr>
            <a:r>
              <a:rPr lang="en-CA" dirty="0">
                <a:latin typeface="Consolas" panose="020B0609020204030204" pitchFamily="49" charset="0"/>
              </a:rPr>
              <a:t>  public itemCount = 0;</a:t>
            </a:r>
          </a:p>
          <a:p>
            <a:pPr marL="457180" lvl="1" indent="0">
              <a:buNone/>
            </a:pPr>
            <a:r>
              <a:rPr lang="en-CA" dirty="0">
                <a:latin typeface="Consolas" panose="020B0609020204030204" pitchFamily="49" charset="0"/>
              </a:rPr>
              <a:t>  public cartPrice = 0;</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  addLine(product: Product, quantity: number = 1): void {</a:t>
            </a:r>
          </a:p>
          <a:p>
            <a:pPr marL="457180" lvl="1" indent="0">
              <a:buNone/>
            </a:pPr>
            <a:r>
              <a:rPr lang="en-CA" dirty="0">
                <a:latin typeface="Consolas" panose="020B0609020204030204" pitchFamily="49" charset="0"/>
              </a:rPr>
              <a:t>    const line = this.lines.find(l =&gt; l.product.id === product.id);</a:t>
            </a:r>
          </a:p>
          <a:p>
            <a:pPr marL="457180" lvl="1" indent="0">
              <a:buNone/>
            </a:pPr>
            <a:r>
              <a:rPr lang="en-CA" dirty="0">
                <a:latin typeface="Consolas" panose="020B0609020204030204" pitchFamily="49" charset="0"/>
              </a:rPr>
              <a:t>    if (line !== undefined) {</a:t>
            </a:r>
          </a:p>
          <a:p>
            <a:pPr marL="457180" lvl="1" indent="0">
              <a:buNone/>
            </a:pPr>
            <a:r>
              <a:rPr lang="en-CA" dirty="0">
                <a:latin typeface="Consolas" panose="020B0609020204030204" pitchFamily="49" charset="0"/>
              </a:rPr>
              <a:t>      line.quantity += quantity;</a:t>
            </a:r>
          </a:p>
          <a:p>
            <a:pPr marL="457180" lvl="1" indent="0">
              <a:buNone/>
            </a:pPr>
            <a:r>
              <a:rPr lang="en-CA" dirty="0">
                <a:latin typeface="Consolas" panose="020B0609020204030204" pitchFamily="49" charset="0"/>
              </a:rPr>
              <a:t>    }</a:t>
            </a:r>
          </a:p>
          <a:p>
            <a:pPr marL="457180" lvl="1" indent="0">
              <a:buNone/>
            </a:pPr>
            <a:r>
              <a:rPr lang="en-CA" dirty="0">
                <a:latin typeface="Consolas" panose="020B0609020204030204" pitchFamily="49" charset="0"/>
              </a:rPr>
              <a:t>    else {</a:t>
            </a:r>
          </a:p>
          <a:p>
            <a:pPr marL="457180" lvl="1" indent="0">
              <a:buNone/>
            </a:pPr>
            <a:r>
              <a:rPr lang="en-CA" dirty="0">
                <a:latin typeface="Consolas" panose="020B0609020204030204" pitchFamily="49" charset="0"/>
              </a:rPr>
              <a:t>      this.lines.push(new CartLine(product, quantity));</a:t>
            </a:r>
          </a:p>
          <a:p>
            <a:pPr marL="457180" lvl="1" indent="0">
              <a:buNone/>
            </a:pPr>
            <a:r>
              <a:rPr lang="en-CA" dirty="0">
                <a:latin typeface="Consolas" panose="020B0609020204030204" pitchFamily="49" charset="0"/>
              </a:rPr>
              <a:t>    }</a:t>
            </a:r>
          </a:p>
          <a:p>
            <a:pPr marL="457180" lvl="1" indent="0">
              <a:buNone/>
            </a:pPr>
            <a:r>
              <a:rPr lang="en-CA" dirty="0">
                <a:latin typeface="Consolas" panose="020B0609020204030204" pitchFamily="49" charset="0"/>
              </a:rPr>
              <a:t>    this.recalculate();</a:t>
            </a:r>
          </a:p>
          <a:p>
            <a:pPr marL="457180" lvl="1" indent="0">
              <a:buNone/>
            </a:pPr>
            <a:r>
              <a:rPr lang="en-CA" dirty="0">
                <a:latin typeface="Consolas" panose="020B0609020204030204" pitchFamily="49" charset="0"/>
              </a:rPr>
              <a:t>  }</a:t>
            </a:r>
          </a:p>
          <a:p>
            <a:pPr marL="457180" lvl="1" indent="0">
              <a:buNone/>
            </a:pPr>
            <a:endParaRPr lang="en-CA" dirty="0">
              <a:latin typeface="Consolas" panose="020B0609020204030204" pitchFamily="49" charset="0"/>
            </a:endParaRPr>
          </a:p>
          <a:p>
            <a:pPr marL="457180" lvl="1" indent="0">
              <a:buNone/>
            </a:pPr>
            <a:r>
              <a:rPr lang="en-CA" dirty="0">
                <a:latin typeface="Consolas" panose="020B0609020204030204" pitchFamily="49" charset="0"/>
              </a:rPr>
              <a:t>  updateQuantity(product: Product, quantity: number): void {</a:t>
            </a:r>
          </a:p>
          <a:p>
            <a:pPr marL="457180" lvl="1" indent="0">
              <a:buNone/>
            </a:pPr>
            <a:r>
              <a:rPr lang="en-CA" dirty="0">
                <a:latin typeface="Consolas" panose="020B0609020204030204" pitchFamily="49" charset="0"/>
              </a:rPr>
              <a:t>    const line = this.lines.find(l =&gt; l.product.id === product.id);</a:t>
            </a:r>
          </a:p>
          <a:p>
            <a:pPr marL="457180" lvl="1" indent="0">
              <a:buNone/>
            </a:pPr>
            <a:r>
              <a:rPr lang="en-CA" dirty="0">
                <a:latin typeface="Consolas" panose="020B0609020204030204" pitchFamily="49" charset="0"/>
              </a:rPr>
              <a:t>    if (line !== undefined) {</a:t>
            </a:r>
          </a:p>
          <a:p>
            <a:pPr marL="457180" lvl="1" indent="0">
              <a:buNone/>
            </a:pPr>
            <a:r>
              <a:rPr lang="en-CA" dirty="0">
                <a:latin typeface="Consolas" panose="020B0609020204030204" pitchFamily="49" charset="0"/>
              </a:rPr>
              <a:t>      line.quantity = Number(quantity);</a:t>
            </a:r>
          </a:p>
          <a:p>
            <a:pPr marL="457180" lvl="1" indent="0">
              <a:buNone/>
            </a:pPr>
            <a:r>
              <a:rPr lang="en-CA" dirty="0">
                <a:latin typeface="Consolas" panose="020B0609020204030204" pitchFamily="49" charset="0"/>
              </a:rPr>
              <a:t>    }</a:t>
            </a:r>
          </a:p>
          <a:p>
            <a:pPr marL="457180" lvl="1" indent="0">
              <a:buNone/>
            </a:pPr>
            <a:r>
              <a:rPr lang="en-CA" dirty="0">
                <a:latin typeface="Consolas" panose="020B0609020204030204" pitchFamily="49" charset="0"/>
              </a:rPr>
              <a:t>    this.recalculate();</a:t>
            </a:r>
          </a:p>
          <a:p>
            <a:pPr marL="457180" lvl="1" indent="0">
              <a:buNone/>
            </a:pPr>
            <a:r>
              <a:rPr lang="en-CA" dirty="0">
                <a:latin typeface="Consolas" panose="020B0609020204030204" pitchFamily="49" charset="0"/>
              </a:rPr>
              <a:t>  }</a:t>
            </a:r>
          </a:p>
        </p:txBody>
      </p:sp>
    </p:spTree>
    <p:extLst>
      <p:ext uri="{BB962C8B-B14F-4D97-AF65-F5344CB8AC3E}">
        <p14:creationId xmlns:p14="http://schemas.microsoft.com/office/powerpoint/2010/main" val="52086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EC00FC-C2C0-408B-8564-0B9810E7E0F0}"/>
              </a:ext>
            </a:extLst>
          </p:cNvPr>
          <p:cNvSpPr>
            <a:spLocks noGrp="1"/>
          </p:cNvSpPr>
          <p:nvPr>
            <p:ph type="title"/>
          </p:nvPr>
        </p:nvSpPr>
        <p:spPr/>
        <p:txBody>
          <a:bodyPr/>
          <a:lstStyle/>
          <a:p>
            <a:r>
              <a:rPr lang="en-CA" dirty="0"/>
              <a:t>Creating the Cart Model (continued)</a:t>
            </a:r>
          </a:p>
        </p:txBody>
      </p:sp>
      <p:sp>
        <p:nvSpPr>
          <p:cNvPr id="4" name="Content Placeholder 3">
            <a:extLst>
              <a:ext uri="{FF2B5EF4-FFF2-40B4-BE49-F238E27FC236}">
                <a16:creationId xmlns:a16="http://schemas.microsoft.com/office/drawing/2014/main" id="{C932CDC3-FBA2-45E2-9920-96502ED1BF20}"/>
              </a:ext>
            </a:extLst>
          </p:cNvPr>
          <p:cNvSpPr>
            <a:spLocks noGrp="1"/>
          </p:cNvSpPr>
          <p:nvPr>
            <p:ph idx="1"/>
          </p:nvPr>
        </p:nvSpPr>
        <p:spPr/>
        <p:txBody>
          <a:bodyPr>
            <a:normAutofit fontScale="62500" lnSpcReduction="20000"/>
          </a:bodyPr>
          <a:lstStyle/>
          <a:p>
            <a:pPr marL="457180" lvl="1" indent="0">
              <a:buNone/>
            </a:pPr>
            <a:r>
              <a:rPr lang="en-US" dirty="0">
                <a:latin typeface="Consolas" panose="020B0609020204030204" pitchFamily="49" charset="0"/>
              </a:rPr>
              <a:t>removeLine(id: number): void {</a:t>
            </a:r>
          </a:p>
          <a:p>
            <a:pPr marL="457180" lvl="1" indent="0">
              <a:buNone/>
            </a:pPr>
            <a:r>
              <a:rPr lang="en-US" dirty="0">
                <a:latin typeface="Consolas" panose="020B0609020204030204" pitchFamily="49" charset="0"/>
              </a:rPr>
              <a:t>    const index = this.lines.findIndex(l =&gt; l.product.id === id);</a:t>
            </a:r>
          </a:p>
          <a:p>
            <a:pPr marL="457180" lvl="1" indent="0">
              <a:buNone/>
            </a:pPr>
            <a:r>
              <a:rPr lang="en-US" dirty="0">
                <a:latin typeface="Consolas" panose="020B0609020204030204" pitchFamily="49" charset="0"/>
              </a:rPr>
              <a:t>    this.lines.splice(index, 1);</a:t>
            </a:r>
          </a:p>
          <a:p>
            <a:pPr marL="457180" lvl="1" indent="0">
              <a:buNone/>
            </a:pPr>
            <a:r>
              <a:rPr lang="en-US" dirty="0">
                <a:latin typeface="Consolas" panose="020B0609020204030204" pitchFamily="49" charset="0"/>
              </a:rPr>
              <a:t>    this.recalculate();</a:t>
            </a:r>
          </a:p>
          <a:p>
            <a:pPr marL="457180" lvl="1" indent="0">
              <a:buNone/>
            </a:pPr>
            <a:r>
              <a:rPr lang="en-US" dirty="0">
                <a:latin typeface="Consolas" panose="020B0609020204030204" pitchFamily="49" charset="0"/>
              </a:rPr>
              <a:t>  }</a:t>
            </a:r>
          </a:p>
          <a:p>
            <a:pPr marL="457180" lvl="1" indent="0">
              <a:buNone/>
            </a:pPr>
            <a:endParaRPr lang="en-US" dirty="0">
              <a:latin typeface="Consolas" panose="020B0609020204030204" pitchFamily="49" charset="0"/>
            </a:endParaRPr>
          </a:p>
          <a:p>
            <a:pPr marL="457180" lvl="1" indent="0">
              <a:buNone/>
            </a:pPr>
            <a:r>
              <a:rPr lang="en-US" dirty="0">
                <a:latin typeface="Consolas" panose="020B0609020204030204" pitchFamily="49" charset="0"/>
              </a:rPr>
              <a:t>  clear(): void {</a:t>
            </a:r>
          </a:p>
          <a:p>
            <a:pPr marL="457180" lvl="1" indent="0">
              <a:buNone/>
            </a:pPr>
            <a:r>
              <a:rPr lang="en-US" dirty="0">
                <a:latin typeface="Consolas" panose="020B0609020204030204" pitchFamily="49" charset="0"/>
              </a:rPr>
              <a:t>    this.lines = [];</a:t>
            </a:r>
          </a:p>
          <a:p>
            <a:pPr marL="457180" lvl="1" indent="0">
              <a:buNone/>
            </a:pPr>
            <a:r>
              <a:rPr lang="en-US" dirty="0">
                <a:latin typeface="Consolas" panose="020B0609020204030204" pitchFamily="49" charset="0"/>
              </a:rPr>
              <a:t>    this.itemCount = 0;</a:t>
            </a:r>
          </a:p>
          <a:p>
            <a:pPr marL="457180" lvl="1" indent="0">
              <a:buNone/>
            </a:pPr>
            <a:r>
              <a:rPr lang="en-US" dirty="0">
                <a:latin typeface="Consolas" panose="020B0609020204030204" pitchFamily="49" charset="0"/>
              </a:rPr>
              <a:t>    this.cartPrice = 0;</a:t>
            </a:r>
          </a:p>
          <a:p>
            <a:pPr marL="457180" lvl="1" indent="0">
              <a:buNone/>
            </a:pPr>
            <a:r>
              <a:rPr lang="en-US" dirty="0">
                <a:latin typeface="Consolas" panose="020B0609020204030204" pitchFamily="49" charset="0"/>
              </a:rPr>
              <a:t>  }</a:t>
            </a:r>
          </a:p>
          <a:p>
            <a:pPr marL="457180" lvl="1" indent="0">
              <a:buNone/>
            </a:pPr>
            <a:endParaRPr lang="en-US" dirty="0">
              <a:latin typeface="Consolas" panose="020B0609020204030204" pitchFamily="49" charset="0"/>
            </a:endParaRPr>
          </a:p>
          <a:p>
            <a:pPr marL="457180" lvl="1" indent="0">
              <a:buNone/>
            </a:pPr>
            <a:r>
              <a:rPr lang="en-US" dirty="0">
                <a:latin typeface="Consolas" panose="020B0609020204030204" pitchFamily="49" charset="0"/>
              </a:rPr>
              <a:t>  private recalculate(): void {</a:t>
            </a:r>
          </a:p>
          <a:p>
            <a:pPr marL="457180" lvl="1" indent="0">
              <a:buNone/>
            </a:pPr>
            <a:r>
              <a:rPr lang="en-US" dirty="0">
                <a:latin typeface="Consolas" panose="020B0609020204030204" pitchFamily="49" charset="0"/>
              </a:rPr>
              <a:t>    this.itemCount = 0;</a:t>
            </a:r>
          </a:p>
          <a:p>
            <a:pPr marL="457180" lvl="1" indent="0">
              <a:buNone/>
            </a:pPr>
            <a:r>
              <a:rPr lang="en-US" dirty="0">
                <a:latin typeface="Consolas" panose="020B0609020204030204" pitchFamily="49" charset="0"/>
              </a:rPr>
              <a:t>    this.cartPrice = 0;</a:t>
            </a:r>
          </a:p>
          <a:p>
            <a:pPr marL="457180" lvl="1" indent="0">
              <a:buNone/>
            </a:pPr>
            <a:r>
              <a:rPr lang="en-US" dirty="0">
                <a:latin typeface="Consolas" panose="020B0609020204030204" pitchFamily="49" charset="0"/>
              </a:rPr>
              <a:t>    this.lines.forEach(l =&gt; {</a:t>
            </a:r>
          </a:p>
          <a:p>
            <a:pPr marL="457180" lvl="1" indent="0">
              <a:buNone/>
            </a:pPr>
            <a:r>
              <a:rPr lang="en-US" dirty="0">
                <a:latin typeface="Consolas" panose="020B0609020204030204" pitchFamily="49" charset="0"/>
              </a:rPr>
              <a:t>      this.itemCount += l.quantity;</a:t>
            </a:r>
          </a:p>
          <a:p>
            <a:pPr marL="457180" lvl="1" indent="0">
              <a:buNone/>
            </a:pPr>
            <a:r>
              <a:rPr lang="en-US" dirty="0">
                <a:latin typeface="Consolas" panose="020B0609020204030204" pitchFamily="49" charset="0"/>
              </a:rPr>
              <a:t>      this.cartPrice += (l.quantity * l.product.price);</a:t>
            </a:r>
          </a:p>
          <a:p>
            <a:pPr marL="457180" lvl="1" indent="0">
              <a:buNone/>
            </a:pPr>
            <a:r>
              <a:rPr lang="en-US" dirty="0">
                <a:latin typeface="Consolas" panose="020B0609020204030204" pitchFamily="49" charset="0"/>
              </a:rPr>
              <a:t>    });</a:t>
            </a:r>
          </a:p>
          <a:p>
            <a:pPr marL="457180" lvl="1" indent="0">
              <a:buNone/>
            </a:pPr>
            <a:r>
              <a:rPr lang="en-US" dirty="0">
                <a:latin typeface="Consolas" panose="020B0609020204030204" pitchFamily="49" charset="0"/>
              </a:rPr>
              <a:t>  }</a:t>
            </a:r>
          </a:p>
          <a:p>
            <a:pPr marL="457180" lvl="1" indent="0">
              <a:buNone/>
            </a:pPr>
            <a:r>
              <a:rPr lang="en-US" dirty="0">
                <a:latin typeface="Consolas" panose="020B0609020204030204" pitchFamily="49" charset="0"/>
              </a:rPr>
              <a:t>}</a:t>
            </a:r>
          </a:p>
          <a:p>
            <a:pPr marL="457180" lvl="1" indent="0">
              <a:buNone/>
            </a:pPr>
            <a:endParaRPr lang="en-US" dirty="0">
              <a:latin typeface="Consolas" panose="020B0609020204030204" pitchFamily="49" charset="0"/>
            </a:endParaRPr>
          </a:p>
          <a:p>
            <a:pPr marL="457180" lvl="1" indent="0">
              <a:buNone/>
            </a:pPr>
            <a:r>
              <a:rPr lang="en-US" dirty="0">
                <a:latin typeface="Consolas" panose="020B0609020204030204" pitchFamily="49" charset="0"/>
              </a:rPr>
              <a:t>export class CartLine {</a:t>
            </a:r>
          </a:p>
          <a:p>
            <a:pPr marL="457180" lvl="1" indent="0">
              <a:buNone/>
            </a:pPr>
            <a:r>
              <a:rPr lang="en-US" dirty="0">
                <a:latin typeface="Consolas" panose="020B0609020204030204" pitchFamily="49" charset="0"/>
              </a:rPr>
              <a:t>  constructor(public product: Product,</a:t>
            </a:r>
          </a:p>
          <a:p>
            <a:pPr marL="457180" lvl="1" indent="0">
              <a:buNone/>
            </a:pPr>
            <a:r>
              <a:rPr lang="en-US" dirty="0">
                <a:latin typeface="Consolas" panose="020B0609020204030204" pitchFamily="49" charset="0"/>
              </a:rPr>
              <a:t>              public quantity: number) { }</a:t>
            </a:r>
          </a:p>
          <a:p>
            <a:pPr marL="457180" lvl="1" indent="0">
              <a:buNone/>
            </a:pPr>
            <a:endParaRPr lang="en-US" dirty="0">
              <a:latin typeface="Consolas" panose="020B0609020204030204" pitchFamily="49" charset="0"/>
            </a:endParaRPr>
          </a:p>
          <a:p>
            <a:pPr marL="457180" lvl="1" indent="0">
              <a:buNone/>
            </a:pPr>
            <a:r>
              <a:rPr lang="en-US" dirty="0">
                <a:latin typeface="Consolas" panose="020B0609020204030204" pitchFamily="49" charset="0"/>
              </a:rPr>
              <a:t>  get lineTotal(): number {</a:t>
            </a:r>
          </a:p>
          <a:p>
            <a:pPr marL="457180" lvl="1" indent="0">
              <a:buNone/>
            </a:pPr>
            <a:r>
              <a:rPr lang="en-US" dirty="0">
                <a:latin typeface="Consolas" panose="020B0609020204030204" pitchFamily="49" charset="0"/>
              </a:rPr>
              <a:t>    return this.quantity * this.product.price;</a:t>
            </a:r>
          </a:p>
          <a:p>
            <a:pPr marL="457180" lvl="1" indent="0">
              <a:buNone/>
            </a:pPr>
            <a:r>
              <a:rPr lang="en-US" dirty="0">
                <a:latin typeface="Consolas" panose="020B0609020204030204" pitchFamily="49" charset="0"/>
              </a:rPr>
              <a:t>  }</a:t>
            </a:r>
          </a:p>
          <a:p>
            <a:pPr marL="457180" lvl="1" indent="0">
              <a:buNone/>
            </a:pPr>
            <a:r>
              <a:rPr lang="en-US" dirty="0">
                <a:latin typeface="Consolas" panose="020B0609020204030204" pitchFamily="49" charset="0"/>
              </a:rPr>
              <a:t>}</a:t>
            </a:r>
            <a:endParaRPr lang="en-CA" dirty="0">
              <a:latin typeface="Consolas" panose="020B0609020204030204" pitchFamily="49" charset="0"/>
            </a:endParaRPr>
          </a:p>
        </p:txBody>
      </p:sp>
    </p:spTree>
    <p:extLst>
      <p:ext uri="{BB962C8B-B14F-4D97-AF65-F5344CB8AC3E}">
        <p14:creationId xmlns:p14="http://schemas.microsoft.com/office/powerpoint/2010/main" val="15504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EC00FC-C2C0-408B-8564-0B9810E7E0F0}"/>
              </a:ext>
            </a:extLst>
          </p:cNvPr>
          <p:cNvSpPr>
            <a:spLocks noGrp="1"/>
          </p:cNvSpPr>
          <p:nvPr>
            <p:ph type="title"/>
          </p:nvPr>
        </p:nvSpPr>
        <p:spPr/>
        <p:txBody>
          <a:bodyPr/>
          <a:lstStyle/>
          <a:p>
            <a:r>
              <a:rPr lang="en-CA" dirty="0"/>
              <a:t>Creating the Cart Model (continued)</a:t>
            </a:r>
          </a:p>
        </p:txBody>
      </p:sp>
      <p:sp>
        <p:nvSpPr>
          <p:cNvPr id="4" name="Content Placeholder 3">
            <a:extLst>
              <a:ext uri="{FF2B5EF4-FFF2-40B4-BE49-F238E27FC236}">
                <a16:creationId xmlns:a16="http://schemas.microsoft.com/office/drawing/2014/main" id="{C932CDC3-FBA2-45E2-9920-96502ED1BF20}"/>
              </a:ext>
            </a:extLst>
          </p:cNvPr>
          <p:cNvSpPr>
            <a:spLocks noGrp="1"/>
          </p:cNvSpPr>
          <p:nvPr>
            <p:ph idx="1"/>
          </p:nvPr>
        </p:nvSpPr>
        <p:spPr/>
        <p:txBody>
          <a:bodyPr/>
          <a:lstStyle/>
          <a:p>
            <a:r>
              <a:rPr lang="en-US" dirty="0"/>
              <a:t>Individual product selections are represented as an array of </a:t>
            </a:r>
            <a:r>
              <a:rPr lang="en-US" b="1" dirty="0">
                <a:latin typeface="Consolas" panose="020B0609020204030204" pitchFamily="49" charset="0"/>
              </a:rPr>
              <a:t>CartLine</a:t>
            </a:r>
            <a:r>
              <a:rPr lang="en-US" dirty="0"/>
              <a:t> objects, each of which contains a </a:t>
            </a:r>
            <a:r>
              <a:rPr lang="en-US" b="1" dirty="0">
                <a:latin typeface="Consolas" panose="020B0609020204030204" pitchFamily="49" charset="0"/>
              </a:rPr>
              <a:t>Product</a:t>
            </a:r>
            <a:r>
              <a:rPr lang="en-US" dirty="0"/>
              <a:t> object and a quantity. </a:t>
            </a:r>
          </a:p>
          <a:p>
            <a:endParaRPr lang="en-US" dirty="0"/>
          </a:p>
          <a:p>
            <a:r>
              <a:rPr lang="en-US" dirty="0"/>
              <a:t>The </a:t>
            </a:r>
            <a:r>
              <a:rPr lang="en-US" b="1" dirty="0">
                <a:latin typeface="Consolas" panose="020B0609020204030204" pitchFamily="49" charset="0"/>
              </a:rPr>
              <a:t>Cart</a:t>
            </a:r>
            <a:r>
              <a:rPr lang="en-US" dirty="0"/>
              <a:t> class keeps track of the total number of items that have been selected and their total cost.</a:t>
            </a:r>
          </a:p>
          <a:p>
            <a:endParaRPr lang="en-US" dirty="0"/>
          </a:p>
          <a:p>
            <a:r>
              <a:rPr lang="en-US" dirty="0"/>
              <a:t>There should be a single </a:t>
            </a:r>
            <a:r>
              <a:rPr lang="en-US" b="1" dirty="0">
                <a:latin typeface="Consolas" panose="020B0609020204030204" pitchFamily="49" charset="0"/>
              </a:rPr>
              <a:t>Cart</a:t>
            </a:r>
            <a:r>
              <a:rPr lang="en-US" dirty="0"/>
              <a:t> object used throughout the entire application, ensuring that any part of the application can access the user’s product selections. </a:t>
            </a:r>
          </a:p>
          <a:p>
            <a:pPr marL="0" indent="0">
              <a:buNone/>
            </a:pPr>
            <a:endParaRPr lang="en-US" dirty="0"/>
          </a:p>
        </p:txBody>
      </p:sp>
    </p:spTree>
    <p:extLst>
      <p:ext uri="{BB962C8B-B14F-4D97-AF65-F5344CB8AC3E}">
        <p14:creationId xmlns:p14="http://schemas.microsoft.com/office/powerpoint/2010/main" val="65371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EC00FC-C2C0-408B-8564-0B9810E7E0F0}"/>
              </a:ext>
            </a:extLst>
          </p:cNvPr>
          <p:cNvSpPr>
            <a:spLocks noGrp="1"/>
          </p:cNvSpPr>
          <p:nvPr>
            <p:ph type="title"/>
          </p:nvPr>
        </p:nvSpPr>
        <p:spPr/>
        <p:txBody>
          <a:bodyPr/>
          <a:lstStyle/>
          <a:p>
            <a:r>
              <a:rPr lang="en-CA" dirty="0"/>
              <a:t>Creating the Cart Model (continued)</a:t>
            </a:r>
          </a:p>
        </p:txBody>
      </p:sp>
      <p:sp>
        <p:nvSpPr>
          <p:cNvPr id="4" name="Content Placeholder 3">
            <a:extLst>
              <a:ext uri="{FF2B5EF4-FFF2-40B4-BE49-F238E27FC236}">
                <a16:creationId xmlns:a16="http://schemas.microsoft.com/office/drawing/2014/main" id="{C932CDC3-FBA2-45E2-9920-96502ED1BF20}"/>
              </a:ext>
            </a:extLst>
          </p:cNvPr>
          <p:cNvSpPr>
            <a:spLocks noGrp="1"/>
          </p:cNvSpPr>
          <p:nvPr>
            <p:ph idx="1"/>
          </p:nvPr>
        </p:nvSpPr>
        <p:spPr/>
        <p:txBody>
          <a:bodyPr/>
          <a:lstStyle/>
          <a:p>
            <a:r>
              <a:rPr lang="en-US" dirty="0"/>
              <a:t>To achieve this, we are going to make the </a:t>
            </a:r>
            <a:r>
              <a:rPr lang="en-US" b="1" dirty="0">
                <a:latin typeface="Consolas" panose="020B0609020204030204" pitchFamily="49" charset="0"/>
              </a:rPr>
              <a:t>Cart</a:t>
            </a:r>
            <a:r>
              <a:rPr lang="en-US" dirty="0"/>
              <a:t> a </a:t>
            </a:r>
            <a:r>
              <a:rPr lang="en-US" b="1" dirty="0"/>
              <a:t>service</a:t>
            </a:r>
            <a:r>
              <a:rPr lang="en-US" dirty="0"/>
              <a:t>, which means that Angular will take responsibility for creating an </a:t>
            </a:r>
            <a:r>
              <a:rPr lang="en-US" b="1" dirty="0"/>
              <a:t>instance</a:t>
            </a:r>
            <a:r>
              <a:rPr lang="en-US" dirty="0"/>
              <a:t> of the </a:t>
            </a:r>
            <a:r>
              <a:rPr lang="en-US" b="1" dirty="0">
                <a:latin typeface="Consolas" panose="020B0609020204030204" pitchFamily="49" charset="0"/>
              </a:rPr>
              <a:t>Cart</a:t>
            </a:r>
            <a:r>
              <a:rPr lang="en-US" dirty="0"/>
              <a:t> class and will use it when it needs to create a </a:t>
            </a:r>
            <a:r>
              <a:rPr lang="en-US" b="1" dirty="0"/>
              <a:t>component</a:t>
            </a:r>
            <a:r>
              <a:rPr lang="en-US" dirty="0"/>
              <a:t> that has a </a:t>
            </a:r>
            <a:r>
              <a:rPr lang="en-US" b="1" dirty="0">
                <a:latin typeface="Consolas" panose="020B0609020204030204" pitchFamily="49" charset="0"/>
              </a:rPr>
              <a:t>Cart</a:t>
            </a:r>
            <a:r>
              <a:rPr lang="en-US" dirty="0"/>
              <a:t> constructor argument. </a:t>
            </a:r>
          </a:p>
          <a:p>
            <a:endParaRPr lang="en-US" dirty="0"/>
          </a:p>
          <a:p>
            <a:r>
              <a:rPr lang="en-US" dirty="0"/>
              <a:t>This is another use of the Angular </a:t>
            </a:r>
            <a:r>
              <a:rPr lang="en-US" b="1" dirty="0"/>
              <a:t>dependency injection </a:t>
            </a:r>
            <a:r>
              <a:rPr lang="en-US" dirty="0"/>
              <a:t>feature, which can be used to share objects throughout an application.</a:t>
            </a:r>
          </a:p>
          <a:p>
            <a:endParaRPr lang="en-US" dirty="0"/>
          </a:p>
          <a:p>
            <a:pPr algn="l"/>
            <a:r>
              <a:rPr lang="en-US" b="0" i="0" u="none" strike="noStrike" baseline="0" dirty="0">
                <a:latin typeface="Helvetica Neue"/>
              </a:rPr>
              <a:t>The </a:t>
            </a:r>
            <a:r>
              <a:rPr lang="en-US" b="1" i="0" u="none" strike="noStrike" baseline="0" dirty="0">
                <a:latin typeface="Consolas" panose="020B0609020204030204" pitchFamily="49" charset="0"/>
              </a:rPr>
              <a:t>@Injectable </a:t>
            </a:r>
            <a:r>
              <a:rPr lang="en-US" b="0" i="0" u="none" strike="noStrike" baseline="0" dirty="0">
                <a:latin typeface="Helvetica Neue"/>
              </a:rPr>
              <a:t>decorator, which has been applied to the </a:t>
            </a:r>
            <a:r>
              <a:rPr lang="en-US" b="1" i="0" u="none" strike="noStrike" baseline="0" dirty="0">
                <a:latin typeface="Consolas" panose="020B0609020204030204" pitchFamily="49" charset="0"/>
              </a:rPr>
              <a:t>Cart</a:t>
            </a:r>
            <a:r>
              <a:rPr lang="en-US" b="0" i="0" u="none" strike="noStrike" baseline="0" dirty="0">
                <a:latin typeface="Helvetica Neue"/>
              </a:rPr>
              <a:t> class, indicates that this class will be used as a </a:t>
            </a:r>
            <a:r>
              <a:rPr lang="en-US" b="1" i="0" u="none" strike="noStrike" baseline="0" dirty="0">
                <a:latin typeface="Helvetica Neue"/>
              </a:rPr>
              <a:t>service</a:t>
            </a:r>
            <a:r>
              <a:rPr lang="en-US" b="0" i="0" u="none" strike="noStrike" baseline="0" dirty="0">
                <a:latin typeface="Helvetica Neue"/>
              </a:rPr>
              <a:t>.</a:t>
            </a:r>
            <a:endParaRPr lang="en-CA" dirty="0">
              <a:latin typeface="Helvetica Neue"/>
            </a:endParaRPr>
          </a:p>
        </p:txBody>
      </p:sp>
    </p:spTree>
    <p:extLst>
      <p:ext uri="{BB962C8B-B14F-4D97-AF65-F5344CB8AC3E}">
        <p14:creationId xmlns:p14="http://schemas.microsoft.com/office/powerpoint/2010/main" val="310351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EC00FC-C2C0-408B-8564-0B9810E7E0F0}"/>
              </a:ext>
            </a:extLst>
          </p:cNvPr>
          <p:cNvSpPr>
            <a:spLocks noGrp="1"/>
          </p:cNvSpPr>
          <p:nvPr>
            <p:ph type="title"/>
          </p:nvPr>
        </p:nvSpPr>
        <p:spPr/>
        <p:txBody>
          <a:bodyPr/>
          <a:lstStyle/>
          <a:p>
            <a:r>
              <a:rPr lang="en-CA" dirty="0"/>
              <a:t>Creating the Cart Model (continued)</a:t>
            </a:r>
          </a:p>
        </p:txBody>
      </p:sp>
      <p:sp>
        <p:nvSpPr>
          <p:cNvPr id="4" name="Content Placeholder 3">
            <a:extLst>
              <a:ext uri="{FF2B5EF4-FFF2-40B4-BE49-F238E27FC236}">
                <a16:creationId xmlns:a16="http://schemas.microsoft.com/office/drawing/2014/main" id="{C932CDC3-FBA2-45E2-9920-96502ED1BF20}"/>
              </a:ext>
            </a:extLst>
          </p:cNvPr>
          <p:cNvSpPr>
            <a:spLocks noGrp="1"/>
          </p:cNvSpPr>
          <p:nvPr>
            <p:ph idx="1"/>
          </p:nvPr>
        </p:nvSpPr>
        <p:spPr/>
        <p:txBody>
          <a:bodyPr/>
          <a:lstStyle/>
          <a:p>
            <a:r>
              <a:rPr lang="en-US" dirty="0"/>
              <a:t>Modify the </a:t>
            </a:r>
            <a:r>
              <a:rPr lang="en-US" b="1" dirty="0">
                <a:latin typeface="Consolas" panose="020B0609020204030204" pitchFamily="49" charset="0"/>
              </a:rPr>
              <a:t>model.module.ts </a:t>
            </a:r>
            <a:r>
              <a:rPr lang="en-US" dirty="0"/>
              <a:t>file in the </a:t>
            </a:r>
            <a:r>
              <a:rPr lang="en-US" b="1" dirty="0">
                <a:latin typeface="Consolas" panose="020B0609020204030204" pitchFamily="49" charset="0"/>
              </a:rPr>
              <a:t>src/app/model </a:t>
            </a:r>
            <a:r>
              <a:rPr lang="en-US" dirty="0"/>
              <a:t>folder with the highlighted code:</a:t>
            </a:r>
          </a:p>
          <a:p>
            <a:endParaRPr lang="en-US" dirty="0"/>
          </a:p>
          <a:p>
            <a:pPr marL="457180" lvl="1" indent="0">
              <a:buNone/>
            </a:pPr>
            <a:r>
              <a:rPr lang="en-US" sz="1600" dirty="0">
                <a:latin typeface="Consolas" panose="020B0609020204030204" pitchFamily="49" charset="0"/>
              </a:rPr>
              <a:t>import { NgModule } from '@angular/core';</a:t>
            </a:r>
          </a:p>
          <a:p>
            <a:pPr marL="457180" lvl="1" indent="0">
              <a:buNone/>
            </a:pPr>
            <a:r>
              <a:rPr lang="en-US" sz="1600" dirty="0">
                <a:latin typeface="Consolas" panose="020B0609020204030204" pitchFamily="49" charset="0"/>
              </a:rPr>
              <a:t>import { ProductRepository } from './product.repository';</a:t>
            </a:r>
          </a:p>
          <a:p>
            <a:pPr marL="457180" lvl="1" indent="0">
              <a:buNone/>
            </a:pPr>
            <a:r>
              <a:rPr lang="en-US" sz="1600" dirty="0">
                <a:latin typeface="Consolas" panose="020B0609020204030204" pitchFamily="49" charset="0"/>
              </a:rPr>
              <a:t>import { StaticDataSource } from './static.datasource';</a:t>
            </a:r>
          </a:p>
          <a:p>
            <a:pPr marL="457180" lvl="1" indent="0">
              <a:buNone/>
            </a:pPr>
            <a:r>
              <a:rPr lang="en-US" sz="1600" b="1" dirty="0">
                <a:latin typeface="Consolas" panose="020B0609020204030204" pitchFamily="49" charset="0"/>
              </a:rPr>
              <a:t>import { Cart } from './cart.model';</a:t>
            </a:r>
          </a:p>
          <a:p>
            <a:pPr marL="457180" lvl="1" indent="0">
              <a:buNone/>
            </a:pPr>
            <a:endParaRPr lang="en-US" sz="1600" dirty="0">
              <a:latin typeface="Consolas" panose="020B0609020204030204" pitchFamily="49" charset="0"/>
            </a:endParaRPr>
          </a:p>
          <a:p>
            <a:pPr marL="457180" lvl="1" indent="0">
              <a:buNone/>
            </a:pPr>
            <a:r>
              <a:rPr lang="en-US" sz="1600" dirty="0">
                <a:latin typeface="Consolas" panose="020B0609020204030204" pitchFamily="49" charset="0"/>
              </a:rPr>
              <a:t>@NgModule({</a:t>
            </a:r>
          </a:p>
          <a:p>
            <a:pPr marL="457180" lvl="1" indent="0">
              <a:buNone/>
            </a:pPr>
            <a:r>
              <a:rPr lang="en-US" sz="1600" dirty="0">
                <a:latin typeface="Consolas" panose="020B0609020204030204" pitchFamily="49" charset="0"/>
              </a:rPr>
              <a:t>  providers: [ProductRepository, StaticDataSource, </a:t>
            </a:r>
            <a:r>
              <a:rPr lang="en-US" sz="1600" b="1" dirty="0">
                <a:latin typeface="Consolas" panose="020B0609020204030204" pitchFamily="49" charset="0"/>
              </a:rPr>
              <a:t>Cart</a:t>
            </a:r>
            <a:r>
              <a:rPr lang="en-US" sz="1600" dirty="0">
                <a:latin typeface="Consolas" panose="020B0609020204030204" pitchFamily="49" charset="0"/>
              </a:rPr>
              <a:t>]</a:t>
            </a:r>
          </a:p>
          <a:p>
            <a:pPr marL="457180" lvl="1" indent="0">
              <a:buNone/>
            </a:pPr>
            <a:r>
              <a:rPr lang="en-US" sz="1600" dirty="0">
                <a:latin typeface="Consolas" panose="020B0609020204030204" pitchFamily="49" charset="0"/>
              </a:rPr>
              <a:t>})</a:t>
            </a:r>
          </a:p>
          <a:p>
            <a:pPr marL="457180" lvl="1" indent="0">
              <a:buNone/>
            </a:pPr>
            <a:r>
              <a:rPr lang="en-US" sz="1600" dirty="0">
                <a:latin typeface="Consolas" panose="020B0609020204030204" pitchFamily="49" charset="0"/>
              </a:rPr>
              <a:t>export class ModelModule { }</a:t>
            </a:r>
          </a:p>
          <a:p>
            <a:endParaRPr lang="en-CA" dirty="0">
              <a:latin typeface="Helvetica Neue"/>
            </a:endParaRPr>
          </a:p>
        </p:txBody>
      </p:sp>
    </p:spTree>
    <p:extLst>
      <p:ext uri="{BB962C8B-B14F-4D97-AF65-F5344CB8AC3E}">
        <p14:creationId xmlns:p14="http://schemas.microsoft.com/office/powerpoint/2010/main" val="97055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7E18-2E13-498A-929A-5FFD75D81E23}"/>
              </a:ext>
            </a:extLst>
          </p:cNvPr>
          <p:cNvSpPr>
            <a:spLocks noGrp="1"/>
          </p:cNvSpPr>
          <p:nvPr>
            <p:ph type="title"/>
          </p:nvPr>
        </p:nvSpPr>
        <p:spPr/>
        <p:txBody>
          <a:bodyPr/>
          <a:lstStyle/>
          <a:p>
            <a:r>
              <a:rPr lang="en-US" dirty="0"/>
              <a:t>Creating the Cart Summary Components</a:t>
            </a:r>
            <a:endParaRPr lang="en-CA" dirty="0"/>
          </a:p>
        </p:txBody>
      </p:sp>
      <p:sp>
        <p:nvSpPr>
          <p:cNvPr id="3" name="Content Placeholder 2">
            <a:extLst>
              <a:ext uri="{FF2B5EF4-FFF2-40B4-BE49-F238E27FC236}">
                <a16:creationId xmlns:a16="http://schemas.microsoft.com/office/drawing/2014/main" id="{0930C6FF-0D57-40A2-8629-AAC6CAFD43F9}"/>
              </a:ext>
            </a:extLst>
          </p:cNvPr>
          <p:cNvSpPr>
            <a:spLocks noGrp="1"/>
          </p:cNvSpPr>
          <p:nvPr>
            <p:ph idx="1"/>
          </p:nvPr>
        </p:nvSpPr>
        <p:spPr/>
        <p:txBody>
          <a:bodyPr/>
          <a:lstStyle/>
          <a:p>
            <a:r>
              <a:rPr lang="en-US" b="1" dirty="0"/>
              <a:t>Components</a:t>
            </a:r>
            <a:r>
              <a:rPr lang="en-US" dirty="0"/>
              <a:t> are the essential building blocks for Angular applications because they allow discrete units of code and content to be easily created. </a:t>
            </a:r>
          </a:p>
          <a:p>
            <a:endParaRPr lang="en-US" dirty="0"/>
          </a:p>
          <a:p>
            <a:r>
              <a:rPr lang="en-US" dirty="0"/>
              <a:t>The </a:t>
            </a:r>
            <a:r>
              <a:rPr lang="en-US" b="1" dirty="0"/>
              <a:t>SportsStore</a:t>
            </a:r>
            <a:r>
              <a:rPr lang="en-US" dirty="0"/>
              <a:t> application will show users a summary of their </a:t>
            </a:r>
            <a:r>
              <a:rPr lang="en-US" b="1" dirty="0"/>
              <a:t>product</a:t>
            </a:r>
            <a:r>
              <a:rPr lang="en-US" dirty="0"/>
              <a:t> selections in the title area of the page, which we are going to implement by creating a component.</a:t>
            </a:r>
          </a:p>
          <a:p>
            <a:pPr marL="0" indent="0">
              <a:buNone/>
            </a:pPr>
            <a:endParaRPr lang="en-US" dirty="0"/>
          </a:p>
        </p:txBody>
      </p:sp>
    </p:spTree>
    <p:extLst>
      <p:ext uri="{BB962C8B-B14F-4D97-AF65-F5344CB8AC3E}">
        <p14:creationId xmlns:p14="http://schemas.microsoft.com/office/powerpoint/2010/main" val="87572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7E18-2E13-498A-929A-5FFD75D81E23}"/>
              </a:ext>
            </a:extLst>
          </p:cNvPr>
          <p:cNvSpPr>
            <a:spLocks noGrp="1"/>
          </p:cNvSpPr>
          <p:nvPr>
            <p:ph type="title"/>
          </p:nvPr>
        </p:nvSpPr>
        <p:spPr/>
        <p:txBody>
          <a:bodyPr>
            <a:normAutofit fontScale="90000"/>
          </a:bodyPr>
          <a:lstStyle/>
          <a:p>
            <a:r>
              <a:rPr lang="en-US" dirty="0"/>
              <a:t>Creating the Cart Summary Components (continued)</a:t>
            </a:r>
            <a:endParaRPr lang="en-CA" dirty="0"/>
          </a:p>
        </p:txBody>
      </p:sp>
      <p:sp>
        <p:nvSpPr>
          <p:cNvPr id="3" name="Content Placeholder 2">
            <a:extLst>
              <a:ext uri="{FF2B5EF4-FFF2-40B4-BE49-F238E27FC236}">
                <a16:creationId xmlns:a16="http://schemas.microsoft.com/office/drawing/2014/main" id="{0930C6FF-0D57-40A2-8629-AAC6CAFD43F9}"/>
              </a:ext>
            </a:extLst>
          </p:cNvPr>
          <p:cNvSpPr>
            <a:spLocks noGrp="1"/>
          </p:cNvSpPr>
          <p:nvPr>
            <p:ph idx="1"/>
          </p:nvPr>
        </p:nvSpPr>
        <p:spPr/>
        <p:txBody>
          <a:bodyPr/>
          <a:lstStyle/>
          <a:p>
            <a:r>
              <a:rPr lang="en-US" dirty="0"/>
              <a:t>Create a file called </a:t>
            </a:r>
            <a:r>
              <a:rPr lang="en-US" b="1" dirty="0">
                <a:latin typeface="Consolas" panose="020B0609020204030204" pitchFamily="49" charset="0"/>
              </a:rPr>
              <a:t>cartSummary.component.ts </a:t>
            </a:r>
            <a:r>
              <a:rPr lang="en-US" dirty="0"/>
              <a:t>in the </a:t>
            </a:r>
            <a:r>
              <a:rPr lang="en-US" b="1" dirty="0">
                <a:latin typeface="Consolas" panose="020B0609020204030204" pitchFamily="49" charset="0"/>
              </a:rPr>
              <a:t>src/app/store </a:t>
            </a:r>
            <a:r>
              <a:rPr lang="en-US" dirty="0"/>
              <a:t>folder and add the following code:</a:t>
            </a:r>
          </a:p>
          <a:p>
            <a:endParaRPr lang="en-US" dirty="0"/>
          </a:p>
          <a:p>
            <a:pPr marL="400032" lvl="1" indent="0">
              <a:buNone/>
            </a:pPr>
            <a:r>
              <a:rPr lang="en-CA" sz="1400" dirty="0">
                <a:latin typeface="Consolas" panose="020B0609020204030204" pitchFamily="49" charset="0"/>
              </a:rPr>
              <a:t>import { Component } from '@angular/core';</a:t>
            </a:r>
          </a:p>
          <a:p>
            <a:pPr marL="400032" lvl="1" indent="0">
              <a:buNone/>
            </a:pPr>
            <a:r>
              <a:rPr lang="en-CA" sz="1400" dirty="0">
                <a:latin typeface="Consolas" panose="020B0609020204030204" pitchFamily="49" charset="0"/>
              </a:rPr>
              <a:t>import { Cart } from '../model/cart.model';</a:t>
            </a:r>
          </a:p>
          <a:p>
            <a:pPr marL="400032" lvl="1" indent="0">
              <a:buNone/>
            </a:pPr>
            <a:endParaRPr lang="en-CA" sz="1400" dirty="0">
              <a:latin typeface="Consolas" panose="020B0609020204030204" pitchFamily="49" charset="0"/>
            </a:endParaRPr>
          </a:p>
          <a:p>
            <a:pPr marL="400032" lvl="1" indent="0">
              <a:buNone/>
            </a:pPr>
            <a:r>
              <a:rPr lang="en-CA" sz="1400" dirty="0">
                <a:latin typeface="Consolas" panose="020B0609020204030204" pitchFamily="49" charset="0"/>
              </a:rPr>
              <a:t>@Component({</a:t>
            </a:r>
          </a:p>
          <a:p>
            <a:pPr marL="400032" lvl="1" indent="0">
              <a:buNone/>
            </a:pPr>
            <a:r>
              <a:rPr lang="en-CA" sz="1400" dirty="0">
                <a:latin typeface="Consolas" panose="020B0609020204030204" pitchFamily="49" charset="0"/>
              </a:rPr>
              <a:t>  selector: 'cart-summary',</a:t>
            </a:r>
          </a:p>
          <a:p>
            <a:pPr marL="400032" lvl="1" indent="0">
              <a:buNone/>
            </a:pPr>
            <a:r>
              <a:rPr lang="en-CA" sz="1400" dirty="0">
                <a:latin typeface="Consolas" panose="020B0609020204030204" pitchFamily="49" charset="0"/>
              </a:rPr>
              <a:t>  templateUrl: 'cartSummary.component.html'</a:t>
            </a:r>
          </a:p>
          <a:p>
            <a:pPr marL="400032" lvl="1" indent="0">
              <a:buNone/>
            </a:pPr>
            <a:r>
              <a:rPr lang="en-CA" sz="1400" dirty="0">
                <a:latin typeface="Consolas" panose="020B0609020204030204" pitchFamily="49" charset="0"/>
              </a:rPr>
              <a:t>})</a:t>
            </a:r>
          </a:p>
          <a:p>
            <a:pPr marL="400032" lvl="1" indent="0">
              <a:buNone/>
            </a:pPr>
            <a:r>
              <a:rPr lang="en-CA" sz="1400" dirty="0">
                <a:latin typeface="Consolas" panose="020B0609020204030204" pitchFamily="49" charset="0"/>
              </a:rPr>
              <a:t>export class CartSummaryComponent {</a:t>
            </a:r>
          </a:p>
          <a:p>
            <a:pPr marL="400032" lvl="1" indent="0">
              <a:buNone/>
            </a:pPr>
            <a:r>
              <a:rPr lang="en-CA" sz="1400" dirty="0">
                <a:latin typeface="Consolas" panose="020B0609020204030204" pitchFamily="49" charset="0"/>
              </a:rPr>
              <a:t>  constructor(public cart: Cart) { }</a:t>
            </a:r>
          </a:p>
          <a:p>
            <a:pPr marL="400032" lvl="1" indent="0">
              <a:buNone/>
            </a:pPr>
            <a:r>
              <a:rPr lang="en-CA" sz="1400" dirty="0">
                <a:latin typeface="Consolas" panose="020B0609020204030204" pitchFamily="49" charset="0"/>
              </a:rPr>
              <a:t>}</a:t>
            </a:r>
          </a:p>
          <a:p>
            <a:endParaRPr lang="en-CA" dirty="0"/>
          </a:p>
        </p:txBody>
      </p:sp>
    </p:spTree>
    <p:extLst>
      <p:ext uri="{BB962C8B-B14F-4D97-AF65-F5344CB8AC3E}">
        <p14:creationId xmlns:p14="http://schemas.microsoft.com/office/powerpoint/2010/main" val="35245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7E18-2E13-498A-929A-5FFD75D81E23}"/>
              </a:ext>
            </a:extLst>
          </p:cNvPr>
          <p:cNvSpPr>
            <a:spLocks noGrp="1"/>
          </p:cNvSpPr>
          <p:nvPr>
            <p:ph type="title"/>
          </p:nvPr>
        </p:nvSpPr>
        <p:spPr/>
        <p:txBody>
          <a:bodyPr>
            <a:normAutofit fontScale="90000"/>
          </a:bodyPr>
          <a:lstStyle/>
          <a:p>
            <a:r>
              <a:rPr lang="en-US" dirty="0"/>
              <a:t>Creating the Cart Summary Components (continued)</a:t>
            </a:r>
            <a:endParaRPr lang="en-CA" dirty="0"/>
          </a:p>
        </p:txBody>
      </p:sp>
      <p:sp>
        <p:nvSpPr>
          <p:cNvPr id="3" name="Content Placeholder 2">
            <a:extLst>
              <a:ext uri="{FF2B5EF4-FFF2-40B4-BE49-F238E27FC236}">
                <a16:creationId xmlns:a16="http://schemas.microsoft.com/office/drawing/2014/main" id="{0930C6FF-0D57-40A2-8629-AAC6CAFD43F9}"/>
              </a:ext>
            </a:extLst>
          </p:cNvPr>
          <p:cNvSpPr>
            <a:spLocks noGrp="1"/>
          </p:cNvSpPr>
          <p:nvPr>
            <p:ph idx="1"/>
          </p:nvPr>
        </p:nvSpPr>
        <p:spPr/>
        <p:txBody>
          <a:bodyPr>
            <a:normAutofit fontScale="85000" lnSpcReduction="10000"/>
          </a:bodyPr>
          <a:lstStyle/>
          <a:p>
            <a:r>
              <a:rPr lang="en-US" dirty="0"/>
              <a:t>To provide the component with a template, create a file called </a:t>
            </a:r>
            <a:r>
              <a:rPr lang="en-US" b="1" dirty="0">
                <a:latin typeface="Consolas" panose="020B0609020204030204" pitchFamily="49" charset="0"/>
              </a:rPr>
              <a:t>cartSummary.component.html </a:t>
            </a:r>
            <a:r>
              <a:rPr lang="en-US" dirty="0"/>
              <a:t>in the </a:t>
            </a:r>
            <a:r>
              <a:rPr lang="en-US" b="1" dirty="0">
                <a:latin typeface="Consolas" panose="020B0609020204030204" pitchFamily="49" charset="0"/>
              </a:rPr>
              <a:t>src/app/store </a:t>
            </a:r>
            <a:r>
              <a:rPr lang="en-US" dirty="0"/>
              <a:t>folder and add the following code:</a:t>
            </a:r>
          </a:p>
          <a:p>
            <a:endParaRPr lang="en-US" dirty="0"/>
          </a:p>
          <a:p>
            <a:pPr marL="457180" lvl="1" indent="0">
              <a:buNone/>
            </a:pPr>
            <a:r>
              <a:rPr lang="en-US" dirty="0">
                <a:latin typeface="Consolas" panose="020B0609020204030204" pitchFamily="49" charset="0"/>
              </a:rPr>
              <a:t>&lt;div class="float-right"&gt;</a:t>
            </a:r>
          </a:p>
          <a:p>
            <a:pPr marL="457180" lvl="1" indent="0">
              <a:buNone/>
            </a:pPr>
            <a:r>
              <a:rPr lang="en-US" dirty="0">
                <a:latin typeface="Consolas" panose="020B0609020204030204" pitchFamily="49" charset="0"/>
              </a:rPr>
              <a:t>  &lt;small&gt;</a:t>
            </a:r>
          </a:p>
          <a:p>
            <a:pPr marL="457180" lvl="1" indent="0">
              <a:buNone/>
            </a:pPr>
            <a:r>
              <a:rPr lang="en-US" dirty="0">
                <a:latin typeface="Consolas" panose="020B0609020204030204" pitchFamily="49" charset="0"/>
              </a:rPr>
              <a:t>    Your cart:</a:t>
            </a:r>
          </a:p>
          <a:p>
            <a:pPr marL="457180" lvl="1" indent="0">
              <a:buNone/>
            </a:pPr>
            <a:r>
              <a:rPr lang="en-US" dirty="0">
                <a:latin typeface="Consolas" panose="020B0609020204030204" pitchFamily="49" charset="0"/>
              </a:rPr>
              <a:t>    &lt;span *ngIf="cart.itemCount &gt; 0"&gt;</a:t>
            </a:r>
          </a:p>
          <a:p>
            <a:pPr marL="457180" lvl="1" indent="0">
              <a:buNone/>
            </a:pPr>
            <a:r>
              <a:rPr lang="en-US" dirty="0">
                <a:latin typeface="Consolas" panose="020B0609020204030204" pitchFamily="49" charset="0"/>
              </a:rPr>
              <a:t>      {{ cart.itemCount }} item(s)</a:t>
            </a:r>
          </a:p>
          <a:p>
            <a:pPr marL="457180" lvl="1" indent="0">
              <a:buNone/>
            </a:pPr>
            <a:r>
              <a:rPr lang="en-US" dirty="0">
                <a:latin typeface="Consolas" panose="020B0609020204030204" pitchFamily="49" charset="0"/>
              </a:rPr>
              <a:t>      {{ cart.cartPrice | currency: "USD":"symbol":"2.2-2" }}</a:t>
            </a:r>
          </a:p>
          <a:p>
            <a:pPr marL="457180" lvl="1" indent="0">
              <a:buNone/>
            </a:pPr>
            <a:r>
              <a:rPr lang="en-US" dirty="0">
                <a:latin typeface="Consolas" panose="020B0609020204030204" pitchFamily="49" charset="0"/>
              </a:rPr>
              <a:t>    &lt;/span&gt;</a:t>
            </a:r>
          </a:p>
          <a:p>
            <a:pPr marL="457180" lvl="1" indent="0">
              <a:buNone/>
            </a:pPr>
            <a:r>
              <a:rPr lang="en-US" dirty="0">
                <a:latin typeface="Consolas" panose="020B0609020204030204" pitchFamily="49" charset="0"/>
              </a:rPr>
              <a:t>    &lt;span *ngIf="cart.itemCount == 0"&gt;</a:t>
            </a:r>
          </a:p>
          <a:p>
            <a:pPr marL="457180" lvl="1" indent="0">
              <a:buNone/>
            </a:pPr>
            <a:r>
              <a:rPr lang="en-US" dirty="0">
                <a:latin typeface="Consolas" panose="020B0609020204030204" pitchFamily="49" charset="0"/>
              </a:rPr>
              <a:t>      (empty)</a:t>
            </a:r>
          </a:p>
          <a:p>
            <a:pPr marL="457180" lvl="1" indent="0">
              <a:buNone/>
            </a:pPr>
            <a:r>
              <a:rPr lang="en-US" dirty="0">
                <a:latin typeface="Consolas" panose="020B0609020204030204" pitchFamily="49" charset="0"/>
              </a:rPr>
              <a:t>    &lt;/span&gt;</a:t>
            </a:r>
          </a:p>
          <a:p>
            <a:pPr marL="457180" lvl="1" indent="0">
              <a:buNone/>
            </a:pPr>
            <a:r>
              <a:rPr lang="en-US" dirty="0">
                <a:latin typeface="Consolas" panose="020B0609020204030204" pitchFamily="49" charset="0"/>
              </a:rPr>
              <a:t>  &lt;/small&gt;</a:t>
            </a:r>
          </a:p>
          <a:p>
            <a:pPr marL="457180" lvl="1" indent="0">
              <a:buNone/>
            </a:pPr>
            <a:r>
              <a:rPr lang="en-US" dirty="0">
                <a:latin typeface="Consolas" panose="020B0609020204030204" pitchFamily="49" charset="0"/>
              </a:rPr>
              <a:t>  &lt;button</a:t>
            </a:r>
          </a:p>
          <a:p>
            <a:pPr marL="457180" lvl="1" indent="0">
              <a:buNone/>
            </a:pPr>
            <a:r>
              <a:rPr lang="en-US" dirty="0">
                <a:latin typeface="Consolas" panose="020B0609020204030204" pitchFamily="49" charset="0"/>
              </a:rPr>
              <a:t>    class="btn btn-sm bg-dark text-white"</a:t>
            </a:r>
          </a:p>
          <a:p>
            <a:pPr marL="457180" lvl="1" indent="0">
              <a:buNone/>
            </a:pPr>
            <a:r>
              <a:rPr lang="en-US" dirty="0">
                <a:latin typeface="Consolas" panose="020B0609020204030204" pitchFamily="49" charset="0"/>
              </a:rPr>
              <a:t>    [disabled]="cart.itemCount == 0"</a:t>
            </a:r>
          </a:p>
          <a:p>
            <a:pPr marL="457180" lvl="1" indent="0">
              <a:buNone/>
            </a:pPr>
            <a:r>
              <a:rPr lang="en-US" dirty="0">
                <a:latin typeface="Consolas" panose="020B0609020204030204" pitchFamily="49" charset="0"/>
              </a:rPr>
              <a:t>  &gt;</a:t>
            </a:r>
          </a:p>
          <a:p>
            <a:pPr marL="457180" lvl="1" indent="0">
              <a:buNone/>
            </a:pPr>
            <a:r>
              <a:rPr lang="en-US" dirty="0">
                <a:latin typeface="Consolas" panose="020B0609020204030204" pitchFamily="49" charset="0"/>
              </a:rPr>
              <a:t>    &lt;i class="fa fa-shopping-cart"&gt;&lt;/i&gt;</a:t>
            </a:r>
          </a:p>
          <a:p>
            <a:pPr marL="457180" lvl="1" indent="0">
              <a:buNone/>
            </a:pPr>
            <a:r>
              <a:rPr lang="en-US" dirty="0">
                <a:latin typeface="Consolas" panose="020B0609020204030204" pitchFamily="49" charset="0"/>
              </a:rPr>
              <a:t>  &lt;/button&gt;</a:t>
            </a:r>
          </a:p>
          <a:p>
            <a:pPr marL="457180" lvl="1" indent="0">
              <a:buNone/>
            </a:pPr>
            <a:r>
              <a:rPr lang="en-US" dirty="0">
                <a:latin typeface="Consolas" panose="020B0609020204030204" pitchFamily="49" charset="0"/>
              </a:rPr>
              <a:t>&lt;/div&gt;</a:t>
            </a:r>
          </a:p>
          <a:p>
            <a:endParaRPr lang="en-US" dirty="0"/>
          </a:p>
          <a:p>
            <a:endParaRPr lang="en-CA" dirty="0"/>
          </a:p>
        </p:txBody>
      </p:sp>
    </p:spTree>
    <p:extLst>
      <p:ext uri="{BB962C8B-B14F-4D97-AF65-F5344CB8AC3E}">
        <p14:creationId xmlns:p14="http://schemas.microsoft.com/office/powerpoint/2010/main" val="34580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eb R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2243</Words>
  <Application>Microsoft Office PowerPoint</Application>
  <PresentationFormat>On-screen Show (4:3)</PresentationFormat>
  <Paragraphs>269</Paragraphs>
  <Slides>18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Arial Narrow</vt:lpstr>
      <vt:lpstr>Calibri</vt:lpstr>
      <vt:lpstr>Consolas</vt:lpstr>
      <vt:lpstr>Courier New</vt:lpstr>
      <vt:lpstr>Helvetica Neue</vt:lpstr>
      <vt:lpstr>Times New Roman</vt:lpstr>
      <vt:lpstr>Wingdings</vt:lpstr>
      <vt:lpstr>Default Design</vt:lpstr>
      <vt:lpstr>1_Default Design</vt:lpstr>
      <vt:lpstr>Web Redesign</vt:lpstr>
      <vt:lpstr>Creating the Cart</vt:lpstr>
      <vt:lpstr>Creating the Cart Model</vt:lpstr>
      <vt:lpstr>Creating the Cart Model (continued)</vt:lpstr>
      <vt:lpstr>Creating the Cart Model (continued)</vt:lpstr>
      <vt:lpstr>Creating the Cart Model (continued)</vt:lpstr>
      <vt:lpstr>Creating the Cart Model (continued)</vt:lpstr>
      <vt:lpstr>Creating the Cart Summary Components</vt:lpstr>
      <vt:lpstr>Creating the Cart Summary Components (continued)</vt:lpstr>
      <vt:lpstr>Creating the Cart Summary Components (continued)</vt:lpstr>
      <vt:lpstr>Creating the Cart Summary Components (continued)</vt:lpstr>
      <vt:lpstr>Integrating the Cart into the Store</vt:lpstr>
      <vt:lpstr>Integrating the Cart into the Store (continued)</vt:lpstr>
      <vt:lpstr>Integrating the Cart into the Store (continued)</vt:lpstr>
      <vt:lpstr>Integrating the Cart into the Store (continued)</vt:lpstr>
      <vt:lpstr>Using the RESTful Web Service</vt:lpstr>
      <vt:lpstr>Using the RESTful Web Service (continued)</vt:lpstr>
      <vt:lpstr>Applying the Data Source</vt:lpstr>
      <vt:lpstr>Applying the Data Source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416</cp:revision>
  <cp:lastPrinted>2017-03-11T06:56:23Z</cp:lastPrinted>
  <dcterms:created xsi:type="dcterms:W3CDTF">2007-07-09T21:56:01Z</dcterms:created>
  <dcterms:modified xsi:type="dcterms:W3CDTF">2020-08-28T14:41:04Z</dcterms:modified>
</cp:coreProperties>
</file>