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5"/>
  </p:notesMasterIdLst>
  <p:handoutMasterIdLst>
    <p:handoutMasterId r:id="rId16"/>
  </p:handoutMasterIdLst>
  <p:sldIdLst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7FD4-8CD3-4EE3-8550-5BDE917C8B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Preparing the Angular Project Features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4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CB1-084E-48C1-80D1-B96328A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Inspecting the Bootstrap File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A9C7-764D-4F74-B100-5AD3FD5C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changes are required for the contents of the </a:t>
            </a:r>
            <a:r>
              <a:rPr lang="en-US" b="1" dirty="0">
                <a:latin typeface="Consolas" panose="020B0609020204030204" pitchFamily="49" charset="0"/>
              </a:rPr>
              <a:t>main.ts </a:t>
            </a:r>
            <a:r>
              <a:rPr lang="en-US" dirty="0"/>
              <a:t>file, which is in the </a:t>
            </a:r>
            <a:r>
              <a:rPr lang="en-US" b="1" dirty="0">
                <a:latin typeface="Consolas" panose="020B0609020204030204" pitchFamily="49" charset="0"/>
              </a:rPr>
              <a:t>SportsStore/src</a:t>
            </a:r>
            <a:r>
              <a:rPr lang="en-US" dirty="0"/>
              <a:t> folder, as shown in the following code listing: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enableProdMode } from '@angular/core';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platformBrowserDynamic } from '@angular/platform-browser-dynamic';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AppModule } from './app/app.module';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environment } from './environments/environment';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if (environment.production)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enableProdMode();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platformBrowserDynamic().bootstrapModule(AppModule)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26826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CB1-084E-48C1-80D1-B96328A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Inspecting the Bootstrap File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A9C7-764D-4F74-B100-5AD3FD5C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tools detect the changes to the project’s file, compile the code files, and automatically reload the browser, producing the content shown: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23B01-BCE0-45D6-BCD0-8311E77D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83"/>
          <a:stretch/>
        </p:blipFill>
        <p:spPr>
          <a:xfrm>
            <a:off x="1276350" y="2209800"/>
            <a:ext cx="65913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4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3988F-5CA4-4ADF-9F03-AC455B01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BEC2-924B-423B-966E-9E97B951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root component </a:t>
            </a:r>
            <a:r>
              <a:rPr lang="en-US" dirty="0"/>
              <a:t>is the Angular building block that will manage the contents of the app element in the HTML document.</a:t>
            </a:r>
          </a:p>
          <a:p>
            <a:endParaRPr lang="en-US" dirty="0"/>
          </a:p>
          <a:p>
            <a:r>
              <a:rPr lang="en-US" dirty="0"/>
              <a:t>An application can contain </a:t>
            </a:r>
            <a:r>
              <a:rPr lang="en-US" b="1" dirty="0"/>
              <a:t>many components</a:t>
            </a:r>
            <a:r>
              <a:rPr lang="en-US" dirty="0"/>
              <a:t>, but there is always a </a:t>
            </a:r>
            <a:r>
              <a:rPr lang="en-US" b="1" dirty="0"/>
              <a:t>root component </a:t>
            </a:r>
            <a:r>
              <a:rPr lang="en-US" dirty="0"/>
              <a:t>that takes responsibility for the top-level content presented to the user. </a:t>
            </a:r>
          </a:p>
        </p:txBody>
      </p:sp>
    </p:spTree>
    <p:extLst>
      <p:ext uri="{BB962C8B-B14F-4D97-AF65-F5344CB8AC3E}">
        <p14:creationId xmlns:p14="http://schemas.microsoft.com/office/powerpoint/2010/main" val="42286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3988F-5CA4-4ADF-9F03-AC455B01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Component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BEC2-924B-423B-966E-9E97B951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edit the file called </a:t>
            </a:r>
            <a:r>
              <a:rPr lang="en-US" b="1" dirty="0">
                <a:latin typeface="Consolas" panose="020B0609020204030204" pitchFamily="49" charset="0"/>
              </a:rPr>
              <a:t>app.component.ts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SportsStore/src/app </a:t>
            </a:r>
            <a:r>
              <a:rPr lang="en-US" dirty="0"/>
              <a:t>folder and replaced the existing code with the statements shown in the following code listing: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@Component({</a:t>
            </a: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selector: 'app',</a:t>
            </a: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template: `&lt;div class="bg-success p-2 text-center text-white"&gt;</a:t>
            </a: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            This is SportsStore</a:t>
            </a: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        &lt;/div&gt;`</a:t>
            </a: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})</a:t>
            </a:r>
          </a:p>
          <a:p>
            <a:pPr marL="400032" lvl="1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export class AppComponent {}</a:t>
            </a:r>
          </a:p>
        </p:txBody>
      </p:sp>
    </p:spTree>
    <p:extLst>
      <p:ext uri="{BB962C8B-B14F-4D97-AF65-F5344CB8AC3E}">
        <p14:creationId xmlns:p14="http://schemas.microsoft.com/office/powerpoint/2010/main" val="38194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3988F-5CA4-4ADF-9F03-AC455B01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Component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BEC2-924B-423B-966E-9E97B951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@Component </a:t>
            </a:r>
            <a:r>
              <a:rPr lang="en-US" dirty="0"/>
              <a:t>decorator tells Angular that the </a:t>
            </a:r>
            <a:r>
              <a:rPr lang="en-US" b="1" dirty="0">
                <a:latin typeface="Consolas" panose="020B0609020204030204" pitchFamily="49" charset="0"/>
              </a:rPr>
              <a:t>AppComponent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class is a component, and its properties configure how the component is applied. </a:t>
            </a:r>
          </a:p>
          <a:p>
            <a:endParaRPr lang="en-US" dirty="0"/>
          </a:p>
          <a:p>
            <a:r>
              <a:rPr lang="en-US" dirty="0"/>
              <a:t>The properties shown in the code listing above are the most basic and most frequently used.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selector</a:t>
            </a:r>
            <a:r>
              <a:rPr lang="en-US" dirty="0"/>
              <a:t> property tells Angular how to apply the component in the HTML document, and the template property defines the HTML content the component will display. </a:t>
            </a:r>
          </a:p>
          <a:p>
            <a:endParaRPr lang="en-US" dirty="0"/>
          </a:p>
          <a:p>
            <a:r>
              <a:rPr lang="en-US" b="1" dirty="0"/>
              <a:t>Components</a:t>
            </a:r>
            <a:r>
              <a:rPr lang="en-US" dirty="0"/>
              <a:t> can define </a:t>
            </a:r>
            <a:r>
              <a:rPr lang="en-US" b="1" dirty="0"/>
              <a:t>inline templates</a:t>
            </a:r>
            <a:r>
              <a:rPr lang="en-US" dirty="0"/>
              <a:t>, like this one, or they use external HTML files, which can make managing complex content easier.</a:t>
            </a:r>
          </a:p>
          <a:p>
            <a:endParaRPr lang="en-US" dirty="0"/>
          </a:p>
          <a:p>
            <a:r>
              <a:rPr lang="en-US" dirty="0"/>
              <a:t>There is no code in the </a:t>
            </a:r>
            <a:r>
              <a:rPr lang="en-US" b="1" dirty="0">
                <a:latin typeface="Consolas" panose="020B0609020204030204" pitchFamily="49" charset="0"/>
              </a:rPr>
              <a:t>AppComponent</a:t>
            </a:r>
            <a:r>
              <a:rPr lang="en-US" dirty="0"/>
              <a:t> class because the root component in an Angular project exists just to manage the content shown to the user. </a:t>
            </a:r>
          </a:p>
          <a:p>
            <a:endParaRPr lang="en-US" dirty="0"/>
          </a:p>
          <a:p>
            <a:r>
              <a:rPr lang="en-US" dirty="0"/>
              <a:t>Initially, we’ll manage the content displayed by the root component manually, but in later lessons, we’ll use a feature called </a:t>
            </a:r>
            <a:r>
              <a:rPr lang="en-US" b="1" dirty="0"/>
              <a:t>URL routing </a:t>
            </a:r>
            <a:r>
              <a:rPr lang="en-US" dirty="0"/>
              <a:t>to adapt the content automatically based on user actions.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4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1F2-FA3F-4488-A2B6-1B0B809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DE2-E14E-453A-863D-701476A6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Angular modules: </a:t>
            </a:r>
            <a:r>
              <a:rPr lang="en-US" b="1" dirty="0"/>
              <a:t>feature modules </a:t>
            </a:r>
            <a:r>
              <a:rPr lang="en-US" dirty="0"/>
              <a:t>and the </a:t>
            </a:r>
            <a:r>
              <a:rPr lang="en-US" b="1" dirty="0"/>
              <a:t>root module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Feature modules </a:t>
            </a:r>
            <a:r>
              <a:rPr lang="en-US" dirty="0"/>
              <a:t>are used to group </a:t>
            </a:r>
            <a:r>
              <a:rPr lang="en-US" b="1" dirty="0"/>
              <a:t>related application functionality</a:t>
            </a:r>
            <a:r>
              <a:rPr lang="en-US" dirty="0"/>
              <a:t> to make the application easier to manage. </a:t>
            </a:r>
          </a:p>
          <a:p>
            <a:endParaRPr lang="en-US" dirty="0"/>
          </a:p>
          <a:p>
            <a:r>
              <a:rPr lang="en-US" dirty="0"/>
              <a:t>We will create feature modules for each major functional area of the application, including the </a:t>
            </a:r>
            <a:r>
              <a:rPr lang="en-US" b="1" dirty="0"/>
              <a:t>data model</a:t>
            </a:r>
            <a:r>
              <a:rPr lang="en-US" dirty="0"/>
              <a:t>, the </a:t>
            </a:r>
            <a:r>
              <a:rPr lang="en-US" b="1" dirty="0"/>
              <a:t>store interface </a:t>
            </a:r>
            <a:r>
              <a:rPr lang="en-US" dirty="0"/>
              <a:t>presented to users, and the </a:t>
            </a:r>
            <a:r>
              <a:rPr lang="en-US" b="1" dirty="0"/>
              <a:t>administration 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1F2-FA3F-4488-A2B6-1B0B809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DE2-E14E-453A-863D-701476A6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root module </a:t>
            </a:r>
            <a:r>
              <a:rPr lang="en-US" dirty="0"/>
              <a:t>is used to describe the application to Angular. </a:t>
            </a:r>
          </a:p>
          <a:p>
            <a:endParaRPr lang="en-US" dirty="0"/>
          </a:p>
          <a:p>
            <a:r>
              <a:rPr lang="en-US" dirty="0"/>
              <a:t>The description includes which feature modules are required to run the application, which custom features should be loaded, and the name of the </a:t>
            </a:r>
            <a:r>
              <a:rPr lang="en-CA" dirty="0"/>
              <a:t>root component.</a:t>
            </a:r>
          </a:p>
          <a:p>
            <a:endParaRPr lang="en-CA" dirty="0"/>
          </a:p>
          <a:p>
            <a:r>
              <a:rPr lang="en-US" dirty="0"/>
              <a:t>The conventional name of the root component file is </a:t>
            </a:r>
            <a:r>
              <a:rPr lang="en-US" b="1" dirty="0">
                <a:latin typeface="Consolas" panose="020B0609020204030204" pitchFamily="49" charset="0"/>
              </a:rPr>
              <a:t>app.module.ts</a:t>
            </a:r>
            <a:r>
              <a:rPr lang="en-US" dirty="0"/>
              <a:t>, which is created in the </a:t>
            </a:r>
            <a:r>
              <a:rPr lang="en-US" b="1" dirty="0">
                <a:latin typeface="Consolas" panose="020B0609020204030204" pitchFamily="49" charset="0"/>
              </a:rPr>
              <a:t>SportsStore/src/app </a:t>
            </a:r>
            <a:r>
              <a:rPr lang="en-US" dirty="0"/>
              <a:t>folder.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1F2-FA3F-4488-A2B6-1B0B809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DE2-E14E-453A-863D-701476A6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changes are required to this file for the moment; the following code listing shows its initial content: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AppComponent } from './app.component';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declarations: [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AppComponent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],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imports: [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BrowserModule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],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providers: [],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bootstrap: [AppComponent]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export class AppModule { }</a:t>
            </a:r>
          </a:p>
        </p:txBody>
      </p:sp>
    </p:spTree>
    <p:extLst>
      <p:ext uri="{BB962C8B-B14F-4D97-AF65-F5344CB8AC3E}">
        <p14:creationId xmlns:p14="http://schemas.microsoft.com/office/powerpoint/2010/main" val="1678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1F2-FA3F-4488-A2B6-1B0B809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Root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DE2-E14E-453A-863D-701476A6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the </a:t>
            </a:r>
            <a:r>
              <a:rPr lang="en-US" b="1" dirty="0"/>
              <a:t>root component</a:t>
            </a:r>
            <a:r>
              <a:rPr lang="en-US" dirty="0"/>
              <a:t>, there is no code in the root module’s class. </a:t>
            </a:r>
          </a:p>
          <a:p>
            <a:endParaRPr lang="en-US" dirty="0"/>
          </a:p>
          <a:p>
            <a:r>
              <a:rPr lang="en-US" dirty="0"/>
              <a:t>That’s because the root module only really exists to provide information through the </a:t>
            </a:r>
            <a:r>
              <a:rPr lang="en-US" b="1" dirty="0">
                <a:latin typeface="Consolas" panose="020B0609020204030204" pitchFamily="49" charset="0"/>
              </a:rPr>
              <a:t>@NgModule </a:t>
            </a:r>
            <a:r>
              <a:rPr lang="en-US" dirty="0"/>
              <a:t>decorator.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imports</a:t>
            </a:r>
            <a:r>
              <a:rPr lang="en-US" dirty="0"/>
              <a:t> property tells Angular that it should load the </a:t>
            </a:r>
            <a:r>
              <a:rPr lang="en-US" b="1" dirty="0">
                <a:latin typeface="Consolas" panose="020B0609020204030204" pitchFamily="49" charset="0"/>
              </a:rPr>
              <a:t>BrowserModule</a:t>
            </a:r>
            <a:r>
              <a:rPr lang="en-US" dirty="0"/>
              <a:t> feature module, which contains the core Angular features required for a web application.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declarations</a:t>
            </a:r>
            <a:r>
              <a:rPr lang="en-US" dirty="0"/>
              <a:t> property tells Angular that it should load the </a:t>
            </a:r>
            <a:r>
              <a:rPr lang="en-US" b="1" dirty="0"/>
              <a:t>root component</a:t>
            </a:r>
            <a:r>
              <a:rPr lang="en-US" dirty="0"/>
              <a:t>, the </a:t>
            </a:r>
            <a:r>
              <a:rPr lang="en-US" b="1" dirty="0">
                <a:latin typeface="Consolas" panose="020B0609020204030204" pitchFamily="49" charset="0"/>
              </a:rPr>
              <a:t>providers</a:t>
            </a:r>
            <a:r>
              <a:rPr lang="en-US" dirty="0"/>
              <a:t> property tells Angular about the </a:t>
            </a:r>
            <a:r>
              <a:rPr lang="en-US" b="1" dirty="0"/>
              <a:t>shared objects </a:t>
            </a:r>
            <a:r>
              <a:rPr lang="en-US" dirty="0"/>
              <a:t>used by the application, and the </a:t>
            </a:r>
            <a:r>
              <a:rPr lang="en-US" b="1" dirty="0">
                <a:latin typeface="Consolas" panose="020B0609020204030204" pitchFamily="49" charset="0"/>
              </a:rPr>
              <a:t>bootstrap</a:t>
            </a:r>
            <a:r>
              <a:rPr lang="en-US" dirty="0"/>
              <a:t> property tells Angular that the </a:t>
            </a:r>
            <a:r>
              <a:rPr lang="en-US" b="1" dirty="0"/>
              <a:t>root component </a:t>
            </a:r>
            <a:r>
              <a:rPr lang="en-US" dirty="0"/>
              <a:t>is the </a:t>
            </a:r>
            <a:r>
              <a:rPr lang="en-US" b="1" dirty="0">
                <a:latin typeface="Consolas" panose="020B0609020204030204" pitchFamily="49" charset="0"/>
              </a:rPr>
              <a:t>AppComponent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We’ll add information to this decorator’s properties as we add features to the </a:t>
            </a:r>
            <a:r>
              <a:rPr lang="en-US" b="1" dirty="0"/>
              <a:t>SportsStore</a:t>
            </a:r>
            <a:r>
              <a:rPr lang="en-US" dirty="0"/>
              <a:t> application, but this basic configuration is enough to start the application.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CB1-084E-48C1-80D1-B96328A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Inspecting the Bootstrap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A9C7-764D-4F74-B100-5AD3FD5C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piece of plumbing is the </a:t>
            </a:r>
            <a:r>
              <a:rPr lang="en-US" b="1" dirty="0"/>
              <a:t>bootstrap file</a:t>
            </a:r>
            <a:r>
              <a:rPr lang="en-US" dirty="0"/>
              <a:t>, which starts the application. </a:t>
            </a:r>
          </a:p>
          <a:p>
            <a:endParaRPr lang="en-US" dirty="0"/>
          </a:p>
          <a:p>
            <a:r>
              <a:rPr lang="en-US" dirty="0"/>
              <a:t>The bootstrap file uses the </a:t>
            </a:r>
            <a:r>
              <a:rPr lang="en-US" b="1" dirty="0"/>
              <a:t>Angular browser platform </a:t>
            </a:r>
            <a:r>
              <a:rPr lang="en-US" dirty="0"/>
              <a:t>to load the </a:t>
            </a:r>
            <a:r>
              <a:rPr lang="en-US" b="1" dirty="0"/>
              <a:t>root module </a:t>
            </a:r>
            <a:r>
              <a:rPr lang="en-US" dirty="0"/>
              <a:t>and start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104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Preparing the Angular Project Features</vt:lpstr>
      <vt:lpstr>Updating the Root Component</vt:lpstr>
      <vt:lpstr>Updating the Root Component (continued)</vt:lpstr>
      <vt:lpstr>Updating the Root Component (continued)</vt:lpstr>
      <vt:lpstr>Updating the Root Module</vt:lpstr>
      <vt:lpstr>Updating the Root Module (continued)</vt:lpstr>
      <vt:lpstr>Updating the Root Module (continued)</vt:lpstr>
      <vt:lpstr>Updating the Root Module (continued)</vt:lpstr>
      <vt:lpstr>Inspecting the Bootstrap File</vt:lpstr>
      <vt:lpstr>Inspecting the Bootstrap File (continued)</vt:lpstr>
      <vt:lpstr>Inspecting the Bootstrap File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2020-08-28T14:36:02Z</dcterms:modified>
</cp:coreProperties>
</file>