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5"/>
  </p:notesMasterIdLst>
  <p:handoutMasterIdLst>
    <p:handoutMasterId r:id="rId16"/>
  </p:handoutMasterIdLst>
  <p:sldIdLst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5" r:id="rId13"/>
    <p:sldId id="46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B6168-FB07-4B21-AF98-2741CC026D19}" v="320" dt="2020-08-26T19:07:0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/>
    <p:restoredTop sz="94300"/>
  </p:normalViewPr>
  <p:slideViewPr>
    <p:cSldViewPr>
      <p:cViewPr varScale="1">
        <p:scale>
          <a:sx n="107" d="100"/>
          <a:sy n="107" d="100"/>
        </p:scale>
        <p:origin x="2148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33FC-7BAC-4EFE-8954-65238166F2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CA" dirty="0">
                <a:solidFill>
                  <a:schemeClr val="tx1"/>
                </a:solidFill>
                <a:effectLst/>
              </a:rPr>
              <a:t>Starting the Data Model</a:t>
            </a:r>
          </a:p>
        </p:txBody>
      </p:sp>
    </p:spTree>
    <p:extLst>
      <p:ext uri="{BB962C8B-B14F-4D97-AF65-F5344CB8AC3E}">
        <p14:creationId xmlns:p14="http://schemas.microsoft.com/office/powerpoint/2010/main" val="15498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0860-D8F0-48B0-B64F-AC8447D3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Model Repository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36C8A-3BD8-48E2-9A30-8CA371B7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Angular needs to create a new instance of the repository, it will inspect the class and see that it needs a </a:t>
            </a:r>
            <a:r>
              <a:rPr lang="en-US" b="1" dirty="0">
                <a:latin typeface="Consolas" panose="020B0609020204030204" pitchFamily="49" charset="0"/>
              </a:rPr>
              <a:t>StaticDataSource</a:t>
            </a:r>
            <a:r>
              <a:rPr lang="en-US" dirty="0"/>
              <a:t> object to invoke the </a:t>
            </a:r>
            <a:r>
              <a:rPr lang="en-US" b="1" dirty="0">
                <a:latin typeface="Consolas" panose="020B0609020204030204" pitchFamily="49" charset="0"/>
              </a:rPr>
              <a:t>ProductRepository </a:t>
            </a:r>
            <a:r>
              <a:rPr lang="en-US" dirty="0"/>
              <a:t>constructor and create a new object.</a:t>
            </a:r>
          </a:p>
          <a:p>
            <a:endParaRPr lang="en-US" dirty="0"/>
          </a:p>
          <a:p>
            <a:r>
              <a:rPr lang="en-US" dirty="0"/>
              <a:t>The repository </a:t>
            </a:r>
            <a:r>
              <a:rPr lang="en-US" b="1" dirty="0"/>
              <a:t>constructor</a:t>
            </a:r>
            <a:r>
              <a:rPr lang="en-US" dirty="0"/>
              <a:t> calls the data source’s </a:t>
            </a:r>
            <a:r>
              <a:rPr lang="en-US" b="1" dirty="0">
                <a:latin typeface="Consolas" panose="020B0609020204030204" pitchFamily="49" charset="0"/>
              </a:rPr>
              <a:t>getProducts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/>
              <a:t> and then uses the subscribe method on the </a:t>
            </a:r>
            <a:r>
              <a:rPr lang="en-US" b="1" dirty="0">
                <a:latin typeface="Consolas" panose="020B0609020204030204" pitchFamily="49" charset="0"/>
              </a:rPr>
              <a:t>Observable</a:t>
            </a:r>
            <a:r>
              <a:rPr lang="en-US" dirty="0"/>
              <a:t> object that is returned to receive the product data.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07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541E-C558-4998-A357-ED8390D0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Feature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5044-CC09-4656-BDCD-CB6BCF82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going to define an Angular </a:t>
            </a:r>
            <a:r>
              <a:rPr lang="en-US" b="1" dirty="0"/>
              <a:t>feature model </a:t>
            </a:r>
            <a:r>
              <a:rPr lang="en-US" dirty="0"/>
              <a:t>that will allow the data model functionality to be easily used elsewhere in the application. </a:t>
            </a:r>
          </a:p>
          <a:p>
            <a:endParaRPr lang="en-US" dirty="0"/>
          </a:p>
          <a:p>
            <a:r>
              <a:rPr lang="en-US" dirty="0"/>
              <a:t>Create a file called </a:t>
            </a:r>
            <a:r>
              <a:rPr lang="en-US" b="1" dirty="0">
                <a:latin typeface="Consolas" panose="020B0609020204030204" pitchFamily="49" charset="0"/>
              </a:rPr>
              <a:t>model.module.ts </a:t>
            </a:r>
            <a:r>
              <a:rPr lang="en-US" dirty="0"/>
              <a:t>in the </a:t>
            </a:r>
            <a:r>
              <a:rPr lang="en-US" b="1" dirty="0">
                <a:latin typeface="Consolas" panose="020B0609020204030204" pitchFamily="49" charset="0"/>
              </a:rPr>
              <a:t>SportsStore/src/app/model </a:t>
            </a:r>
            <a:r>
              <a:rPr lang="en-US" dirty="0"/>
              <a:t>folder and add the following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NgModule } from '@angular/core';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ProductRepository } from './product.repository';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StaticDataSource } from './static.datasource';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@NgModule({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providers: [ProductRepository, StaticDataSource]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export class ModelModule { }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/>
              </a:rPr>
              <a:t>The </a:t>
            </a:r>
            <a:r>
              <a:rPr lang="en-US" b="1" dirty="0">
                <a:latin typeface="Consolas" panose="020B0609020204030204" pitchFamily="49" charset="0"/>
              </a:rPr>
              <a:t>@NgModule </a:t>
            </a:r>
            <a:r>
              <a:rPr lang="en-US" dirty="0">
                <a:latin typeface="Helvetica Neue"/>
              </a:rPr>
              <a:t>decorator is used to create feature modules, and its properties tell Angular how the module should be used. 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There is only one property in this module, </a:t>
            </a:r>
            <a:r>
              <a:rPr lang="en-US" b="1" dirty="0">
                <a:latin typeface="Consolas" panose="020B0609020204030204" pitchFamily="49" charset="0"/>
              </a:rPr>
              <a:t>providers</a:t>
            </a:r>
            <a:r>
              <a:rPr lang="en-US" dirty="0">
                <a:latin typeface="Helvetica Neue"/>
              </a:rPr>
              <a:t>, and it tells Angular which classes should be used as services for the </a:t>
            </a:r>
            <a:r>
              <a:rPr lang="en-US" b="1" dirty="0">
                <a:latin typeface="Helvetica Neue"/>
              </a:rPr>
              <a:t>dependency injection</a:t>
            </a:r>
            <a:r>
              <a:rPr lang="en-US" dirty="0">
                <a:latin typeface="Helvetica Neue"/>
              </a:rPr>
              <a:t> feature, </a:t>
            </a:r>
            <a:endParaRPr lang="en-CA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90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992E9-90CB-4CCB-A7DE-D71FA0F7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Model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1C28E-3265-4CF8-BE6B-76E849AE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data model needs </a:t>
            </a:r>
            <a:r>
              <a:rPr lang="en-US" b="1" dirty="0"/>
              <a:t>classes</a:t>
            </a:r>
            <a:r>
              <a:rPr lang="en-US" dirty="0"/>
              <a:t> that describe the types of data that will be contained in the data model.</a:t>
            </a:r>
          </a:p>
          <a:p>
            <a:endParaRPr lang="en-US" dirty="0"/>
          </a:p>
          <a:p>
            <a:r>
              <a:rPr lang="en-US" dirty="0"/>
              <a:t>For the </a:t>
            </a:r>
            <a:r>
              <a:rPr lang="en-US" b="1" dirty="0"/>
              <a:t>SportsStore </a:t>
            </a:r>
            <a:r>
              <a:rPr lang="en-US" dirty="0"/>
              <a:t>application, this means classes that describe the </a:t>
            </a:r>
            <a:r>
              <a:rPr lang="en-US" b="1" dirty="0"/>
              <a:t>products sold </a:t>
            </a:r>
            <a:r>
              <a:rPr lang="en-US" dirty="0"/>
              <a:t>in the store and the </a:t>
            </a:r>
            <a:r>
              <a:rPr lang="en-US" b="1" dirty="0"/>
              <a:t>orders</a:t>
            </a:r>
            <a:r>
              <a:rPr lang="en-US" dirty="0"/>
              <a:t> that are received from customers.</a:t>
            </a:r>
          </a:p>
          <a:p>
            <a:endParaRPr lang="en-US" dirty="0"/>
          </a:p>
          <a:p>
            <a:r>
              <a:rPr lang="en-US" dirty="0"/>
              <a:t>Being able to describe products will be enough to get started with the SportsStore application, and we’ll create other model classes to support features as we implement them. </a:t>
            </a:r>
          </a:p>
        </p:txBody>
      </p:sp>
    </p:spTree>
    <p:extLst>
      <p:ext uri="{BB962C8B-B14F-4D97-AF65-F5344CB8AC3E}">
        <p14:creationId xmlns:p14="http://schemas.microsoft.com/office/powerpoint/2010/main" val="352509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992E9-90CB-4CCB-A7DE-D71FA0F7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Model Classes (continued)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1C28E-3265-4CF8-BE6B-76E849AE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Now, create a file called </a:t>
            </a:r>
            <a:r>
              <a:rPr lang="en-US" b="1" dirty="0">
                <a:latin typeface="Consolas" panose="020B0609020204030204" pitchFamily="49" charset="0"/>
              </a:rPr>
              <a:t>product.model.ts </a:t>
            </a:r>
            <a:r>
              <a:rPr lang="en-US" dirty="0"/>
              <a:t>in the </a:t>
            </a:r>
            <a:r>
              <a:rPr lang="en-US" b="1" dirty="0">
                <a:latin typeface="Consolas" panose="020B0609020204030204" pitchFamily="49" charset="0"/>
              </a:rPr>
              <a:t>SportsStore/src/app/model </a:t>
            </a:r>
            <a:r>
              <a:rPr lang="en-US" dirty="0"/>
              <a:t>folder and add the code shown below: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export class Product {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constructor(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id?: number,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name?: string,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category?: string,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description?: string,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price?: number) { }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18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00048" indent="-342900"/>
            <a:r>
              <a:rPr lang="en-US" dirty="0">
                <a:latin typeface="Helvetica Neue"/>
              </a:rPr>
              <a:t>The </a:t>
            </a:r>
            <a:r>
              <a:rPr lang="en-US" b="1" dirty="0">
                <a:latin typeface="Consolas" panose="020B0609020204030204" pitchFamily="49" charset="0"/>
              </a:rPr>
              <a:t>Product</a:t>
            </a:r>
            <a:r>
              <a:rPr lang="en-US" b="1" dirty="0">
                <a:latin typeface="Helvetica Neue"/>
              </a:rPr>
              <a:t> class </a:t>
            </a:r>
            <a:r>
              <a:rPr lang="en-US" dirty="0">
                <a:latin typeface="Helvetica Neue"/>
              </a:rPr>
              <a:t>defines a </a:t>
            </a:r>
            <a:r>
              <a:rPr lang="en-US" b="1" dirty="0">
                <a:latin typeface="Helvetica Neue"/>
              </a:rPr>
              <a:t>constructor</a:t>
            </a:r>
            <a:r>
              <a:rPr lang="en-US" dirty="0">
                <a:latin typeface="Helvetica Neue"/>
              </a:rPr>
              <a:t> that accepts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Helvetica Neue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Helvetica Neue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category</a:t>
            </a:r>
            <a:r>
              <a:rPr lang="en-US" dirty="0">
                <a:latin typeface="Helvetica Neue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description</a:t>
            </a:r>
            <a:r>
              <a:rPr lang="en-US" dirty="0">
                <a:latin typeface="Helvetica Neue"/>
              </a:rPr>
              <a:t>, and </a:t>
            </a:r>
            <a:r>
              <a:rPr lang="en-US" b="1" dirty="0">
                <a:latin typeface="Consolas" panose="020B0609020204030204" pitchFamily="49" charset="0"/>
              </a:rPr>
              <a:t>price</a:t>
            </a:r>
            <a:r>
              <a:rPr lang="en-US" dirty="0">
                <a:latin typeface="Helvetica Neue"/>
              </a:rPr>
              <a:t> properties, which correspond to the structure of the data used to populate the RESTful web service. </a:t>
            </a:r>
          </a:p>
          <a:p>
            <a:pPr marL="400048" indent="-342900"/>
            <a:endParaRPr lang="en-US" dirty="0">
              <a:latin typeface="Helvetica Neue"/>
            </a:endParaRPr>
          </a:p>
          <a:p>
            <a:pPr marL="400048" indent="-342900"/>
            <a:r>
              <a:rPr lang="en-US" dirty="0">
                <a:latin typeface="Helvetica Neue"/>
              </a:rPr>
              <a:t>The question marks (the 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en-US" dirty="0">
                <a:latin typeface="Helvetica Neue"/>
              </a:rPr>
              <a:t> characters) that follow the parameter names indicate that these are </a:t>
            </a:r>
            <a:r>
              <a:rPr lang="en-US" b="1" dirty="0">
                <a:latin typeface="Helvetica Neue"/>
              </a:rPr>
              <a:t>optional parameters </a:t>
            </a:r>
            <a:r>
              <a:rPr lang="en-US" dirty="0">
                <a:latin typeface="Helvetica Neue"/>
              </a:rPr>
              <a:t>that can be omitted when creating new objects using the </a:t>
            </a:r>
            <a:r>
              <a:rPr lang="en-US" b="1" dirty="0">
                <a:latin typeface="Consolas" panose="020B0609020204030204" pitchFamily="49" charset="0"/>
              </a:rPr>
              <a:t>Product</a:t>
            </a:r>
            <a:r>
              <a:rPr lang="en-US" dirty="0">
                <a:latin typeface="Helvetica Neue"/>
              </a:rPr>
              <a:t> class, which can be useful when writing applications where model object properties will be populated using HTML forms.</a:t>
            </a:r>
            <a:endParaRPr lang="en-CA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038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F552-2F94-402C-8F16-20D2FC0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Dummy Data Source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E6534-4F37-4CB4-8F95-98B1B28A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for the transition from dummy to real data, we are going to feed the application data using a </a:t>
            </a:r>
            <a:r>
              <a:rPr lang="en-US" b="1" dirty="0"/>
              <a:t>data source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rest of the application won’t know where the data is coming from, which will make the switch to getting data using HTTP requests seamless.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54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F552-2F94-402C-8F16-20D2FC0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Dummy Data Source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E6534-4F37-4CB4-8F95-98B1B28A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600" dirty="0"/>
              <a:t>Create a file called </a:t>
            </a:r>
            <a:r>
              <a:rPr lang="en-US" sz="3600" b="1" dirty="0">
                <a:latin typeface="Consolas" panose="020B0609020204030204" pitchFamily="49" charset="0"/>
              </a:rPr>
              <a:t>static.datasource.ts </a:t>
            </a:r>
            <a:r>
              <a:rPr lang="en-US" sz="3600" dirty="0"/>
              <a:t>to the </a:t>
            </a:r>
            <a:r>
              <a:rPr lang="en-US" sz="3600" b="1" dirty="0">
                <a:latin typeface="Consolas" panose="020B0609020204030204" pitchFamily="49" charset="0"/>
              </a:rPr>
              <a:t>SportsStore/src/app/model </a:t>
            </a:r>
            <a:r>
              <a:rPr lang="en-US" sz="3600" dirty="0"/>
              <a:t>folder with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import { Injectable } from '@angular/core';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import { Product } from './product.model';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import { Observable, from } from 'rxjs';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@Injectable()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export class StaticDataSource {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private products: Product[] = [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Product(1, 'Product 1', 'Category 1', 'Product 1 (Category 1)',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Product(2, 'Product 2', 'Category 1', 'Product 2 (Category 1)',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Product(3, 'Product 3', 'Category 1', 'Product 3 (Category 1)',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Product(4, 'Product 4', 'Category 1', 'Product 4 (Category 1)',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Product(5, 'Product 5', 'Category 1', 'Product 5 (Category 1)',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Product(6, 'Product 6', 'Category 2', 'Product 6 (Category 2)',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Product(7, 'Product 7', 'Category 2', 'Product 7 (Category 2)',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Product(8, 'Product 8', 'Category 2', 'Product 8 (Category 2)',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Product(9, 'Product 9', 'Category 2', 'Product 9 (Category 2)',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Product(10, 'Product 10', 'Category 2', 'Product 10 (Category 2)',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Product(11, 'Product 11', 'Category 3', 'Product 11 (Category 3)',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Product(12, 'Product 12', 'Category 3', 'Product 12 (Category 3)',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Product(13, 'Product 13', 'Category 3', 'Product 13 (Category 3)',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Product(14, 'Product 14', 'Category 3', 'Product 14 (Category 3)',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new Product(15, 'Product 15', 'Category 3', 'Product 15 (Category 3)', 100),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];</a:t>
            </a:r>
          </a:p>
          <a:p>
            <a:pPr marL="400032" lvl="1" indent="0">
              <a:buNone/>
            </a:pPr>
            <a:endParaRPr lang="en-US" sz="2500" dirty="0">
              <a:latin typeface="Consolas" panose="020B0609020204030204" pitchFamily="49" charset="0"/>
            </a:endParaRP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getProducts(): Observable&lt;Product[]&gt; {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  return from([this.products]);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  }</a:t>
            </a:r>
          </a:p>
          <a:p>
            <a:pPr marL="400032" lvl="1" indent="0">
              <a:buNone/>
            </a:pPr>
            <a:r>
              <a:rPr lang="en-US" sz="2500" dirty="0"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22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F552-2F94-402C-8F16-20D2FC0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Dummy Data Source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E6534-4F37-4CB4-8F95-98B1B28A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StaticDataSource</a:t>
            </a:r>
            <a:r>
              <a:rPr lang="en-US" dirty="0"/>
              <a:t> class defines a method called </a:t>
            </a:r>
            <a:r>
              <a:rPr lang="en-US" b="1" dirty="0">
                <a:latin typeface="Consolas" panose="020B0609020204030204" pitchFamily="49" charset="0"/>
              </a:rPr>
              <a:t>getProducts</a:t>
            </a:r>
            <a:r>
              <a:rPr lang="en-US" dirty="0"/>
              <a:t>, which returns the dummy data.</a:t>
            </a:r>
          </a:p>
          <a:p>
            <a:endParaRPr lang="en-US" dirty="0"/>
          </a:p>
          <a:p>
            <a:r>
              <a:rPr lang="en-US" dirty="0"/>
              <a:t>The result of calling the </a:t>
            </a:r>
            <a:r>
              <a:rPr lang="en-US" b="1" dirty="0">
                <a:latin typeface="Consolas" panose="020B0609020204030204" pitchFamily="49" charset="0"/>
              </a:rPr>
              <a:t>getProducts</a:t>
            </a:r>
            <a:r>
              <a:rPr lang="en-US" dirty="0"/>
              <a:t> method is an </a:t>
            </a:r>
            <a:r>
              <a:rPr lang="en-US" b="1" dirty="0">
                <a:latin typeface="Consolas" panose="020B0609020204030204" pitchFamily="49" charset="0"/>
              </a:rPr>
              <a:t>Observable&lt;Product[]&gt;</a:t>
            </a:r>
            <a:r>
              <a:rPr lang="en-US" dirty="0"/>
              <a:t>, which is an </a:t>
            </a:r>
            <a:r>
              <a:rPr lang="en-US" b="1" dirty="0">
                <a:latin typeface="Consolas" panose="020B0609020204030204" pitchFamily="49" charset="0"/>
              </a:rPr>
              <a:t>Observable</a:t>
            </a:r>
            <a:r>
              <a:rPr lang="en-US" dirty="0"/>
              <a:t> that produces arrays of </a:t>
            </a:r>
            <a:r>
              <a:rPr lang="en-US" b="1" dirty="0">
                <a:latin typeface="Consolas" panose="020B0609020204030204" pitchFamily="49" charset="0"/>
              </a:rPr>
              <a:t>Product</a:t>
            </a:r>
            <a:r>
              <a:rPr lang="en-US" dirty="0"/>
              <a:t> objects.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Observable</a:t>
            </a:r>
            <a:r>
              <a:rPr lang="en-US" dirty="0"/>
              <a:t> class is provided by the </a:t>
            </a:r>
            <a:r>
              <a:rPr lang="en-US" b="1" dirty="0"/>
              <a:t>Reactive Extensions package</a:t>
            </a:r>
            <a:r>
              <a:rPr lang="en-US" dirty="0"/>
              <a:t>, which is used by Angular to handle state changes in applications. </a:t>
            </a:r>
          </a:p>
          <a:p>
            <a:endParaRPr lang="en-US" dirty="0"/>
          </a:p>
          <a:p>
            <a:r>
              <a:rPr lang="en-US" dirty="0"/>
              <a:t>An Observable object represents an </a:t>
            </a:r>
            <a:r>
              <a:rPr lang="en-US" b="1" dirty="0"/>
              <a:t>asynchronous task </a:t>
            </a:r>
            <a:r>
              <a:rPr lang="en-US" dirty="0"/>
              <a:t>that will produce a result at some point in the future. </a:t>
            </a:r>
          </a:p>
          <a:p>
            <a:endParaRPr lang="en-US" dirty="0"/>
          </a:p>
          <a:p>
            <a:r>
              <a:rPr lang="en-US" dirty="0"/>
              <a:t>Angular exposes its use of </a:t>
            </a:r>
            <a:r>
              <a:rPr lang="en-US" b="1" dirty="0">
                <a:latin typeface="Consolas" panose="020B0609020204030204" pitchFamily="49" charset="0"/>
              </a:rPr>
              <a:t>Observable</a:t>
            </a:r>
            <a:r>
              <a:rPr lang="en-US" dirty="0"/>
              <a:t> objects for some features, including making HTTP requests, and this is why the </a:t>
            </a:r>
            <a:r>
              <a:rPr lang="en-US" b="1" dirty="0">
                <a:latin typeface="Consolas" panose="020B0609020204030204" pitchFamily="49" charset="0"/>
              </a:rPr>
              <a:t>getProducts</a:t>
            </a:r>
            <a:r>
              <a:rPr lang="en-US" dirty="0"/>
              <a:t> method returns an </a:t>
            </a:r>
            <a:r>
              <a:rPr lang="en-US" b="1" dirty="0">
                <a:latin typeface="Consolas" panose="020B0609020204030204" pitchFamily="49" charset="0"/>
              </a:rPr>
              <a:t>Observable&lt;Product[]&gt; </a:t>
            </a:r>
            <a:r>
              <a:rPr lang="en-US" dirty="0"/>
              <a:t>rather than simply returning the data synchronously.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67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F552-2F94-402C-8F16-20D2FC0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Dummy Data Source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E6534-4F37-4CB4-8F95-98B1B28A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@Injectable </a:t>
            </a:r>
            <a:r>
              <a:rPr lang="en-US" dirty="0"/>
              <a:t>decorator has been applied to the </a:t>
            </a:r>
            <a:r>
              <a:rPr lang="en-US" b="1" dirty="0">
                <a:latin typeface="Consolas" panose="020B0609020204030204" pitchFamily="49" charset="0"/>
              </a:rPr>
              <a:t>StaticDataSource</a:t>
            </a:r>
            <a:r>
              <a:rPr lang="en-US" dirty="0"/>
              <a:t> class. </a:t>
            </a:r>
          </a:p>
          <a:p>
            <a:endParaRPr lang="en-US" dirty="0"/>
          </a:p>
          <a:p>
            <a:r>
              <a:rPr lang="en-US" dirty="0"/>
              <a:t>This decorator is used to tell Angular that this class will be used as a </a:t>
            </a:r>
            <a:r>
              <a:rPr lang="en-US" b="1" dirty="0"/>
              <a:t>service</a:t>
            </a:r>
            <a:r>
              <a:rPr lang="en-US" dirty="0"/>
              <a:t>, which allows other classes to access its functionality through a feature called </a:t>
            </a:r>
            <a:r>
              <a:rPr lang="en-US" b="1" dirty="0"/>
              <a:t>dependency injection.</a:t>
            </a:r>
          </a:p>
          <a:p>
            <a:endParaRPr lang="en-US" b="1" dirty="0"/>
          </a:p>
          <a:p>
            <a:r>
              <a:rPr lang="en-US" dirty="0"/>
              <a:t>You’ll see how </a:t>
            </a:r>
            <a:r>
              <a:rPr lang="en-US" b="1" dirty="0"/>
              <a:t>services</a:t>
            </a:r>
            <a:r>
              <a:rPr lang="en-US" dirty="0"/>
              <a:t> work as the application takes shape.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We must import </a:t>
            </a:r>
            <a:r>
              <a:rPr lang="en-US" b="1" dirty="0">
                <a:latin typeface="Consolas" panose="020B0609020204030204" pitchFamily="49" charset="0"/>
              </a:rPr>
              <a:t>Injectable</a:t>
            </a:r>
            <a:r>
              <a:rPr lang="en-US" dirty="0"/>
              <a:t> from the </a:t>
            </a:r>
            <a:r>
              <a:rPr lang="en-US" b="1" dirty="0">
                <a:latin typeface="Consolas" panose="020B0609020204030204" pitchFamily="49" charset="0"/>
              </a:rPr>
              <a:t>@angular/core</a:t>
            </a:r>
            <a:r>
              <a:rPr lang="en-US" dirty="0"/>
              <a:t> JavaScript module so that we can apply the </a:t>
            </a:r>
            <a:r>
              <a:rPr lang="en-US" b="1" dirty="0">
                <a:latin typeface="Consolas" panose="020B0609020204030204" pitchFamily="49" charset="0"/>
              </a:rPr>
              <a:t>@Injectable </a:t>
            </a:r>
            <a:r>
              <a:rPr lang="en-US" dirty="0"/>
              <a:t>decorator.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1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0860-D8F0-48B0-B64F-AC8447D3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Model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36C8A-3BD8-48E2-9A30-8CA371B7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data source </a:t>
            </a:r>
            <a:r>
              <a:rPr lang="en-US" dirty="0"/>
              <a:t>is responsible for providing the application with the data it requires.</a:t>
            </a:r>
          </a:p>
          <a:p>
            <a:endParaRPr lang="en-US" dirty="0"/>
          </a:p>
          <a:p>
            <a:r>
              <a:rPr lang="en-US" dirty="0"/>
              <a:t>However, access to that data is typically mediated by a </a:t>
            </a:r>
            <a:r>
              <a:rPr lang="en-US" b="1" dirty="0"/>
              <a:t>repository</a:t>
            </a:r>
            <a:r>
              <a:rPr lang="en-US" dirty="0"/>
              <a:t>, which is responsible for distributing that data to individual application building blocks.</a:t>
            </a:r>
          </a:p>
          <a:p>
            <a:endParaRPr lang="en-US" dirty="0"/>
          </a:p>
          <a:p>
            <a:r>
              <a:rPr lang="en-US" dirty="0"/>
              <a:t>This way the details of how the data has been obtained are kept </a:t>
            </a:r>
            <a:r>
              <a:rPr lang="en-US" b="1" dirty="0"/>
              <a:t>hidden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10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0860-D8F0-48B0-B64F-AC8447D3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the Model Repository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36C8A-3BD8-48E2-9A30-8CA371B7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791200"/>
          </a:xfrm>
        </p:spPr>
        <p:txBody>
          <a:bodyPr>
            <a:normAutofit fontScale="32500" lnSpcReduction="20000"/>
          </a:bodyPr>
          <a:lstStyle/>
          <a:p>
            <a:r>
              <a:rPr lang="en-US" sz="4900" dirty="0"/>
              <a:t>Create a file called </a:t>
            </a:r>
            <a:r>
              <a:rPr lang="en-US" sz="4900" b="1" dirty="0"/>
              <a:t>product.repository.ts </a:t>
            </a:r>
            <a:r>
              <a:rPr lang="en-US" sz="4900" dirty="0"/>
              <a:t>in the </a:t>
            </a:r>
            <a:r>
              <a:rPr lang="en-US" sz="4900" b="1" dirty="0">
                <a:latin typeface="Consolas" panose="020B0609020204030204" pitchFamily="49" charset="0"/>
              </a:rPr>
              <a:t>SportsStore/src/app/model </a:t>
            </a:r>
            <a:r>
              <a:rPr lang="en-US" sz="4900" dirty="0"/>
              <a:t>folder with the following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import { Injectable } from '@angular/core';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import { Product } from './product.model';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import { StaticDataSource } from './static.datasource';</a:t>
            </a:r>
          </a:p>
          <a:p>
            <a:pPr marL="457180" lvl="1" indent="0">
              <a:buNone/>
            </a:pPr>
            <a:endParaRPr lang="en-CA" sz="37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@Injectable()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export class ProductRepository {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private products: Product[] = [];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private categories: string[] = [];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constructor(private dataSource: StaticDataSource) {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  dataSource.getProducts().subscribe(data =&gt; {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    this.products = data;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    this.categories = data.map(p =&gt; p.category)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      .filter((c, index, array) =&gt; array.indexOf(c) === index).sort();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  });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getProducts(category: string = null): Product[] {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  return this.products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    .filter(p =&gt; category == null || category === p.category);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sz="37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getProduct(id: number): Product {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  return this.products.find(p =&gt; p.id === id);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sz="37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getCategories(): string[] {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  return this.categories;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CA" sz="37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11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Starting the Data Model</vt:lpstr>
      <vt:lpstr>Creating the Model Classes</vt:lpstr>
      <vt:lpstr>Creating the Model Classes (continued)</vt:lpstr>
      <vt:lpstr>Creating the Dummy Data Source</vt:lpstr>
      <vt:lpstr>Creating the Dummy Data Source (continued)</vt:lpstr>
      <vt:lpstr>Creating the Dummy Data Source (continued)</vt:lpstr>
      <vt:lpstr>Creating the Dummy Data Source (continued)</vt:lpstr>
      <vt:lpstr>Creating the Model Repository</vt:lpstr>
      <vt:lpstr>Creating the Model Repository (continued)</vt:lpstr>
      <vt:lpstr>Creating the Model Repository (continued)</vt:lpstr>
      <vt:lpstr>Creating the Feature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2020-08-28T14:36:49Z</dcterms:modified>
</cp:coreProperties>
</file>