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16"/>
  </p:notesMasterIdLst>
  <p:handoutMasterIdLst>
    <p:handoutMasterId r:id="rId17"/>
  </p:handoutMasterIdLst>
  <p:sldIdLst>
    <p:sldId id="466" r:id="rId4"/>
    <p:sldId id="467" r:id="rId5"/>
    <p:sldId id="468" r:id="rId6"/>
    <p:sldId id="469" r:id="rId7"/>
    <p:sldId id="470" r:id="rId8"/>
    <p:sldId id="471" r:id="rId9"/>
    <p:sldId id="472" r:id="rId10"/>
    <p:sldId id="473" r:id="rId11"/>
    <p:sldId id="474" r:id="rId12"/>
    <p:sldId id="475" r:id="rId13"/>
    <p:sldId id="476" r:id="rId14"/>
    <p:sldId id="477"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816" userDrawn="1">
          <p15:clr>
            <a:srgbClr val="A4A3A4"/>
          </p15:clr>
        </p15:guide>
        <p15:guide id="3"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B6168-FB07-4B21-AF98-2741CC026D19}" v="320" dt="2020-08-26T19:07:04.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p:restoredTop sz="94300"/>
  </p:normalViewPr>
  <p:slideViewPr>
    <p:cSldViewPr>
      <p:cViewPr varScale="1">
        <p:scale>
          <a:sx n="107" d="100"/>
          <a:sy n="107" d="100"/>
        </p:scale>
        <p:origin x="2148" y="114"/>
      </p:cViewPr>
      <p:guideLst>
        <p:guide orient="horz" pos="2160"/>
        <p:guide pos="816"/>
        <p:guide pos="38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8/28/2020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8/28/2020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33EA-9F3B-4C03-9A0D-35889CDD5398}"/>
              </a:ext>
            </a:extLst>
          </p:cNvPr>
          <p:cNvSpPr>
            <a:spLocks noGrp="1"/>
          </p:cNvSpPr>
          <p:nvPr>
            <p:ph type="title"/>
          </p:nvPr>
        </p:nvSpPr>
        <p:spPr>
          <a:solidFill>
            <a:schemeClr val="bg1"/>
          </a:solidFill>
          <a:ln w="9525" cap="rnd" cmpd="sng">
            <a:noFill/>
          </a:ln>
        </p:spPr>
        <p:txBody>
          <a:bodyPr vert="horz" lIns="91435" tIns="45718" rIns="91435" bIns="45718" rtlCol="0" anchor="t">
            <a:normAutofit/>
          </a:bodyPr>
          <a:lstStyle/>
          <a:p>
            <a:r>
              <a:rPr lang="en-CA" dirty="0">
                <a:solidFill>
                  <a:schemeClr val="tx1"/>
                </a:solidFill>
                <a:effectLst/>
              </a:rPr>
              <a:t>Starting the Store</a:t>
            </a:r>
          </a:p>
        </p:txBody>
      </p:sp>
    </p:spTree>
    <p:extLst>
      <p:ext uri="{BB962C8B-B14F-4D97-AF65-F5344CB8AC3E}">
        <p14:creationId xmlns:p14="http://schemas.microsoft.com/office/powerpoint/2010/main" val="4551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32BE-0546-42DC-ABD3-8FE7F6B2974C}"/>
              </a:ext>
            </a:extLst>
          </p:cNvPr>
          <p:cNvSpPr>
            <a:spLocks noGrp="1"/>
          </p:cNvSpPr>
          <p:nvPr>
            <p:ph type="title"/>
          </p:nvPr>
        </p:nvSpPr>
        <p:spPr/>
        <p:txBody>
          <a:bodyPr/>
          <a:lstStyle/>
          <a:p>
            <a:r>
              <a:rPr lang="en-US" dirty="0"/>
              <a:t>Updating the Root Component and Root Module</a:t>
            </a:r>
            <a:endParaRPr lang="en-CA" dirty="0"/>
          </a:p>
        </p:txBody>
      </p:sp>
      <p:sp>
        <p:nvSpPr>
          <p:cNvPr id="5" name="Content Placeholder 4">
            <a:extLst>
              <a:ext uri="{FF2B5EF4-FFF2-40B4-BE49-F238E27FC236}">
                <a16:creationId xmlns:a16="http://schemas.microsoft.com/office/drawing/2014/main" id="{61DAF9F0-E6DF-44E7-97E2-ADF93F5F5681}"/>
              </a:ext>
            </a:extLst>
          </p:cNvPr>
          <p:cNvSpPr>
            <a:spLocks noGrp="1"/>
          </p:cNvSpPr>
          <p:nvPr>
            <p:ph idx="1"/>
          </p:nvPr>
        </p:nvSpPr>
        <p:spPr/>
        <p:txBody>
          <a:bodyPr>
            <a:normAutofit fontScale="92500"/>
          </a:bodyPr>
          <a:lstStyle/>
          <a:p>
            <a:r>
              <a:rPr lang="en-US" dirty="0"/>
              <a:t>Applying the </a:t>
            </a:r>
            <a:r>
              <a:rPr lang="en-US" b="1" dirty="0"/>
              <a:t>basic model </a:t>
            </a:r>
            <a:r>
              <a:rPr lang="en-US" dirty="0"/>
              <a:t>and </a:t>
            </a:r>
            <a:r>
              <a:rPr lang="en-US" b="1" dirty="0"/>
              <a:t>store functionality </a:t>
            </a:r>
            <a:r>
              <a:rPr lang="en-US" dirty="0"/>
              <a:t>requires updating the application’s </a:t>
            </a:r>
            <a:r>
              <a:rPr lang="en-US" b="1" dirty="0"/>
              <a:t>root module </a:t>
            </a:r>
            <a:r>
              <a:rPr lang="en-US" dirty="0"/>
              <a:t>to import the two feature modules and also requires updating the root module’s </a:t>
            </a:r>
            <a:r>
              <a:rPr lang="en-US" b="1" dirty="0"/>
              <a:t>template</a:t>
            </a:r>
            <a:r>
              <a:rPr lang="en-US" dirty="0"/>
              <a:t> to add the HTML element to which the component in the </a:t>
            </a:r>
            <a:r>
              <a:rPr lang="en-US" b="1" dirty="0"/>
              <a:t>store module </a:t>
            </a:r>
            <a:r>
              <a:rPr lang="en-US" dirty="0"/>
              <a:t>will be applied. </a:t>
            </a:r>
          </a:p>
          <a:p>
            <a:endParaRPr lang="en-US" dirty="0"/>
          </a:p>
          <a:p>
            <a:r>
              <a:rPr lang="en-US" dirty="0"/>
              <a:t>Modify the </a:t>
            </a:r>
            <a:r>
              <a:rPr lang="en-US" b="1" dirty="0">
                <a:latin typeface="Consolas" panose="020B0609020204030204" pitchFamily="49" charset="0"/>
              </a:rPr>
              <a:t>app.component.ts </a:t>
            </a:r>
            <a:r>
              <a:rPr lang="en-US" dirty="0"/>
              <a:t>file in the </a:t>
            </a:r>
            <a:r>
              <a:rPr lang="en-US" b="1" dirty="0">
                <a:latin typeface="Consolas" panose="020B0609020204030204" pitchFamily="49" charset="0"/>
              </a:rPr>
              <a:t>src/app </a:t>
            </a:r>
            <a:r>
              <a:rPr lang="en-US" dirty="0"/>
              <a:t>folder to read:</a:t>
            </a:r>
          </a:p>
          <a:p>
            <a:endParaRPr lang="en-US" dirty="0"/>
          </a:p>
          <a:p>
            <a:pPr marL="457180" lvl="1" indent="0">
              <a:buNone/>
            </a:pPr>
            <a:r>
              <a:rPr lang="en-CA" dirty="0">
                <a:latin typeface="Consolas" panose="020B0609020204030204" pitchFamily="49" charset="0"/>
              </a:rPr>
              <a:t>import { Component } from '@angular/core';</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@Component({</a:t>
            </a:r>
          </a:p>
          <a:p>
            <a:pPr marL="457180" lvl="1" indent="0">
              <a:buNone/>
            </a:pPr>
            <a:r>
              <a:rPr lang="en-CA" dirty="0">
                <a:latin typeface="Consolas" panose="020B0609020204030204" pitchFamily="49" charset="0"/>
              </a:rPr>
              <a:t>  selector: 'app',</a:t>
            </a:r>
          </a:p>
          <a:p>
            <a:pPr marL="457180" lvl="1" indent="0">
              <a:buNone/>
            </a:pPr>
            <a:r>
              <a:rPr lang="en-CA" dirty="0">
                <a:latin typeface="Consolas" panose="020B0609020204030204" pitchFamily="49" charset="0"/>
              </a:rPr>
              <a:t>  </a:t>
            </a:r>
            <a:r>
              <a:rPr lang="en-CA" b="1" dirty="0">
                <a:latin typeface="Consolas" panose="020B0609020204030204" pitchFamily="49" charset="0"/>
              </a:rPr>
              <a:t>template: `&lt;store&gt;&lt;/store&gt;`</a:t>
            </a:r>
          </a:p>
          <a:p>
            <a:pPr marL="457180" lvl="1" indent="0">
              <a:buNone/>
            </a:pPr>
            <a:r>
              <a:rPr lang="en-CA" dirty="0">
                <a:latin typeface="Consolas" panose="020B0609020204030204" pitchFamily="49" charset="0"/>
              </a:rPr>
              <a:t>})</a:t>
            </a:r>
          </a:p>
          <a:p>
            <a:pPr marL="457180" lvl="1" indent="0">
              <a:buNone/>
            </a:pPr>
            <a:r>
              <a:rPr lang="en-CA" dirty="0">
                <a:latin typeface="Consolas" panose="020B0609020204030204" pitchFamily="49" charset="0"/>
              </a:rPr>
              <a:t>export class AppComponent {}</a:t>
            </a:r>
          </a:p>
          <a:p>
            <a:pPr marL="457180" lvl="1" indent="0">
              <a:buNone/>
            </a:pPr>
            <a:endParaRPr lang="en-CA" dirty="0">
              <a:latin typeface="Consolas" panose="020B0609020204030204" pitchFamily="49" charset="0"/>
            </a:endParaRPr>
          </a:p>
          <a:p>
            <a:pPr algn="l"/>
            <a:r>
              <a:rPr lang="en-US" sz="1800" b="0" i="0" u="none" strike="noStrike" baseline="0" dirty="0">
                <a:latin typeface="Helvetica Neue"/>
              </a:rPr>
              <a:t>The </a:t>
            </a:r>
            <a:r>
              <a:rPr lang="en-US" sz="1800" b="1" i="0" u="none" strike="noStrike" baseline="0" dirty="0">
                <a:latin typeface="Consolas" panose="020B0609020204030204" pitchFamily="49" charset="0"/>
              </a:rPr>
              <a:t>store</a:t>
            </a:r>
            <a:r>
              <a:rPr lang="en-US" sz="1800" b="0" i="0" u="none" strike="noStrike" baseline="0" dirty="0">
                <a:latin typeface="Helvetica Neue"/>
              </a:rPr>
              <a:t> element replaces the previous content in the </a:t>
            </a:r>
            <a:r>
              <a:rPr lang="en-US" sz="1800" b="1" i="0" u="none" strike="noStrike" baseline="0" dirty="0">
                <a:latin typeface="Helvetica Neue"/>
              </a:rPr>
              <a:t>root component’s </a:t>
            </a:r>
            <a:r>
              <a:rPr lang="en-US" sz="1800" b="1" i="0" u="none" strike="noStrike" baseline="0" dirty="0">
                <a:latin typeface="Consolas" panose="020B0609020204030204" pitchFamily="49" charset="0"/>
              </a:rPr>
              <a:t>template</a:t>
            </a:r>
            <a:r>
              <a:rPr lang="en-US" sz="1800" b="0" i="0" u="none" strike="noStrike" baseline="0" dirty="0">
                <a:latin typeface="Helvetica Neue"/>
              </a:rPr>
              <a:t> and corresponds to the value of the </a:t>
            </a:r>
            <a:r>
              <a:rPr lang="en-US" sz="1800" b="1" i="0" u="none" strike="noStrike" baseline="0" dirty="0">
                <a:latin typeface="Consolas" panose="020B0609020204030204" pitchFamily="49" charset="0"/>
              </a:rPr>
              <a:t>selector</a:t>
            </a:r>
            <a:r>
              <a:rPr lang="en-US" sz="1800" b="0" i="0" u="none" strike="noStrike" baseline="0" dirty="0">
                <a:latin typeface="Helvetica Neue"/>
              </a:rPr>
              <a:t> property of the </a:t>
            </a:r>
            <a:r>
              <a:rPr lang="en-US" sz="1800" b="1" i="0" u="none" strike="noStrike" baseline="0" dirty="0">
                <a:latin typeface="Consolas" panose="020B0609020204030204" pitchFamily="49" charset="0"/>
              </a:rPr>
              <a:t>@Component </a:t>
            </a:r>
            <a:r>
              <a:rPr lang="en-US" sz="1800" b="0" i="0" u="none" strike="noStrike" baseline="0" dirty="0">
                <a:latin typeface="Helvetica Neue"/>
              </a:rPr>
              <a:t>decorator.</a:t>
            </a:r>
            <a:endParaRPr lang="en-CA" dirty="0">
              <a:latin typeface="Helvetica Neue"/>
            </a:endParaRPr>
          </a:p>
        </p:txBody>
      </p:sp>
    </p:spTree>
    <p:extLst>
      <p:ext uri="{BB962C8B-B14F-4D97-AF65-F5344CB8AC3E}">
        <p14:creationId xmlns:p14="http://schemas.microsoft.com/office/powerpoint/2010/main" val="83454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32BE-0546-42DC-ABD3-8FE7F6B2974C}"/>
              </a:ext>
            </a:extLst>
          </p:cNvPr>
          <p:cNvSpPr>
            <a:spLocks noGrp="1"/>
          </p:cNvSpPr>
          <p:nvPr>
            <p:ph type="title"/>
          </p:nvPr>
        </p:nvSpPr>
        <p:spPr/>
        <p:txBody>
          <a:bodyPr>
            <a:normAutofit/>
          </a:bodyPr>
          <a:lstStyle/>
          <a:p>
            <a:r>
              <a:rPr lang="en-US" sz="2000" dirty="0"/>
              <a:t>Updating the Root Component and Root Module (continued)</a:t>
            </a:r>
            <a:endParaRPr lang="en-CA" sz="2000" dirty="0"/>
          </a:p>
        </p:txBody>
      </p:sp>
      <p:sp>
        <p:nvSpPr>
          <p:cNvPr id="5" name="Content Placeholder 4">
            <a:extLst>
              <a:ext uri="{FF2B5EF4-FFF2-40B4-BE49-F238E27FC236}">
                <a16:creationId xmlns:a16="http://schemas.microsoft.com/office/drawing/2014/main" id="{61DAF9F0-E6DF-44E7-97E2-ADF93F5F5681}"/>
              </a:ext>
            </a:extLst>
          </p:cNvPr>
          <p:cNvSpPr>
            <a:spLocks noGrp="1"/>
          </p:cNvSpPr>
          <p:nvPr>
            <p:ph idx="1"/>
          </p:nvPr>
        </p:nvSpPr>
        <p:spPr/>
        <p:txBody>
          <a:bodyPr>
            <a:normAutofit fontScale="85000" lnSpcReduction="20000"/>
          </a:bodyPr>
          <a:lstStyle/>
          <a:p>
            <a:r>
              <a:rPr lang="en-CA" dirty="0"/>
              <a:t>The following code listing shows </a:t>
            </a:r>
            <a:r>
              <a:rPr lang="en-US" dirty="0"/>
              <a:t>the change required to the </a:t>
            </a:r>
            <a:r>
              <a:rPr lang="en-US" b="1" dirty="0"/>
              <a:t>root module</a:t>
            </a:r>
            <a:r>
              <a:rPr lang="en-US" dirty="0"/>
              <a:t> so that Angular loads the </a:t>
            </a:r>
            <a:r>
              <a:rPr lang="en-US" b="1" dirty="0"/>
              <a:t>feature module </a:t>
            </a:r>
            <a:r>
              <a:rPr lang="en-US" dirty="0"/>
              <a:t>that contains the store </a:t>
            </a:r>
            <a:r>
              <a:rPr lang="en-CA" dirty="0"/>
              <a:t>functionality.</a:t>
            </a:r>
          </a:p>
          <a:p>
            <a:endParaRPr lang="en-CA" dirty="0"/>
          </a:p>
          <a:p>
            <a:r>
              <a:rPr lang="en-CA" dirty="0"/>
              <a:t>Modify the </a:t>
            </a:r>
            <a:r>
              <a:rPr lang="en-CA" b="1" dirty="0">
                <a:latin typeface="Consolas" panose="020B0609020204030204" pitchFamily="49" charset="0"/>
              </a:rPr>
              <a:t>app.module.ts </a:t>
            </a:r>
            <a:r>
              <a:rPr lang="en-CA" dirty="0"/>
              <a:t>file in the </a:t>
            </a:r>
            <a:r>
              <a:rPr lang="en-CA" b="1" dirty="0">
                <a:latin typeface="Consolas" panose="020B0609020204030204" pitchFamily="49" charset="0"/>
              </a:rPr>
              <a:t>src/app</a:t>
            </a:r>
            <a:r>
              <a:rPr lang="en-CA" dirty="0"/>
              <a:t> folder with the following code:</a:t>
            </a:r>
          </a:p>
          <a:p>
            <a:endParaRPr lang="en-CA" dirty="0"/>
          </a:p>
          <a:p>
            <a:pPr marL="457180" lvl="1" indent="0">
              <a:buNone/>
            </a:pPr>
            <a:r>
              <a:rPr lang="en-CA" dirty="0">
                <a:latin typeface="Consolas" panose="020B0609020204030204" pitchFamily="49" charset="0"/>
              </a:rPr>
              <a:t>import { BrowserModule } from '@angular/platform-browser';</a:t>
            </a:r>
          </a:p>
          <a:p>
            <a:pPr marL="457180" lvl="1" indent="0">
              <a:buNone/>
            </a:pPr>
            <a:r>
              <a:rPr lang="en-CA" dirty="0">
                <a:latin typeface="Consolas" panose="020B0609020204030204" pitchFamily="49" charset="0"/>
              </a:rPr>
              <a:t>import { NgModule } from '@angular/core';</a:t>
            </a:r>
          </a:p>
          <a:p>
            <a:pPr marL="457180" lvl="1" indent="0">
              <a:buNone/>
            </a:pPr>
            <a:r>
              <a:rPr lang="en-CA" dirty="0">
                <a:latin typeface="Consolas" panose="020B0609020204030204" pitchFamily="49" charset="0"/>
              </a:rPr>
              <a:t>import { AppComponent } from './app.component';</a:t>
            </a:r>
          </a:p>
          <a:p>
            <a:pPr marL="457180" lvl="1" indent="0">
              <a:buNone/>
            </a:pPr>
            <a:r>
              <a:rPr lang="en-CA" b="1" dirty="0">
                <a:latin typeface="Consolas" panose="020B0609020204030204" pitchFamily="49" charset="0"/>
              </a:rPr>
              <a:t>import { StoreModule} from './store/store.module';</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@NgModule({</a:t>
            </a:r>
          </a:p>
          <a:p>
            <a:pPr marL="457180" lvl="1" indent="0">
              <a:buNone/>
            </a:pPr>
            <a:r>
              <a:rPr lang="en-CA" dirty="0">
                <a:latin typeface="Consolas" panose="020B0609020204030204" pitchFamily="49" charset="0"/>
              </a:rPr>
              <a:t>  declarations: [</a:t>
            </a:r>
          </a:p>
          <a:p>
            <a:pPr marL="457180" lvl="1" indent="0">
              <a:buNone/>
            </a:pPr>
            <a:r>
              <a:rPr lang="en-CA" dirty="0">
                <a:latin typeface="Consolas" panose="020B0609020204030204" pitchFamily="49" charset="0"/>
              </a:rPr>
              <a:t>    AppComponent</a:t>
            </a:r>
          </a:p>
          <a:p>
            <a:pPr marL="457180" lvl="1" indent="0">
              <a:buNone/>
            </a:pPr>
            <a:r>
              <a:rPr lang="en-CA" dirty="0">
                <a:latin typeface="Consolas" panose="020B0609020204030204" pitchFamily="49" charset="0"/>
              </a:rPr>
              <a:t>  ],</a:t>
            </a:r>
          </a:p>
          <a:p>
            <a:pPr marL="457180" lvl="1" indent="0">
              <a:buNone/>
            </a:pPr>
            <a:r>
              <a:rPr lang="en-CA" dirty="0">
                <a:latin typeface="Consolas" panose="020B0609020204030204" pitchFamily="49" charset="0"/>
              </a:rPr>
              <a:t>  imports: [</a:t>
            </a:r>
          </a:p>
          <a:p>
            <a:pPr marL="457180" lvl="1" indent="0">
              <a:buNone/>
            </a:pPr>
            <a:r>
              <a:rPr lang="en-CA" dirty="0">
                <a:latin typeface="Consolas" panose="020B0609020204030204" pitchFamily="49" charset="0"/>
              </a:rPr>
              <a:t>    BrowserModule,</a:t>
            </a:r>
          </a:p>
          <a:p>
            <a:pPr marL="457180" lvl="1" indent="0">
              <a:buNone/>
            </a:pPr>
            <a:r>
              <a:rPr lang="en-CA" b="1" dirty="0">
                <a:latin typeface="Consolas" panose="020B0609020204030204" pitchFamily="49" charset="0"/>
              </a:rPr>
              <a:t>    StoreModule</a:t>
            </a:r>
          </a:p>
          <a:p>
            <a:pPr marL="457180" lvl="1" indent="0">
              <a:buNone/>
            </a:pPr>
            <a:r>
              <a:rPr lang="en-CA" dirty="0">
                <a:latin typeface="Consolas" panose="020B0609020204030204" pitchFamily="49" charset="0"/>
              </a:rPr>
              <a:t>  ],</a:t>
            </a:r>
          </a:p>
          <a:p>
            <a:pPr marL="457180" lvl="1" indent="0">
              <a:buNone/>
            </a:pPr>
            <a:r>
              <a:rPr lang="en-CA" dirty="0">
                <a:latin typeface="Consolas" panose="020B0609020204030204" pitchFamily="49" charset="0"/>
              </a:rPr>
              <a:t>  providers: [],</a:t>
            </a:r>
          </a:p>
          <a:p>
            <a:pPr marL="457180" lvl="1" indent="0">
              <a:buNone/>
            </a:pPr>
            <a:r>
              <a:rPr lang="en-CA" dirty="0">
                <a:latin typeface="Consolas" panose="020B0609020204030204" pitchFamily="49" charset="0"/>
              </a:rPr>
              <a:t>  bootstrap: [AppComponent]</a:t>
            </a:r>
          </a:p>
          <a:p>
            <a:pPr marL="457180" lvl="1" indent="0">
              <a:buNone/>
            </a:pPr>
            <a:r>
              <a:rPr lang="en-CA" dirty="0">
                <a:latin typeface="Consolas" panose="020B0609020204030204" pitchFamily="49" charset="0"/>
              </a:rPr>
              <a:t>})</a:t>
            </a:r>
          </a:p>
          <a:p>
            <a:pPr marL="457180" lvl="1" indent="0">
              <a:buNone/>
            </a:pPr>
            <a:r>
              <a:rPr lang="en-CA" dirty="0">
                <a:latin typeface="Consolas" panose="020B0609020204030204" pitchFamily="49" charset="0"/>
              </a:rPr>
              <a:t>export class AppModule { }</a:t>
            </a:r>
          </a:p>
          <a:p>
            <a:endParaRPr lang="en-CA" dirty="0"/>
          </a:p>
        </p:txBody>
      </p:sp>
    </p:spTree>
    <p:extLst>
      <p:ext uri="{BB962C8B-B14F-4D97-AF65-F5344CB8AC3E}">
        <p14:creationId xmlns:p14="http://schemas.microsoft.com/office/powerpoint/2010/main" val="161178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32BE-0546-42DC-ABD3-8FE7F6B2974C}"/>
              </a:ext>
            </a:extLst>
          </p:cNvPr>
          <p:cNvSpPr>
            <a:spLocks noGrp="1"/>
          </p:cNvSpPr>
          <p:nvPr>
            <p:ph type="title"/>
          </p:nvPr>
        </p:nvSpPr>
        <p:spPr/>
        <p:txBody>
          <a:bodyPr>
            <a:normAutofit/>
          </a:bodyPr>
          <a:lstStyle/>
          <a:p>
            <a:r>
              <a:rPr lang="en-US" sz="2000" dirty="0"/>
              <a:t>Updating the Root Component and Root Module (continued)</a:t>
            </a:r>
            <a:endParaRPr lang="en-CA" sz="2000" dirty="0"/>
          </a:p>
        </p:txBody>
      </p:sp>
      <p:sp>
        <p:nvSpPr>
          <p:cNvPr id="5" name="Content Placeholder 4">
            <a:extLst>
              <a:ext uri="{FF2B5EF4-FFF2-40B4-BE49-F238E27FC236}">
                <a16:creationId xmlns:a16="http://schemas.microsoft.com/office/drawing/2014/main" id="{61DAF9F0-E6DF-44E7-97E2-ADF93F5F5681}"/>
              </a:ext>
            </a:extLst>
          </p:cNvPr>
          <p:cNvSpPr>
            <a:spLocks noGrp="1"/>
          </p:cNvSpPr>
          <p:nvPr>
            <p:ph idx="1"/>
          </p:nvPr>
        </p:nvSpPr>
        <p:spPr/>
        <p:txBody>
          <a:bodyPr>
            <a:normAutofit/>
          </a:bodyPr>
          <a:lstStyle/>
          <a:p>
            <a:r>
              <a:rPr lang="en-US" dirty="0"/>
              <a:t>When you save the changes to the </a:t>
            </a:r>
            <a:r>
              <a:rPr lang="en-US" b="1" dirty="0"/>
              <a:t>root module</a:t>
            </a:r>
            <a:r>
              <a:rPr lang="en-US" dirty="0"/>
              <a:t>, Angular will have all the details it needs to load the application and display the content from the </a:t>
            </a:r>
            <a:r>
              <a:rPr lang="en-US" b="1" dirty="0"/>
              <a:t>store module</a:t>
            </a:r>
            <a:r>
              <a:rPr lang="en-US" dirty="0"/>
              <a:t>:</a:t>
            </a:r>
            <a:endParaRPr lang="en-CA" dirty="0"/>
          </a:p>
        </p:txBody>
      </p:sp>
      <p:pic>
        <p:nvPicPr>
          <p:cNvPr id="7" name="Picture 6">
            <a:extLst>
              <a:ext uri="{FF2B5EF4-FFF2-40B4-BE49-F238E27FC236}">
                <a16:creationId xmlns:a16="http://schemas.microsoft.com/office/drawing/2014/main" id="{0AE6833D-B40E-42F5-90D8-4CE25D1797D2}"/>
              </a:ext>
            </a:extLst>
          </p:cNvPr>
          <p:cNvPicPr>
            <a:picLocks noChangeAspect="1"/>
          </p:cNvPicPr>
          <p:nvPr/>
        </p:nvPicPr>
        <p:blipFill rotWithShape="1">
          <a:blip r:embed="rId2"/>
          <a:srcRect b="62658"/>
          <a:stretch/>
        </p:blipFill>
        <p:spPr>
          <a:xfrm>
            <a:off x="1276350" y="2209800"/>
            <a:ext cx="6591300" cy="2247900"/>
          </a:xfrm>
          <a:prstGeom prst="rect">
            <a:avLst/>
          </a:prstGeom>
          <a:ln>
            <a:solidFill>
              <a:schemeClr val="tx1"/>
            </a:solidFill>
          </a:ln>
        </p:spPr>
      </p:pic>
    </p:spTree>
    <p:extLst>
      <p:ext uri="{BB962C8B-B14F-4D97-AF65-F5344CB8AC3E}">
        <p14:creationId xmlns:p14="http://schemas.microsoft.com/office/powerpoint/2010/main" val="135021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33EA-9F3B-4C03-9A0D-35889CDD5398}"/>
              </a:ext>
            </a:extLst>
          </p:cNvPr>
          <p:cNvSpPr>
            <a:spLocks noGrp="1"/>
          </p:cNvSpPr>
          <p:nvPr>
            <p:ph type="title"/>
          </p:nvPr>
        </p:nvSpPr>
        <p:spPr/>
        <p:txBody>
          <a:bodyPr/>
          <a:lstStyle/>
          <a:p>
            <a:r>
              <a:rPr lang="en-CA" dirty="0"/>
              <a:t>Starting the Store</a:t>
            </a:r>
          </a:p>
        </p:txBody>
      </p:sp>
      <p:sp>
        <p:nvSpPr>
          <p:cNvPr id="3" name="Content Placeholder 2">
            <a:extLst>
              <a:ext uri="{FF2B5EF4-FFF2-40B4-BE49-F238E27FC236}">
                <a16:creationId xmlns:a16="http://schemas.microsoft.com/office/drawing/2014/main" id="{A8B8878B-6BCF-4EB5-9A01-33998498117F}"/>
              </a:ext>
            </a:extLst>
          </p:cNvPr>
          <p:cNvSpPr>
            <a:spLocks noGrp="1"/>
          </p:cNvSpPr>
          <p:nvPr>
            <p:ph idx="1"/>
          </p:nvPr>
        </p:nvSpPr>
        <p:spPr/>
        <p:txBody>
          <a:bodyPr/>
          <a:lstStyle/>
          <a:p>
            <a:r>
              <a:rPr lang="en-US" dirty="0"/>
              <a:t>Now that the data model is in place, we can start to build out the store functionality, which will let the user see the products for sale and place orders for them. </a:t>
            </a:r>
          </a:p>
          <a:p>
            <a:endParaRPr lang="en-US" dirty="0"/>
          </a:p>
          <a:p>
            <a:r>
              <a:rPr lang="en-US" dirty="0"/>
              <a:t>The basic structure of the store will be a </a:t>
            </a:r>
            <a:r>
              <a:rPr lang="en-US" b="1" dirty="0"/>
              <a:t>two-column layout</a:t>
            </a:r>
            <a:r>
              <a:rPr lang="en-US" dirty="0"/>
              <a:t>, with category buttons that allow the list of products to be filtered and a table that contains the list of products:</a:t>
            </a:r>
            <a:endParaRPr lang="en-CA" dirty="0"/>
          </a:p>
        </p:txBody>
      </p:sp>
      <p:pic>
        <p:nvPicPr>
          <p:cNvPr id="5" name="Picture 4">
            <a:extLst>
              <a:ext uri="{FF2B5EF4-FFF2-40B4-BE49-F238E27FC236}">
                <a16:creationId xmlns:a16="http://schemas.microsoft.com/office/drawing/2014/main" id="{420EACE4-CCA7-431B-8335-0F3A7D031E04}"/>
              </a:ext>
            </a:extLst>
          </p:cNvPr>
          <p:cNvPicPr>
            <a:picLocks noChangeAspect="1"/>
          </p:cNvPicPr>
          <p:nvPr/>
        </p:nvPicPr>
        <p:blipFill>
          <a:blip r:embed="rId2"/>
          <a:stretch>
            <a:fillRect/>
          </a:stretch>
        </p:blipFill>
        <p:spPr>
          <a:xfrm>
            <a:off x="1295400" y="3463636"/>
            <a:ext cx="5181600" cy="2693484"/>
          </a:xfrm>
          <a:prstGeom prst="rect">
            <a:avLst/>
          </a:prstGeom>
          <a:ln>
            <a:solidFill>
              <a:schemeClr val="tx1"/>
            </a:solidFill>
          </a:ln>
        </p:spPr>
      </p:pic>
    </p:spTree>
    <p:extLst>
      <p:ext uri="{BB962C8B-B14F-4D97-AF65-F5344CB8AC3E}">
        <p14:creationId xmlns:p14="http://schemas.microsoft.com/office/powerpoint/2010/main" val="274814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A1B-7014-4FFF-99FD-7D3DA5DC8FED}"/>
              </a:ext>
            </a:extLst>
          </p:cNvPr>
          <p:cNvSpPr>
            <a:spLocks noGrp="1"/>
          </p:cNvSpPr>
          <p:nvPr>
            <p:ph type="title"/>
          </p:nvPr>
        </p:nvSpPr>
        <p:spPr/>
        <p:txBody>
          <a:bodyPr/>
          <a:lstStyle/>
          <a:p>
            <a:r>
              <a:rPr lang="en-US" dirty="0"/>
              <a:t>Creating the Store Component and Template</a:t>
            </a:r>
            <a:endParaRPr lang="en-CA" dirty="0"/>
          </a:p>
        </p:txBody>
      </p:sp>
      <p:sp>
        <p:nvSpPr>
          <p:cNvPr id="3" name="Content Placeholder 2">
            <a:extLst>
              <a:ext uri="{FF2B5EF4-FFF2-40B4-BE49-F238E27FC236}">
                <a16:creationId xmlns:a16="http://schemas.microsoft.com/office/drawing/2014/main" id="{C531283E-1F4F-447D-A4D2-CA5392B6F4B1}"/>
              </a:ext>
            </a:extLst>
          </p:cNvPr>
          <p:cNvSpPr>
            <a:spLocks noGrp="1"/>
          </p:cNvSpPr>
          <p:nvPr>
            <p:ph idx="1"/>
          </p:nvPr>
        </p:nvSpPr>
        <p:spPr/>
        <p:txBody>
          <a:bodyPr/>
          <a:lstStyle/>
          <a:p>
            <a:r>
              <a:rPr lang="en-US" dirty="0"/>
              <a:t>As you become familiar with Angular, you will learn that features can be combined to solve the same problem in different ways. </a:t>
            </a:r>
          </a:p>
          <a:p>
            <a:endParaRPr lang="en-US" dirty="0"/>
          </a:p>
          <a:p>
            <a:r>
              <a:rPr lang="en-US" dirty="0"/>
              <a:t>We introduce some variety into the SportsStore project to showcase some important Angular features, but we are going to keep things simple for the moment in the interest of being able to get the project started quickly.</a:t>
            </a:r>
          </a:p>
          <a:p>
            <a:endParaRPr lang="en-US" dirty="0"/>
          </a:p>
          <a:p>
            <a:r>
              <a:rPr lang="en-US" dirty="0"/>
              <a:t>With this in mind, the starting point for the store functionality will be a </a:t>
            </a:r>
            <a:r>
              <a:rPr lang="en-US" b="1" dirty="0"/>
              <a:t>new component</a:t>
            </a:r>
            <a:r>
              <a:rPr lang="en-US" dirty="0"/>
              <a:t>, which is a class that provides data and logic to an HTML template, which contains data bindings that generate content dynamically. </a:t>
            </a:r>
          </a:p>
        </p:txBody>
      </p:sp>
    </p:spTree>
    <p:extLst>
      <p:ext uri="{BB962C8B-B14F-4D97-AF65-F5344CB8AC3E}">
        <p14:creationId xmlns:p14="http://schemas.microsoft.com/office/powerpoint/2010/main" val="267577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A1B-7014-4FFF-99FD-7D3DA5DC8FED}"/>
              </a:ext>
            </a:extLst>
          </p:cNvPr>
          <p:cNvSpPr>
            <a:spLocks noGrp="1"/>
          </p:cNvSpPr>
          <p:nvPr>
            <p:ph type="title"/>
          </p:nvPr>
        </p:nvSpPr>
        <p:spPr/>
        <p:txBody>
          <a:bodyPr>
            <a:normAutofit/>
          </a:bodyPr>
          <a:lstStyle/>
          <a:p>
            <a:r>
              <a:rPr lang="en-US" sz="2400" dirty="0"/>
              <a:t>Creating the Store Component and Template (continued)</a:t>
            </a:r>
            <a:endParaRPr lang="en-CA" sz="2400" dirty="0"/>
          </a:p>
        </p:txBody>
      </p:sp>
      <p:sp>
        <p:nvSpPr>
          <p:cNvPr id="3" name="Content Placeholder 2">
            <a:extLst>
              <a:ext uri="{FF2B5EF4-FFF2-40B4-BE49-F238E27FC236}">
                <a16:creationId xmlns:a16="http://schemas.microsoft.com/office/drawing/2014/main" id="{C531283E-1F4F-447D-A4D2-CA5392B6F4B1}"/>
              </a:ext>
            </a:extLst>
          </p:cNvPr>
          <p:cNvSpPr>
            <a:spLocks noGrp="1"/>
          </p:cNvSpPr>
          <p:nvPr>
            <p:ph idx="1"/>
          </p:nvPr>
        </p:nvSpPr>
        <p:spPr>
          <a:xfrm>
            <a:off x="859790" y="990599"/>
            <a:ext cx="8083126" cy="5867399"/>
          </a:xfrm>
        </p:spPr>
        <p:txBody>
          <a:bodyPr>
            <a:normAutofit fontScale="85000" lnSpcReduction="20000"/>
          </a:bodyPr>
          <a:lstStyle/>
          <a:p>
            <a:r>
              <a:rPr lang="en-US" sz="2600" dirty="0"/>
              <a:t>Create a file called </a:t>
            </a:r>
            <a:r>
              <a:rPr lang="en-US" sz="2600" b="1" dirty="0">
                <a:latin typeface="Consolas" panose="020B0609020204030204" pitchFamily="49" charset="0"/>
              </a:rPr>
              <a:t>store.component.ts </a:t>
            </a:r>
            <a:r>
              <a:rPr lang="en-US" sz="2600" dirty="0"/>
              <a:t>in the </a:t>
            </a:r>
            <a:r>
              <a:rPr lang="en-US" sz="2600" b="1" dirty="0">
                <a:latin typeface="Consolas" panose="020B0609020204030204" pitchFamily="49" charset="0"/>
              </a:rPr>
              <a:t>SportsStore/src/app/store </a:t>
            </a:r>
            <a:r>
              <a:rPr lang="en-US" sz="2600" dirty="0"/>
              <a:t>folder with the following code:</a:t>
            </a:r>
          </a:p>
          <a:p>
            <a:endParaRPr lang="en-US" dirty="0"/>
          </a:p>
          <a:p>
            <a:pPr marL="457180" lvl="1" indent="0">
              <a:buNone/>
            </a:pPr>
            <a:r>
              <a:rPr lang="en-CA" sz="1900" dirty="0">
                <a:latin typeface="Consolas" panose="020B0609020204030204" pitchFamily="49" charset="0"/>
              </a:rPr>
              <a:t>import { Component } from '@angular/core';</a:t>
            </a:r>
          </a:p>
          <a:p>
            <a:pPr marL="457180" lvl="1" indent="0">
              <a:buNone/>
            </a:pPr>
            <a:r>
              <a:rPr lang="en-CA" sz="1900" dirty="0">
                <a:latin typeface="Consolas" panose="020B0609020204030204" pitchFamily="49" charset="0"/>
              </a:rPr>
              <a:t>import { Product } from '../model/product.model';</a:t>
            </a:r>
          </a:p>
          <a:p>
            <a:pPr marL="457180" lvl="1" indent="0">
              <a:buNone/>
            </a:pPr>
            <a:r>
              <a:rPr lang="en-CA" sz="1900" dirty="0">
                <a:latin typeface="Consolas" panose="020B0609020204030204" pitchFamily="49" charset="0"/>
              </a:rPr>
              <a:t>import { ProductRepository } from '../model/product.repository';</a:t>
            </a:r>
          </a:p>
          <a:p>
            <a:pPr marL="457180" lvl="1" indent="0">
              <a:buNone/>
            </a:pPr>
            <a:endParaRPr lang="en-CA" sz="1900" dirty="0">
              <a:latin typeface="Consolas" panose="020B0609020204030204" pitchFamily="49" charset="0"/>
            </a:endParaRPr>
          </a:p>
          <a:p>
            <a:pPr marL="457180" lvl="1" indent="0">
              <a:buNone/>
            </a:pPr>
            <a:r>
              <a:rPr lang="en-CA" sz="1900" dirty="0">
                <a:latin typeface="Consolas" panose="020B0609020204030204" pitchFamily="49" charset="0"/>
              </a:rPr>
              <a:t>@Component({</a:t>
            </a:r>
          </a:p>
          <a:p>
            <a:pPr marL="457180" lvl="1" indent="0">
              <a:buNone/>
            </a:pPr>
            <a:r>
              <a:rPr lang="en-CA" sz="1900" dirty="0">
                <a:latin typeface="Consolas" panose="020B0609020204030204" pitchFamily="49" charset="0"/>
              </a:rPr>
              <a:t>  selector: 'store',</a:t>
            </a:r>
          </a:p>
          <a:p>
            <a:pPr marL="457180" lvl="1" indent="0">
              <a:buNone/>
            </a:pPr>
            <a:r>
              <a:rPr lang="en-CA" sz="1900" dirty="0">
                <a:latin typeface="Consolas" panose="020B0609020204030204" pitchFamily="49" charset="0"/>
              </a:rPr>
              <a:t>  templateUrl: 'store.component.html'</a:t>
            </a:r>
          </a:p>
          <a:p>
            <a:pPr marL="457180" lvl="1" indent="0">
              <a:buNone/>
            </a:pPr>
            <a:r>
              <a:rPr lang="en-CA" sz="1900" dirty="0">
                <a:latin typeface="Consolas" panose="020B0609020204030204" pitchFamily="49" charset="0"/>
              </a:rPr>
              <a:t>})</a:t>
            </a:r>
          </a:p>
          <a:p>
            <a:pPr marL="457180" lvl="1" indent="0">
              <a:buNone/>
            </a:pPr>
            <a:r>
              <a:rPr lang="en-CA" sz="1900" dirty="0">
                <a:latin typeface="Consolas" panose="020B0609020204030204" pitchFamily="49" charset="0"/>
              </a:rPr>
              <a:t>export class StoreComponent {</a:t>
            </a:r>
          </a:p>
          <a:p>
            <a:pPr marL="457180" lvl="1" indent="0">
              <a:buNone/>
            </a:pPr>
            <a:r>
              <a:rPr lang="en-CA" sz="1900" dirty="0">
                <a:latin typeface="Consolas" panose="020B0609020204030204" pitchFamily="49" charset="0"/>
              </a:rPr>
              <a:t>  constructor(private repository: ProductRepository) { }</a:t>
            </a:r>
          </a:p>
          <a:p>
            <a:pPr marL="457180" lvl="1" indent="0">
              <a:buNone/>
            </a:pPr>
            <a:endParaRPr lang="en-CA" sz="1900" dirty="0">
              <a:latin typeface="Consolas" panose="020B0609020204030204" pitchFamily="49" charset="0"/>
            </a:endParaRPr>
          </a:p>
          <a:p>
            <a:pPr marL="457180" lvl="1" indent="0">
              <a:buNone/>
            </a:pPr>
            <a:r>
              <a:rPr lang="en-CA" sz="1900" dirty="0">
                <a:latin typeface="Consolas" panose="020B0609020204030204" pitchFamily="49" charset="0"/>
              </a:rPr>
              <a:t>  get products(): Product[] {</a:t>
            </a:r>
          </a:p>
          <a:p>
            <a:pPr marL="457180" lvl="1" indent="0">
              <a:buNone/>
            </a:pPr>
            <a:r>
              <a:rPr lang="en-CA" sz="1900" dirty="0">
                <a:latin typeface="Consolas" panose="020B0609020204030204" pitchFamily="49" charset="0"/>
              </a:rPr>
              <a:t>    return this.repository.getProducts();</a:t>
            </a:r>
          </a:p>
          <a:p>
            <a:pPr marL="457180" lvl="1" indent="0">
              <a:buNone/>
            </a:pPr>
            <a:r>
              <a:rPr lang="en-CA" sz="1900" dirty="0">
                <a:latin typeface="Consolas" panose="020B0609020204030204" pitchFamily="49" charset="0"/>
              </a:rPr>
              <a:t>  }</a:t>
            </a:r>
          </a:p>
          <a:p>
            <a:pPr marL="457180" lvl="1" indent="0">
              <a:buNone/>
            </a:pPr>
            <a:endParaRPr lang="en-CA" sz="1900" dirty="0">
              <a:latin typeface="Consolas" panose="020B0609020204030204" pitchFamily="49" charset="0"/>
            </a:endParaRPr>
          </a:p>
          <a:p>
            <a:pPr marL="457180" lvl="1" indent="0">
              <a:buNone/>
            </a:pPr>
            <a:r>
              <a:rPr lang="en-CA" sz="1900" dirty="0">
                <a:latin typeface="Consolas" panose="020B0609020204030204" pitchFamily="49" charset="0"/>
              </a:rPr>
              <a:t>  get categories(): string[] {</a:t>
            </a:r>
          </a:p>
          <a:p>
            <a:pPr marL="457180" lvl="1" indent="0">
              <a:buNone/>
            </a:pPr>
            <a:r>
              <a:rPr lang="en-CA" sz="1900" dirty="0">
                <a:latin typeface="Consolas" panose="020B0609020204030204" pitchFamily="49" charset="0"/>
              </a:rPr>
              <a:t>    return this.repository.getCategories();</a:t>
            </a:r>
          </a:p>
          <a:p>
            <a:pPr marL="457180" lvl="1" indent="0">
              <a:buNone/>
            </a:pPr>
            <a:r>
              <a:rPr lang="en-CA" sz="1900" dirty="0">
                <a:latin typeface="Consolas" panose="020B0609020204030204" pitchFamily="49" charset="0"/>
              </a:rPr>
              <a:t>  }</a:t>
            </a:r>
          </a:p>
          <a:p>
            <a:pPr marL="457180" lvl="1" indent="0">
              <a:buNone/>
            </a:pPr>
            <a:r>
              <a:rPr lang="en-CA" sz="1900" dirty="0">
                <a:latin typeface="Consolas" panose="020B0609020204030204" pitchFamily="49" charset="0"/>
              </a:rPr>
              <a:t>}</a:t>
            </a:r>
          </a:p>
        </p:txBody>
      </p:sp>
    </p:spTree>
    <p:extLst>
      <p:ext uri="{BB962C8B-B14F-4D97-AF65-F5344CB8AC3E}">
        <p14:creationId xmlns:p14="http://schemas.microsoft.com/office/powerpoint/2010/main" val="328778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A1B-7014-4FFF-99FD-7D3DA5DC8FED}"/>
              </a:ext>
            </a:extLst>
          </p:cNvPr>
          <p:cNvSpPr>
            <a:spLocks noGrp="1"/>
          </p:cNvSpPr>
          <p:nvPr>
            <p:ph type="title"/>
          </p:nvPr>
        </p:nvSpPr>
        <p:spPr/>
        <p:txBody>
          <a:bodyPr>
            <a:normAutofit/>
          </a:bodyPr>
          <a:lstStyle/>
          <a:p>
            <a:r>
              <a:rPr lang="en-US" sz="2400" dirty="0"/>
              <a:t>Creating the Store Component and Template (continued)</a:t>
            </a:r>
            <a:endParaRPr lang="en-CA" sz="2400" dirty="0"/>
          </a:p>
        </p:txBody>
      </p:sp>
      <p:sp>
        <p:nvSpPr>
          <p:cNvPr id="3" name="Content Placeholder 2">
            <a:extLst>
              <a:ext uri="{FF2B5EF4-FFF2-40B4-BE49-F238E27FC236}">
                <a16:creationId xmlns:a16="http://schemas.microsoft.com/office/drawing/2014/main" id="{C531283E-1F4F-447D-A4D2-CA5392B6F4B1}"/>
              </a:ext>
            </a:extLst>
          </p:cNvPr>
          <p:cNvSpPr>
            <a:spLocks noGrp="1"/>
          </p:cNvSpPr>
          <p:nvPr>
            <p:ph idx="1"/>
          </p:nvPr>
        </p:nvSpPr>
        <p:spPr>
          <a:xfrm>
            <a:off x="859790" y="990599"/>
            <a:ext cx="8083126" cy="5867399"/>
          </a:xfrm>
        </p:spPr>
        <p:txBody>
          <a:bodyPr>
            <a:normAutofit/>
          </a:bodyPr>
          <a:lstStyle/>
          <a:p>
            <a:r>
              <a:rPr lang="en-US" sz="2000" dirty="0">
                <a:latin typeface="Helvetica Neue"/>
              </a:rPr>
              <a:t>The </a:t>
            </a:r>
            <a:r>
              <a:rPr lang="en-US" sz="2000" b="1" dirty="0">
                <a:latin typeface="Consolas" panose="020B0609020204030204" pitchFamily="49" charset="0"/>
              </a:rPr>
              <a:t>@Component </a:t>
            </a:r>
            <a:r>
              <a:rPr lang="en-US" sz="2000" dirty="0">
                <a:latin typeface="Helvetica Neue"/>
              </a:rPr>
              <a:t>decorator has been applied to the </a:t>
            </a:r>
            <a:r>
              <a:rPr lang="en-US" sz="2000" b="1" dirty="0">
                <a:latin typeface="Consolas" panose="020B0609020204030204" pitchFamily="49" charset="0"/>
              </a:rPr>
              <a:t>StoreComponent</a:t>
            </a:r>
            <a:r>
              <a:rPr lang="en-US" sz="2000" dirty="0">
                <a:latin typeface="Helvetica Neue"/>
              </a:rPr>
              <a:t> class, which tells Angular that it is a component. </a:t>
            </a:r>
          </a:p>
          <a:p>
            <a:endParaRPr lang="en-US" sz="2000" dirty="0">
              <a:latin typeface="Helvetica Neue"/>
            </a:endParaRPr>
          </a:p>
          <a:p>
            <a:r>
              <a:rPr lang="en-US" sz="2000" dirty="0">
                <a:latin typeface="Helvetica Neue"/>
              </a:rPr>
              <a:t>The decorator’s properties tell Angular how to apply the component to HTML content (using an element called </a:t>
            </a:r>
            <a:r>
              <a:rPr lang="en-US" sz="2000" b="1" dirty="0">
                <a:latin typeface="Helvetica Neue"/>
              </a:rPr>
              <a:t>store</a:t>
            </a:r>
            <a:r>
              <a:rPr lang="en-US" sz="2000" dirty="0">
                <a:latin typeface="Helvetica Neue"/>
              </a:rPr>
              <a:t>) and how to find the component’s </a:t>
            </a:r>
            <a:r>
              <a:rPr lang="en-US" sz="2000" b="1" dirty="0">
                <a:latin typeface="Helvetica Neue"/>
              </a:rPr>
              <a:t>template</a:t>
            </a:r>
            <a:r>
              <a:rPr lang="en-US" sz="2000" dirty="0">
                <a:latin typeface="Helvetica Neue"/>
              </a:rPr>
              <a:t> (in a file called </a:t>
            </a:r>
            <a:r>
              <a:rPr lang="en-US" sz="2000" b="1" dirty="0">
                <a:latin typeface="Consolas" panose="020B0609020204030204" pitchFamily="49" charset="0"/>
              </a:rPr>
              <a:t>store.component.html</a:t>
            </a:r>
            <a:r>
              <a:rPr lang="en-US" sz="2000" dirty="0">
                <a:latin typeface="Helvetica Neue"/>
              </a:rPr>
              <a:t>).</a:t>
            </a:r>
            <a:endParaRPr lang="en-CA" sz="2000" dirty="0">
              <a:latin typeface="Helvetica Neue"/>
            </a:endParaRPr>
          </a:p>
          <a:p>
            <a:endParaRPr lang="en-US" dirty="0"/>
          </a:p>
          <a:p>
            <a:r>
              <a:rPr lang="en-US" dirty="0"/>
              <a:t>The </a:t>
            </a:r>
            <a:r>
              <a:rPr lang="en-US" b="1" dirty="0">
                <a:latin typeface="Consolas" panose="020B0609020204030204" pitchFamily="49" charset="0"/>
              </a:rPr>
              <a:t>StoreComponent</a:t>
            </a:r>
            <a:r>
              <a:rPr lang="en-US" dirty="0"/>
              <a:t> class provides the logic that will support the template content. The constructor receives a </a:t>
            </a:r>
            <a:r>
              <a:rPr lang="en-US" b="1" dirty="0">
                <a:latin typeface="Consolas" panose="020B0609020204030204" pitchFamily="49" charset="0"/>
              </a:rPr>
              <a:t>ProductRepository</a:t>
            </a:r>
            <a:r>
              <a:rPr lang="en-US" dirty="0"/>
              <a:t> object as an argument, provided through the dependency injection feature.</a:t>
            </a:r>
          </a:p>
          <a:p>
            <a:endParaRPr lang="en-US" dirty="0"/>
          </a:p>
          <a:p>
            <a:r>
              <a:rPr lang="en-US" dirty="0"/>
              <a:t>The </a:t>
            </a:r>
            <a:r>
              <a:rPr lang="en-US" b="1" dirty="0"/>
              <a:t>component</a:t>
            </a:r>
            <a:r>
              <a:rPr lang="en-US" dirty="0"/>
              <a:t> defines </a:t>
            </a:r>
            <a:r>
              <a:rPr lang="en-US" b="1" dirty="0">
                <a:latin typeface="Consolas" panose="020B0609020204030204" pitchFamily="49" charset="0"/>
              </a:rPr>
              <a:t>products</a:t>
            </a:r>
            <a:r>
              <a:rPr lang="en-US" dirty="0"/>
              <a:t> and </a:t>
            </a:r>
            <a:r>
              <a:rPr lang="en-US" b="1" dirty="0">
                <a:latin typeface="Consolas" panose="020B0609020204030204" pitchFamily="49" charset="0"/>
              </a:rPr>
              <a:t>categories</a:t>
            </a:r>
            <a:r>
              <a:rPr lang="en-US" dirty="0"/>
              <a:t> properties that will be used to generate HTML content in the template, using data obtained from the repository. </a:t>
            </a:r>
          </a:p>
        </p:txBody>
      </p:sp>
    </p:spTree>
    <p:extLst>
      <p:ext uri="{BB962C8B-B14F-4D97-AF65-F5344CB8AC3E}">
        <p14:creationId xmlns:p14="http://schemas.microsoft.com/office/powerpoint/2010/main" val="428874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A1B-7014-4FFF-99FD-7D3DA5DC8FED}"/>
              </a:ext>
            </a:extLst>
          </p:cNvPr>
          <p:cNvSpPr>
            <a:spLocks noGrp="1"/>
          </p:cNvSpPr>
          <p:nvPr>
            <p:ph type="title"/>
          </p:nvPr>
        </p:nvSpPr>
        <p:spPr/>
        <p:txBody>
          <a:bodyPr>
            <a:normAutofit/>
          </a:bodyPr>
          <a:lstStyle/>
          <a:p>
            <a:r>
              <a:rPr lang="en-US" sz="2400" dirty="0"/>
              <a:t>Creating the Store Component and Template (continued)</a:t>
            </a:r>
            <a:endParaRPr lang="en-CA" sz="2400" dirty="0"/>
          </a:p>
        </p:txBody>
      </p:sp>
      <p:sp>
        <p:nvSpPr>
          <p:cNvPr id="3" name="Content Placeholder 2">
            <a:extLst>
              <a:ext uri="{FF2B5EF4-FFF2-40B4-BE49-F238E27FC236}">
                <a16:creationId xmlns:a16="http://schemas.microsoft.com/office/drawing/2014/main" id="{C531283E-1F4F-447D-A4D2-CA5392B6F4B1}"/>
              </a:ext>
            </a:extLst>
          </p:cNvPr>
          <p:cNvSpPr>
            <a:spLocks noGrp="1"/>
          </p:cNvSpPr>
          <p:nvPr>
            <p:ph idx="1"/>
          </p:nvPr>
        </p:nvSpPr>
        <p:spPr>
          <a:xfrm>
            <a:off x="859790" y="990599"/>
            <a:ext cx="8083126" cy="5867399"/>
          </a:xfrm>
        </p:spPr>
        <p:txBody>
          <a:bodyPr>
            <a:normAutofit fontScale="92500" lnSpcReduction="10000"/>
          </a:bodyPr>
          <a:lstStyle/>
          <a:p>
            <a:r>
              <a:rPr lang="en-US" dirty="0"/>
              <a:t>To provide the component with its template, create a file called </a:t>
            </a:r>
            <a:r>
              <a:rPr lang="en-US" b="1" dirty="0">
                <a:latin typeface="Consolas" panose="020B0609020204030204" pitchFamily="49" charset="0"/>
              </a:rPr>
              <a:t>store.component.html </a:t>
            </a:r>
            <a:r>
              <a:rPr lang="en-US" dirty="0"/>
              <a:t>in the </a:t>
            </a:r>
            <a:r>
              <a:rPr lang="en-US" b="1" dirty="0">
                <a:latin typeface="Consolas" panose="020B0609020204030204" pitchFamily="49" charset="0"/>
              </a:rPr>
              <a:t>SportsStore/src/app/store </a:t>
            </a:r>
            <a:r>
              <a:rPr lang="en-US" dirty="0"/>
              <a:t>folder and add the following HTML code:</a:t>
            </a:r>
          </a:p>
          <a:p>
            <a:endParaRPr lang="en-US" dirty="0">
              <a:latin typeface="Helvetica Neue"/>
            </a:endParaRPr>
          </a:p>
          <a:p>
            <a:pPr marL="400032" lvl="1" indent="0">
              <a:buNone/>
            </a:pPr>
            <a:r>
              <a:rPr lang="en-CA" dirty="0">
                <a:latin typeface="Consolas" panose="020B0609020204030204" pitchFamily="49" charset="0"/>
              </a:rPr>
              <a:t>&lt;div class="container-fluid"&gt;</a:t>
            </a:r>
          </a:p>
          <a:p>
            <a:pPr marL="400032" lvl="1" indent="0">
              <a:buNone/>
            </a:pPr>
            <a:r>
              <a:rPr lang="en-CA" dirty="0">
                <a:latin typeface="Consolas" panose="020B0609020204030204" pitchFamily="49" charset="0"/>
              </a:rPr>
              <a:t>  &lt;div class="row"&gt;</a:t>
            </a:r>
          </a:p>
          <a:p>
            <a:pPr marL="400032" lvl="1" indent="0">
              <a:buNone/>
            </a:pPr>
            <a:r>
              <a:rPr lang="en-CA" dirty="0">
                <a:latin typeface="Consolas" panose="020B0609020204030204" pitchFamily="49" charset="0"/>
              </a:rPr>
              <a:t>    &lt;div class="col bg-dark text-white"&gt;</a:t>
            </a:r>
          </a:p>
          <a:p>
            <a:pPr marL="400032" lvl="1" indent="0">
              <a:buNone/>
            </a:pPr>
            <a:r>
              <a:rPr lang="en-CA" dirty="0">
                <a:latin typeface="Consolas" panose="020B0609020204030204" pitchFamily="49" charset="0"/>
              </a:rPr>
              <a:t>      &lt;a class="navbar-brand"&gt;SPORTS STORE&lt;/a&gt;</a:t>
            </a:r>
          </a:p>
          <a:p>
            <a:pPr marL="400032" lvl="1" indent="0">
              <a:buNone/>
            </a:pPr>
            <a:r>
              <a:rPr lang="en-CA" dirty="0">
                <a:latin typeface="Consolas" panose="020B0609020204030204" pitchFamily="49" charset="0"/>
              </a:rPr>
              <a:t>    &lt;/div&gt;</a:t>
            </a:r>
          </a:p>
          <a:p>
            <a:pPr marL="400032" lvl="1" indent="0">
              <a:buNone/>
            </a:pPr>
            <a:r>
              <a:rPr lang="en-CA" dirty="0">
                <a:latin typeface="Consolas" panose="020B0609020204030204" pitchFamily="49" charset="0"/>
              </a:rPr>
              <a:t>  &lt;/div&gt;</a:t>
            </a:r>
          </a:p>
          <a:p>
            <a:pPr marL="400032" lvl="1" indent="0">
              <a:buNone/>
            </a:pPr>
            <a:r>
              <a:rPr lang="en-CA" dirty="0">
                <a:latin typeface="Consolas" panose="020B0609020204030204" pitchFamily="49" charset="0"/>
              </a:rPr>
              <a:t>  &lt;div class="row text-white"&gt;</a:t>
            </a:r>
          </a:p>
          <a:p>
            <a:pPr marL="400032" lvl="1" indent="0">
              <a:buNone/>
            </a:pPr>
            <a:r>
              <a:rPr lang="en-CA" dirty="0">
                <a:latin typeface="Consolas" panose="020B0609020204030204" pitchFamily="49" charset="0"/>
              </a:rPr>
              <a:t>    &lt;div class="col-3 bg-info p-2"&gt;</a:t>
            </a:r>
          </a:p>
          <a:p>
            <a:pPr marL="400032" lvl="1" indent="0">
              <a:buNone/>
            </a:pPr>
            <a:r>
              <a:rPr lang="en-CA" dirty="0">
                <a:latin typeface="Consolas" panose="020B0609020204030204" pitchFamily="49" charset="0"/>
              </a:rPr>
              <a:t>      {{ categories.length }} Categories</a:t>
            </a:r>
          </a:p>
          <a:p>
            <a:pPr marL="400032" lvl="1" indent="0">
              <a:buNone/>
            </a:pPr>
            <a:r>
              <a:rPr lang="en-CA" dirty="0">
                <a:latin typeface="Consolas" panose="020B0609020204030204" pitchFamily="49" charset="0"/>
              </a:rPr>
              <a:t>    &lt;/div&gt;</a:t>
            </a:r>
          </a:p>
          <a:p>
            <a:pPr marL="400032" lvl="1" indent="0">
              <a:buNone/>
            </a:pPr>
            <a:r>
              <a:rPr lang="en-CA" dirty="0">
                <a:latin typeface="Consolas" panose="020B0609020204030204" pitchFamily="49" charset="0"/>
              </a:rPr>
              <a:t>    &lt;div class="col-9 bg-success p-2"&gt;</a:t>
            </a:r>
          </a:p>
          <a:p>
            <a:pPr marL="400032" lvl="1" indent="0">
              <a:buNone/>
            </a:pPr>
            <a:r>
              <a:rPr lang="en-CA" dirty="0">
                <a:latin typeface="Consolas" panose="020B0609020204030204" pitchFamily="49" charset="0"/>
              </a:rPr>
              <a:t>      {{ products.length }} Products</a:t>
            </a:r>
          </a:p>
          <a:p>
            <a:pPr marL="400032" lvl="1" indent="0">
              <a:buNone/>
            </a:pPr>
            <a:r>
              <a:rPr lang="en-CA" dirty="0">
                <a:latin typeface="Consolas" panose="020B0609020204030204" pitchFamily="49" charset="0"/>
              </a:rPr>
              <a:t>    &lt;/div&gt;</a:t>
            </a:r>
          </a:p>
          <a:p>
            <a:pPr marL="400032" lvl="1" indent="0">
              <a:buNone/>
            </a:pPr>
            <a:r>
              <a:rPr lang="en-CA" dirty="0">
                <a:latin typeface="Consolas" panose="020B0609020204030204" pitchFamily="49" charset="0"/>
              </a:rPr>
              <a:t>  &lt;/div&gt;</a:t>
            </a:r>
          </a:p>
          <a:p>
            <a:pPr marL="400032" lvl="1" indent="0">
              <a:buNone/>
            </a:pPr>
            <a:r>
              <a:rPr lang="en-CA" dirty="0">
                <a:latin typeface="Consolas" panose="020B0609020204030204" pitchFamily="49" charset="0"/>
              </a:rPr>
              <a:t>&lt;/div&gt;</a:t>
            </a:r>
          </a:p>
        </p:txBody>
      </p:sp>
    </p:spTree>
    <p:extLst>
      <p:ext uri="{BB962C8B-B14F-4D97-AF65-F5344CB8AC3E}">
        <p14:creationId xmlns:p14="http://schemas.microsoft.com/office/powerpoint/2010/main" val="192719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A1B-7014-4FFF-99FD-7D3DA5DC8FED}"/>
              </a:ext>
            </a:extLst>
          </p:cNvPr>
          <p:cNvSpPr>
            <a:spLocks noGrp="1"/>
          </p:cNvSpPr>
          <p:nvPr>
            <p:ph type="title"/>
          </p:nvPr>
        </p:nvSpPr>
        <p:spPr/>
        <p:txBody>
          <a:bodyPr>
            <a:normAutofit/>
          </a:bodyPr>
          <a:lstStyle/>
          <a:p>
            <a:r>
              <a:rPr lang="en-US" sz="2400" dirty="0"/>
              <a:t>Creating the Store Component and Template (continued)</a:t>
            </a:r>
            <a:endParaRPr lang="en-CA" sz="2400" dirty="0"/>
          </a:p>
        </p:txBody>
      </p:sp>
      <p:sp>
        <p:nvSpPr>
          <p:cNvPr id="3" name="Content Placeholder 2">
            <a:extLst>
              <a:ext uri="{FF2B5EF4-FFF2-40B4-BE49-F238E27FC236}">
                <a16:creationId xmlns:a16="http://schemas.microsoft.com/office/drawing/2014/main" id="{C531283E-1F4F-447D-A4D2-CA5392B6F4B1}"/>
              </a:ext>
            </a:extLst>
          </p:cNvPr>
          <p:cNvSpPr>
            <a:spLocks noGrp="1"/>
          </p:cNvSpPr>
          <p:nvPr>
            <p:ph idx="1"/>
          </p:nvPr>
        </p:nvSpPr>
        <p:spPr>
          <a:xfrm>
            <a:off x="859790" y="990599"/>
            <a:ext cx="8083126" cy="5867399"/>
          </a:xfrm>
        </p:spPr>
        <p:txBody>
          <a:bodyPr>
            <a:normAutofit/>
          </a:bodyPr>
          <a:lstStyle/>
          <a:p>
            <a:r>
              <a:rPr lang="en-US" dirty="0"/>
              <a:t>The template is simple, just to get started. Most of the elements provide the structure for the store layout and apply some </a:t>
            </a:r>
            <a:r>
              <a:rPr lang="en-US" b="1" dirty="0"/>
              <a:t>Bootstrap CSS</a:t>
            </a:r>
            <a:r>
              <a:rPr lang="en-US" dirty="0"/>
              <a:t> classes. </a:t>
            </a:r>
          </a:p>
          <a:p>
            <a:endParaRPr lang="en-US" dirty="0"/>
          </a:p>
          <a:p>
            <a:r>
              <a:rPr lang="en-US" dirty="0"/>
              <a:t>There are only two Angular data bindings at the moment, which are denoted by the </a:t>
            </a:r>
            <a:r>
              <a:rPr lang="en-US" b="1" dirty="0">
                <a:latin typeface="Consolas" panose="020B0609020204030204" pitchFamily="49" charset="0"/>
              </a:rPr>
              <a:t>{{</a:t>
            </a:r>
            <a:r>
              <a:rPr lang="en-US" dirty="0"/>
              <a:t> and </a:t>
            </a:r>
            <a:r>
              <a:rPr lang="en-US" b="1" dirty="0">
                <a:latin typeface="Consolas" panose="020B0609020204030204" pitchFamily="49" charset="0"/>
              </a:rPr>
              <a:t>}}</a:t>
            </a:r>
            <a:r>
              <a:rPr lang="en-US" dirty="0"/>
              <a:t> characters. </a:t>
            </a:r>
          </a:p>
          <a:p>
            <a:endParaRPr lang="en-US" dirty="0"/>
          </a:p>
          <a:p>
            <a:r>
              <a:rPr lang="en-US" dirty="0"/>
              <a:t>These are </a:t>
            </a:r>
            <a:r>
              <a:rPr lang="en-US" b="1" dirty="0"/>
              <a:t>string interpolation bindings</a:t>
            </a:r>
            <a:r>
              <a:rPr lang="en-US" dirty="0"/>
              <a:t>, and they tell Angular to evaluate the binding expression and </a:t>
            </a:r>
            <a:r>
              <a:rPr lang="en-US" b="1" dirty="0"/>
              <a:t>insert</a:t>
            </a:r>
            <a:r>
              <a:rPr lang="en-US" dirty="0"/>
              <a:t> the result into the element. </a:t>
            </a:r>
          </a:p>
          <a:p>
            <a:endParaRPr lang="en-US" dirty="0"/>
          </a:p>
          <a:p>
            <a:r>
              <a:rPr lang="en-US" dirty="0"/>
              <a:t>The expressions in these bindings display the </a:t>
            </a:r>
            <a:r>
              <a:rPr lang="en-US" b="1" dirty="0"/>
              <a:t>number of products </a:t>
            </a:r>
            <a:r>
              <a:rPr lang="en-US" dirty="0"/>
              <a:t>and </a:t>
            </a:r>
            <a:r>
              <a:rPr lang="en-US" b="1" dirty="0"/>
              <a:t>categories</a:t>
            </a:r>
            <a:r>
              <a:rPr lang="en-US" dirty="0"/>
              <a:t> provided by the </a:t>
            </a:r>
            <a:r>
              <a:rPr lang="en-US" b="1" dirty="0"/>
              <a:t>store component</a:t>
            </a:r>
            <a:r>
              <a:rPr lang="en-US" dirty="0"/>
              <a:t>.</a:t>
            </a:r>
            <a:endParaRPr lang="en-CA" dirty="0">
              <a:latin typeface="Consolas" panose="020B0609020204030204" pitchFamily="49" charset="0"/>
            </a:endParaRPr>
          </a:p>
        </p:txBody>
      </p:sp>
    </p:spTree>
    <p:extLst>
      <p:ext uri="{BB962C8B-B14F-4D97-AF65-F5344CB8AC3E}">
        <p14:creationId xmlns:p14="http://schemas.microsoft.com/office/powerpoint/2010/main" val="333357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9F51-95D6-41DE-8E01-E146E0930ED7}"/>
              </a:ext>
            </a:extLst>
          </p:cNvPr>
          <p:cNvSpPr>
            <a:spLocks noGrp="1"/>
          </p:cNvSpPr>
          <p:nvPr>
            <p:ph type="title"/>
          </p:nvPr>
        </p:nvSpPr>
        <p:spPr/>
        <p:txBody>
          <a:bodyPr/>
          <a:lstStyle/>
          <a:p>
            <a:r>
              <a:rPr lang="en-US" dirty="0"/>
              <a:t>Creating the Store Feature Module</a:t>
            </a:r>
            <a:endParaRPr lang="en-CA" dirty="0"/>
          </a:p>
        </p:txBody>
      </p:sp>
      <p:sp>
        <p:nvSpPr>
          <p:cNvPr id="5" name="Content Placeholder 4">
            <a:extLst>
              <a:ext uri="{FF2B5EF4-FFF2-40B4-BE49-F238E27FC236}">
                <a16:creationId xmlns:a16="http://schemas.microsoft.com/office/drawing/2014/main" id="{03E5C305-D42E-42CD-AB4F-195423F5C45B}"/>
              </a:ext>
            </a:extLst>
          </p:cNvPr>
          <p:cNvSpPr>
            <a:spLocks noGrp="1"/>
          </p:cNvSpPr>
          <p:nvPr>
            <p:ph idx="1"/>
          </p:nvPr>
        </p:nvSpPr>
        <p:spPr/>
        <p:txBody>
          <a:bodyPr>
            <a:normAutofit fontScale="92500" lnSpcReduction="10000"/>
          </a:bodyPr>
          <a:lstStyle/>
          <a:p>
            <a:r>
              <a:rPr lang="en-US" dirty="0"/>
              <a:t>There isn’t much store functionality in place yet, but even so, some additional work is required to wire it up to the rest of the application. </a:t>
            </a:r>
          </a:p>
          <a:p>
            <a:endParaRPr lang="en-US" dirty="0"/>
          </a:p>
          <a:p>
            <a:r>
              <a:rPr lang="en-US" dirty="0"/>
              <a:t>To create the Angular feature module for the store functionality, create a file called </a:t>
            </a:r>
            <a:r>
              <a:rPr lang="en-US" b="1" dirty="0">
                <a:latin typeface="Consolas" panose="020B0609020204030204" pitchFamily="49" charset="0"/>
              </a:rPr>
              <a:t>store.module.ts </a:t>
            </a:r>
            <a:r>
              <a:rPr lang="en-US" dirty="0"/>
              <a:t>in the </a:t>
            </a:r>
            <a:r>
              <a:rPr lang="en-US" b="1" dirty="0">
                <a:latin typeface="Consolas" panose="020B0609020204030204" pitchFamily="49" charset="0"/>
              </a:rPr>
              <a:t>SportsStore/src/app/store </a:t>
            </a:r>
            <a:r>
              <a:rPr lang="en-US" dirty="0"/>
              <a:t>folder and add he following code:</a:t>
            </a:r>
          </a:p>
          <a:p>
            <a:pPr marL="457180" lvl="1" indent="0">
              <a:buNone/>
            </a:pPr>
            <a:endParaRPr lang="en-US" dirty="0">
              <a:latin typeface="Consolas" panose="020B0609020204030204" pitchFamily="49" charset="0"/>
            </a:endParaRPr>
          </a:p>
          <a:p>
            <a:pPr marL="457180" lvl="1" indent="0">
              <a:buNone/>
            </a:pPr>
            <a:r>
              <a:rPr lang="en-CA" dirty="0">
                <a:latin typeface="Consolas" panose="020B0609020204030204" pitchFamily="49" charset="0"/>
              </a:rPr>
              <a:t>import { NgModule } from '@angular/core';</a:t>
            </a:r>
          </a:p>
          <a:p>
            <a:pPr marL="457180" lvl="1" indent="0">
              <a:buNone/>
            </a:pPr>
            <a:r>
              <a:rPr lang="en-CA" dirty="0">
                <a:latin typeface="Consolas" panose="020B0609020204030204" pitchFamily="49" charset="0"/>
              </a:rPr>
              <a:t>import { BrowserModule } from '@angular/platform-browser';</a:t>
            </a:r>
          </a:p>
          <a:p>
            <a:pPr marL="457180" lvl="1" indent="0">
              <a:buNone/>
            </a:pPr>
            <a:r>
              <a:rPr lang="en-CA" dirty="0">
                <a:latin typeface="Consolas" panose="020B0609020204030204" pitchFamily="49" charset="0"/>
              </a:rPr>
              <a:t>import { FormsModule } from '@angular/forms';</a:t>
            </a:r>
          </a:p>
          <a:p>
            <a:pPr marL="457180" lvl="1" indent="0">
              <a:buNone/>
            </a:pPr>
            <a:r>
              <a:rPr lang="en-CA" dirty="0">
                <a:latin typeface="Consolas" panose="020B0609020204030204" pitchFamily="49" charset="0"/>
              </a:rPr>
              <a:t>import { ModelModule } from '../model/model.module';</a:t>
            </a:r>
          </a:p>
          <a:p>
            <a:pPr marL="457180" lvl="1" indent="0">
              <a:buNone/>
            </a:pPr>
            <a:r>
              <a:rPr lang="en-CA" dirty="0">
                <a:latin typeface="Consolas" panose="020B0609020204030204" pitchFamily="49" charset="0"/>
              </a:rPr>
              <a:t>import { StoreComponent } from './store.component';</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@NgModule({</a:t>
            </a:r>
          </a:p>
          <a:p>
            <a:pPr marL="457180" lvl="1" indent="0">
              <a:buNone/>
            </a:pPr>
            <a:r>
              <a:rPr lang="en-CA" dirty="0">
                <a:latin typeface="Consolas" panose="020B0609020204030204" pitchFamily="49" charset="0"/>
              </a:rPr>
              <a:t>  imports: [ModelModule, BrowserModule, FormsModule],</a:t>
            </a:r>
          </a:p>
          <a:p>
            <a:pPr marL="457180" lvl="1" indent="0">
              <a:buNone/>
            </a:pPr>
            <a:r>
              <a:rPr lang="en-CA" dirty="0">
                <a:latin typeface="Consolas" panose="020B0609020204030204" pitchFamily="49" charset="0"/>
              </a:rPr>
              <a:t>  declarations: [StoreComponent],</a:t>
            </a:r>
          </a:p>
          <a:p>
            <a:pPr marL="457180" lvl="1" indent="0">
              <a:buNone/>
            </a:pPr>
            <a:r>
              <a:rPr lang="en-CA" dirty="0">
                <a:latin typeface="Consolas" panose="020B0609020204030204" pitchFamily="49" charset="0"/>
              </a:rPr>
              <a:t>  exports: [StoreComponent]</a:t>
            </a:r>
          </a:p>
          <a:p>
            <a:pPr marL="457180" lvl="1" indent="0">
              <a:buNone/>
            </a:pPr>
            <a:r>
              <a:rPr lang="en-CA" dirty="0">
                <a:latin typeface="Consolas" panose="020B0609020204030204" pitchFamily="49" charset="0"/>
              </a:rPr>
              <a:t>})</a:t>
            </a:r>
          </a:p>
          <a:p>
            <a:pPr marL="457180" lvl="1" indent="0">
              <a:buNone/>
            </a:pPr>
            <a:r>
              <a:rPr lang="en-CA" dirty="0">
                <a:latin typeface="Consolas" panose="020B0609020204030204" pitchFamily="49" charset="0"/>
              </a:rPr>
              <a:t>export class StoreModule { }</a:t>
            </a:r>
          </a:p>
        </p:txBody>
      </p:sp>
    </p:spTree>
    <p:extLst>
      <p:ext uri="{BB962C8B-B14F-4D97-AF65-F5344CB8AC3E}">
        <p14:creationId xmlns:p14="http://schemas.microsoft.com/office/powerpoint/2010/main" val="8994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9F51-95D6-41DE-8E01-E146E0930ED7}"/>
              </a:ext>
            </a:extLst>
          </p:cNvPr>
          <p:cNvSpPr>
            <a:spLocks noGrp="1"/>
          </p:cNvSpPr>
          <p:nvPr>
            <p:ph type="title"/>
          </p:nvPr>
        </p:nvSpPr>
        <p:spPr/>
        <p:txBody>
          <a:bodyPr/>
          <a:lstStyle/>
          <a:p>
            <a:r>
              <a:rPr lang="en-US" dirty="0"/>
              <a:t>Creating the Store Feature Module (continued)</a:t>
            </a:r>
            <a:endParaRPr lang="en-CA" dirty="0"/>
          </a:p>
        </p:txBody>
      </p:sp>
      <p:sp>
        <p:nvSpPr>
          <p:cNvPr id="5" name="Content Placeholder 4">
            <a:extLst>
              <a:ext uri="{FF2B5EF4-FFF2-40B4-BE49-F238E27FC236}">
                <a16:creationId xmlns:a16="http://schemas.microsoft.com/office/drawing/2014/main" id="{03E5C305-D42E-42CD-AB4F-195423F5C45B}"/>
              </a:ext>
            </a:extLst>
          </p:cNvPr>
          <p:cNvSpPr>
            <a:spLocks noGrp="1"/>
          </p:cNvSpPr>
          <p:nvPr>
            <p:ph idx="1"/>
          </p:nvPr>
        </p:nvSpPr>
        <p:spPr/>
        <p:txBody>
          <a:bodyPr>
            <a:normAutofit/>
          </a:bodyPr>
          <a:lstStyle/>
          <a:p>
            <a:r>
              <a:rPr lang="en-US" dirty="0"/>
              <a:t>The </a:t>
            </a:r>
            <a:r>
              <a:rPr lang="en-US" b="1" dirty="0">
                <a:latin typeface="Consolas" panose="020B0609020204030204" pitchFamily="49" charset="0"/>
              </a:rPr>
              <a:t>@NgModule </a:t>
            </a:r>
            <a:r>
              <a:rPr lang="en-US" dirty="0"/>
              <a:t>decorator configures the module, using the </a:t>
            </a:r>
            <a:r>
              <a:rPr lang="en-US" b="1" dirty="0">
                <a:latin typeface="Consolas" panose="020B0609020204030204" pitchFamily="49" charset="0"/>
              </a:rPr>
              <a:t>imports</a:t>
            </a:r>
            <a:r>
              <a:rPr lang="en-US" dirty="0"/>
              <a:t> property to tell Angular that the store module </a:t>
            </a:r>
            <a:r>
              <a:rPr lang="en-US" b="1" dirty="0"/>
              <a:t>depends</a:t>
            </a:r>
            <a:r>
              <a:rPr lang="en-US" dirty="0"/>
              <a:t> on the model module as well as </a:t>
            </a:r>
            <a:r>
              <a:rPr lang="en-US" b="1" dirty="0">
                <a:latin typeface="Consolas" panose="020B0609020204030204" pitchFamily="49" charset="0"/>
              </a:rPr>
              <a:t>BrowserModule</a:t>
            </a:r>
            <a:r>
              <a:rPr lang="en-US" dirty="0"/>
              <a:t> and </a:t>
            </a:r>
            <a:r>
              <a:rPr lang="en-US" b="1" dirty="0">
                <a:latin typeface="Consolas" panose="020B0609020204030204" pitchFamily="49" charset="0"/>
              </a:rPr>
              <a:t>FormsModule</a:t>
            </a:r>
            <a:r>
              <a:rPr lang="en-US" dirty="0"/>
              <a:t>, which contain the standard Angular features for web applications and for working with HTML form elements. </a:t>
            </a:r>
          </a:p>
          <a:p>
            <a:endParaRPr lang="en-US" dirty="0"/>
          </a:p>
          <a:p>
            <a:r>
              <a:rPr lang="en-US" dirty="0"/>
              <a:t>The </a:t>
            </a:r>
            <a:r>
              <a:rPr lang="en-US" b="1" dirty="0">
                <a:latin typeface="Consolas" panose="020B0609020204030204" pitchFamily="49" charset="0"/>
              </a:rPr>
              <a:t>decorator</a:t>
            </a:r>
            <a:r>
              <a:rPr lang="en-US" dirty="0"/>
              <a:t> uses the declarations property to tell Angular about the </a:t>
            </a:r>
            <a:r>
              <a:rPr lang="en-US" b="1" dirty="0">
                <a:latin typeface="Consolas" panose="020B0609020204030204" pitchFamily="49" charset="0"/>
              </a:rPr>
              <a:t>StoreComponent</a:t>
            </a:r>
            <a:r>
              <a:rPr lang="en-US" dirty="0"/>
              <a:t> class, and the </a:t>
            </a:r>
            <a:r>
              <a:rPr lang="en-US" b="1" dirty="0">
                <a:latin typeface="Consolas" panose="020B0609020204030204" pitchFamily="49" charset="0"/>
              </a:rPr>
              <a:t>exports</a:t>
            </a:r>
            <a:r>
              <a:rPr lang="en-US" dirty="0"/>
              <a:t> property tells Angular the class can be also used in other parts of the application, which is important because it will be used by the </a:t>
            </a:r>
            <a:r>
              <a:rPr lang="en-US" b="1" dirty="0"/>
              <a:t>root module</a:t>
            </a:r>
            <a:r>
              <a:rPr lang="en-US" dirty="0"/>
              <a:t>.</a:t>
            </a:r>
            <a:endParaRPr lang="en-CA" dirty="0">
              <a:latin typeface="Consolas" panose="020B0609020204030204" pitchFamily="49" charset="0"/>
            </a:endParaRPr>
          </a:p>
        </p:txBody>
      </p:sp>
    </p:spTree>
    <p:extLst>
      <p:ext uri="{BB962C8B-B14F-4D97-AF65-F5344CB8AC3E}">
        <p14:creationId xmlns:p14="http://schemas.microsoft.com/office/powerpoint/2010/main" val="420228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1238</Words>
  <Application>Microsoft Office PowerPoint</Application>
  <PresentationFormat>On-screen Show (4:3)</PresentationFormat>
  <Paragraphs>126</Paragraphs>
  <Slides>12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Arial Narrow</vt:lpstr>
      <vt:lpstr>Calibri</vt:lpstr>
      <vt:lpstr>Consolas</vt:lpstr>
      <vt:lpstr>Courier New</vt:lpstr>
      <vt:lpstr>Helvetica Neue</vt:lpstr>
      <vt:lpstr>Times New Roman</vt:lpstr>
      <vt:lpstr>Wingdings</vt:lpstr>
      <vt:lpstr>Default Design</vt:lpstr>
      <vt:lpstr>1_Default Design</vt:lpstr>
      <vt:lpstr>Web Redesign</vt:lpstr>
      <vt:lpstr>Starting the Store</vt:lpstr>
      <vt:lpstr>Starting the Store</vt:lpstr>
      <vt:lpstr>Creating the Store Component and Template</vt:lpstr>
      <vt:lpstr>Creating the Store Component and Template (continued)</vt:lpstr>
      <vt:lpstr>Creating the Store Component and Template (continued)</vt:lpstr>
      <vt:lpstr>Creating the Store Component and Template (continued)</vt:lpstr>
      <vt:lpstr>Creating the Store Component and Template (continued)</vt:lpstr>
      <vt:lpstr>Creating the Store Feature Module</vt:lpstr>
      <vt:lpstr>Creating the Store Feature Module (continued)</vt:lpstr>
      <vt:lpstr>Updating the Root Component and Root Module</vt:lpstr>
      <vt:lpstr>Updating the Root Component and Root Module (continued)</vt:lpstr>
      <vt:lpstr>Updating the Root Component and Root Module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2017-03-11T06:56:23Z</cp:lastPrinted>
  <dcterms:created xsi:type="dcterms:W3CDTF">2007-07-09T21:56:01Z</dcterms:created>
  <dcterms:modified xsi:type="dcterms:W3CDTF">2020-08-28T14:37:33Z</dcterms:modified>
</cp:coreProperties>
</file>