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26"/>
  </p:notesMasterIdLst>
  <p:handoutMasterIdLst>
    <p:handoutMasterId r:id="rId27"/>
  </p:handoutMasterIdLst>
  <p:sldIdLst>
    <p:sldId id="376" r:id="rId4"/>
    <p:sldId id="423" r:id="rId5"/>
    <p:sldId id="424" r:id="rId6"/>
    <p:sldId id="425"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816" userDrawn="1">
          <p15:clr>
            <a:srgbClr val="A4A3A4"/>
          </p15:clr>
        </p15:guide>
        <p15:guide id="3"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B6168-FB07-4B21-AF98-2741CC026D19}" v="320" dt="2020-08-26T19:07:04.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p:restoredTop sz="94300"/>
  </p:normalViewPr>
  <p:slideViewPr>
    <p:cSldViewPr>
      <p:cViewPr varScale="1">
        <p:scale>
          <a:sx n="107" d="100"/>
          <a:sy n="107" d="100"/>
        </p:scale>
        <p:origin x="2148" y="114"/>
      </p:cViewPr>
      <p:guideLst>
        <p:guide orient="horz" pos="2160"/>
        <p:guide pos="816"/>
        <p:guide pos="38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8/28/2020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8/28/2020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9525" cap="rnd" cmpd="sng">
            <a:noFill/>
          </a:ln>
        </p:spPr>
        <p:txBody>
          <a:bodyPr vert="horz" lIns="91435" tIns="45718" rIns="91435" bIns="45718" rtlCol="0" anchor="t">
            <a:normAutofit/>
          </a:bodyPr>
          <a:lstStyle/>
          <a:p>
            <a:r>
              <a:rPr lang="en-US" dirty="0">
                <a:solidFill>
                  <a:schemeClr val="tx1"/>
                </a:solidFill>
                <a:effectLst/>
              </a:rPr>
              <a:t>The project setup</a:t>
            </a:r>
          </a:p>
        </p:txBody>
      </p:sp>
    </p:spTree>
    <p:extLst>
      <p:ext uri="{BB962C8B-B14F-4D97-AF65-F5344CB8AC3E}">
        <p14:creationId xmlns:p14="http://schemas.microsoft.com/office/powerpoint/2010/main" val="161693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9E82-6413-4CCE-9873-970857A35C69}"/>
              </a:ext>
            </a:extLst>
          </p:cNvPr>
          <p:cNvSpPr>
            <a:spLocks noGrp="1"/>
          </p:cNvSpPr>
          <p:nvPr>
            <p:ph type="title"/>
          </p:nvPr>
        </p:nvSpPr>
        <p:spPr/>
        <p:txBody>
          <a:bodyPr/>
          <a:lstStyle/>
          <a:p>
            <a:r>
              <a:rPr lang="en-US" dirty="0"/>
              <a:t>Preparing the RESTful Web Service (continued)</a:t>
            </a:r>
            <a:endParaRPr lang="en-CA" dirty="0"/>
          </a:p>
        </p:txBody>
      </p:sp>
      <p:sp>
        <p:nvSpPr>
          <p:cNvPr id="3" name="Content Placeholder 2">
            <a:extLst>
              <a:ext uri="{FF2B5EF4-FFF2-40B4-BE49-F238E27FC236}">
                <a16:creationId xmlns:a16="http://schemas.microsoft.com/office/drawing/2014/main" id="{7F3800F3-1426-4ABB-9324-078D51036FCB}"/>
              </a:ext>
            </a:extLst>
          </p:cNvPr>
          <p:cNvSpPr>
            <a:spLocks noGrp="1"/>
          </p:cNvSpPr>
          <p:nvPr>
            <p:ph idx="1"/>
          </p:nvPr>
        </p:nvSpPr>
        <p:spPr/>
        <p:txBody>
          <a:bodyPr>
            <a:normAutofit fontScale="47500" lnSpcReduction="20000"/>
          </a:bodyPr>
          <a:lstStyle/>
          <a:p>
            <a:r>
              <a:rPr lang="en-US" sz="3800" dirty="0"/>
              <a:t>Create a data.js file in the </a:t>
            </a:r>
            <a:r>
              <a:rPr lang="en-US" sz="3800" b="1" dirty="0"/>
              <a:t>SportsStore</a:t>
            </a:r>
            <a:r>
              <a:rPr lang="en-US" sz="3800" dirty="0"/>
              <a:t> </a:t>
            </a:r>
            <a:r>
              <a:rPr lang="en-US" sz="3800" b="1" dirty="0"/>
              <a:t>Folder</a:t>
            </a:r>
            <a:r>
              <a:rPr lang="en-US" sz="3800" dirty="0"/>
              <a:t> with the following code:</a:t>
            </a:r>
          </a:p>
          <a:p>
            <a:endParaRPr lang="en-US" dirty="0"/>
          </a:p>
          <a:p>
            <a:pPr marL="400032" lvl="1" indent="0">
              <a:buNone/>
            </a:pPr>
            <a:r>
              <a:rPr lang="en-US" sz="2500" dirty="0">
                <a:latin typeface="Consolas" panose="020B0609020204030204" pitchFamily="49" charset="0"/>
              </a:rPr>
              <a:t>module.exports = function () {</a:t>
            </a:r>
          </a:p>
          <a:p>
            <a:pPr marL="400032" lvl="1" indent="0">
              <a:buNone/>
            </a:pPr>
            <a:r>
              <a:rPr lang="en-US" sz="2500" dirty="0">
                <a:latin typeface="Consolas" panose="020B0609020204030204" pitchFamily="49" charset="0"/>
              </a:rPr>
              <a:t>  return {</a:t>
            </a:r>
          </a:p>
          <a:p>
            <a:pPr marL="400032" lvl="1" indent="0">
              <a:buNone/>
            </a:pPr>
            <a:r>
              <a:rPr lang="en-US" sz="2500" dirty="0">
                <a:latin typeface="Consolas" panose="020B0609020204030204" pitchFamily="49" charset="0"/>
              </a:rPr>
              <a:t>    products: [</a:t>
            </a:r>
          </a:p>
          <a:p>
            <a:pPr marL="400032" lvl="1" indent="0">
              <a:buNone/>
            </a:pPr>
            <a:r>
              <a:rPr lang="en-US" sz="2500" dirty="0">
                <a:latin typeface="Consolas" panose="020B0609020204030204" pitchFamily="49" charset="0"/>
              </a:rPr>
              <a:t>    { id: 1, name: "Kayak", category: "Watersports",</a:t>
            </a:r>
          </a:p>
          <a:p>
            <a:pPr marL="400032" lvl="1" indent="0">
              <a:buNone/>
            </a:pPr>
            <a:r>
              <a:rPr lang="en-US" sz="2500" dirty="0">
                <a:latin typeface="Consolas" panose="020B0609020204030204" pitchFamily="49" charset="0"/>
              </a:rPr>
              <a:t>      description: "A boat for one person", price: 275 },</a:t>
            </a:r>
          </a:p>
          <a:p>
            <a:pPr marL="400032" lvl="1" indent="0">
              <a:buNone/>
            </a:pPr>
            <a:r>
              <a:rPr lang="en-US" sz="2500" dirty="0">
                <a:latin typeface="Consolas" panose="020B0609020204030204" pitchFamily="49" charset="0"/>
              </a:rPr>
              <a:t>    { id: 2, name: "Lifejacket", category: "Watersports",</a:t>
            </a:r>
          </a:p>
          <a:p>
            <a:pPr marL="400032" lvl="1" indent="0">
              <a:buNone/>
            </a:pPr>
            <a:r>
              <a:rPr lang="en-US" sz="2500" dirty="0">
                <a:latin typeface="Consolas" panose="020B0609020204030204" pitchFamily="49" charset="0"/>
              </a:rPr>
              <a:t>      description: "Protective and fashionable", price: 48.95 },</a:t>
            </a:r>
          </a:p>
          <a:p>
            <a:pPr marL="400032" lvl="1" indent="0">
              <a:buNone/>
            </a:pPr>
            <a:r>
              <a:rPr lang="en-US" sz="2500" dirty="0">
                <a:latin typeface="Consolas" panose="020B0609020204030204" pitchFamily="49" charset="0"/>
              </a:rPr>
              <a:t>    { id: 3, name: "Soccer Ball", category: "Soccer",</a:t>
            </a:r>
          </a:p>
          <a:p>
            <a:pPr marL="400032" lvl="1" indent="0">
              <a:buNone/>
            </a:pPr>
            <a:r>
              <a:rPr lang="en-US" sz="2500" dirty="0">
                <a:latin typeface="Consolas" panose="020B0609020204030204" pitchFamily="49" charset="0"/>
              </a:rPr>
              <a:t>      description: "FIFA-approved size and weight", price: 19.50 },</a:t>
            </a:r>
          </a:p>
          <a:p>
            <a:pPr marL="400032" lvl="1" indent="0">
              <a:buNone/>
            </a:pPr>
            <a:r>
              <a:rPr lang="en-US" sz="2500" dirty="0">
                <a:latin typeface="Consolas" panose="020B0609020204030204" pitchFamily="49" charset="0"/>
              </a:rPr>
              <a:t>    { id: 4, name: "Corner Flags", category: "Soccer",</a:t>
            </a:r>
          </a:p>
          <a:p>
            <a:pPr marL="400032" lvl="1" indent="0">
              <a:buNone/>
            </a:pPr>
            <a:r>
              <a:rPr lang="en-US" sz="2500" dirty="0">
                <a:latin typeface="Consolas" panose="020B0609020204030204" pitchFamily="49" charset="0"/>
              </a:rPr>
              <a:t>      description: "Give your playing field a professional touch",</a:t>
            </a:r>
          </a:p>
          <a:p>
            <a:pPr marL="400032" lvl="1" indent="0">
              <a:buNone/>
            </a:pPr>
            <a:r>
              <a:rPr lang="en-US" sz="2500" dirty="0">
                <a:latin typeface="Consolas" panose="020B0609020204030204" pitchFamily="49" charset="0"/>
              </a:rPr>
              <a:t>      price: 34.95 },</a:t>
            </a:r>
          </a:p>
          <a:p>
            <a:pPr marL="400032" lvl="1" indent="0">
              <a:buNone/>
            </a:pPr>
            <a:r>
              <a:rPr lang="en-US" sz="2500" dirty="0">
                <a:latin typeface="Consolas" panose="020B0609020204030204" pitchFamily="49" charset="0"/>
              </a:rPr>
              <a:t>    { id: 5, name: "Stadium", category: "Soccer",</a:t>
            </a:r>
          </a:p>
          <a:p>
            <a:pPr marL="400032" lvl="1" indent="0">
              <a:buNone/>
            </a:pPr>
            <a:r>
              <a:rPr lang="en-US" sz="2500" dirty="0">
                <a:latin typeface="Consolas" panose="020B0609020204030204" pitchFamily="49" charset="0"/>
              </a:rPr>
              <a:t>      description: "Flat-packed 35,000-seat stadium", price: 79500 },</a:t>
            </a:r>
          </a:p>
          <a:p>
            <a:pPr marL="400032" lvl="1" indent="0">
              <a:buNone/>
            </a:pPr>
            <a:r>
              <a:rPr lang="en-US" sz="2500" dirty="0">
                <a:latin typeface="Consolas" panose="020B0609020204030204" pitchFamily="49" charset="0"/>
              </a:rPr>
              <a:t>    { id: 6, name: "Thinking Cap", category: "Chess",</a:t>
            </a:r>
          </a:p>
          <a:p>
            <a:pPr marL="400032" lvl="1" indent="0">
              <a:buNone/>
            </a:pPr>
            <a:r>
              <a:rPr lang="en-US" sz="2500" dirty="0">
                <a:latin typeface="Consolas" panose="020B0609020204030204" pitchFamily="49" charset="0"/>
              </a:rPr>
              <a:t>      description: "Improve brain efficiency by 75%", price: 16 },</a:t>
            </a:r>
          </a:p>
          <a:p>
            <a:pPr marL="400032" lvl="1" indent="0">
              <a:buNone/>
            </a:pPr>
            <a:r>
              <a:rPr lang="en-US" sz="2500" dirty="0">
                <a:latin typeface="Consolas" panose="020B0609020204030204" pitchFamily="49" charset="0"/>
              </a:rPr>
              <a:t>    { id: 7, name: "Unsteady Chair", category: "Chess",</a:t>
            </a:r>
          </a:p>
          <a:p>
            <a:pPr marL="400032" lvl="1" indent="0">
              <a:buNone/>
            </a:pPr>
            <a:r>
              <a:rPr lang="en-US" sz="2500" dirty="0">
                <a:latin typeface="Consolas" panose="020B0609020204030204" pitchFamily="49" charset="0"/>
              </a:rPr>
              <a:t>      description: "Secretly give your opponent a disadvantage",</a:t>
            </a:r>
          </a:p>
          <a:p>
            <a:pPr marL="400032" lvl="1" indent="0">
              <a:buNone/>
            </a:pPr>
            <a:r>
              <a:rPr lang="en-US" sz="2500" dirty="0">
                <a:latin typeface="Consolas" panose="020B0609020204030204" pitchFamily="49" charset="0"/>
              </a:rPr>
              <a:t>      price: 29.95 },</a:t>
            </a:r>
          </a:p>
          <a:p>
            <a:pPr marL="400032" lvl="1" indent="0">
              <a:buNone/>
            </a:pPr>
            <a:r>
              <a:rPr lang="en-US" sz="2500" dirty="0">
                <a:latin typeface="Consolas" panose="020B0609020204030204" pitchFamily="49" charset="0"/>
              </a:rPr>
              <a:t>    { id: 8, name: "Human Chess Board", category: "Chess",</a:t>
            </a:r>
          </a:p>
          <a:p>
            <a:pPr marL="400032" lvl="1" indent="0">
              <a:buNone/>
            </a:pPr>
            <a:r>
              <a:rPr lang="en-US" sz="2500" dirty="0">
                <a:latin typeface="Consolas" panose="020B0609020204030204" pitchFamily="49" charset="0"/>
              </a:rPr>
              <a:t>      description: "A fun game for the family", price: 75 },</a:t>
            </a:r>
          </a:p>
          <a:p>
            <a:pPr marL="400032" lvl="1" indent="0">
              <a:buNone/>
            </a:pPr>
            <a:r>
              <a:rPr lang="en-US" sz="2500" dirty="0">
                <a:latin typeface="Consolas" panose="020B0609020204030204" pitchFamily="49" charset="0"/>
              </a:rPr>
              <a:t>    { id: 9, name: "Bling King", category: "Chess",</a:t>
            </a:r>
          </a:p>
          <a:p>
            <a:pPr marL="400032" lvl="1" indent="0">
              <a:buNone/>
            </a:pPr>
            <a:r>
              <a:rPr lang="en-US" sz="2500" dirty="0">
                <a:latin typeface="Consolas" panose="020B0609020204030204" pitchFamily="49" charset="0"/>
              </a:rPr>
              <a:t>      description: "Gold-plated, diamond-studded King", price: 1200 }</a:t>
            </a:r>
          </a:p>
          <a:p>
            <a:pPr marL="400032" lvl="1" indent="0">
              <a:buNone/>
            </a:pPr>
            <a:r>
              <a:rPr lang="en-US" sz="2500" dirty="0">
                <a:latin typeface="Consolas" panose="020B0609020204030204" pitchFamily="49" charset="0"/>
              </a:rPr>
              <a:t>    ],</a:t>
            </a:r>
          </a:p>
          <a:p>
            <a:pPr marL="400032" lvl="1" indent="0">
              <a:buNone/>
            </a:pPr>
            <a:r>
              <a:rPr lang="en-US" sz="2500" dirty="0">
                <a:latin typeface="Consolas" panose="020B0609020204030204" pitchFamily="49" charset="0"/>
              </a:rPr>
              <a:t>    orders: []</a:t>
            </a:r>
          </a:p>
          <a:p>
            <a:pPr marL="400032" lvl="1" indent="0">
              <a:buNone/>
            </a:pPr>
            <a:r>
              <a:rPr lang="en-US" sz="2500" dirty="0">
                <a:latin typeface="Consolas" panose="020B0609020204030204" pitchFamily="49" charset="0"/>
              </a:rPr>
              <a:t>  }</a:t>
            </a:r>
          </a:p>
          <a:p>
            <a:pPr marL="400032" lvl="1" indent="0">
              <a:buNone/>
            </a:pPr>
            <a:r>
              <a:rPr lang="en-US" sz="2500" dirty="0">
                <a:latin typeface="Consolas" panose="020B0609020204030204" pitchFamily="49" charset="0"/>
              </a:rPr>
              <a:t>}</a:t>
            </a:r>
          </a:p>
        </p:txBody>
      </p:sp>
    </p:spTree>
    <p:extLst>
      <p:ext uri="{BB962C8B-B14F-4D97-AF65-F5344CB8AC3E}">
        <p14:creationId xmlns:p14="http://schemas.microsoft.com/office/powerpoint/2010/main" val="396040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9E82-6413-4CCE-9873-970857A35C69}"/>
              </a:ext>
            </a:extLst>
          </p:cNvPr>
          <p:cNvSpPr>
            <a:spLocks noGrp="1"/>
          </p:cNvSpPr>
          <p:nvPr>
            <p:ph type="title"/>
          </p:nvPr>
        </p:nvSpPr>
        <p:spPr/>
        <p:txBody>
          <a:bodyPr/>
          <a:lstStyle/>
          <a:p>
            <a:r>
              <a:rPr lang="en-US" dirty="0"/>
              <a:t>Preparing the RESTful Web Service (continued)</a:t>
            </a:r>
            <a:endParaRPr lang="en-CA" dirty="0"/>
          </a:p>
        </p:txBody>
      </p:sp>
      <p:sp>
        <p:nvSpPr>
          <p:cNvPr id="3" name="Content Placeholder 2">
            <a:extLst>
              <a:ext uri="{FF2B5EF4-FFF2-40B4-BE49-F238E27FC236}">
                <a16:creationId xmlns:a16="http://schemas.microsoft.com/office/drawing/2014/main" id="{7F3800F3-1426-4ABB-9324-078D51036FCB}"/>
              </a:ext>
            </a:extLst>
          </p:cNvPr>
          <p:cNvSpPr>
            <a:spLocks noGrp="1"/>
          </p:cNvSpPr>
          <p:nvPr>
            <p:ph idx="1"/>
          </p:nvPr>
        </p:nvSpPr>
        <p:spPr/>
        <p:txBody>
          <a:bodyPr/>
          <a:lstStyle/>
          <a:p>
            <a:r>
              <a:rPr lang="en-US" dirty="0"/>
              <a:t>The code above defines </a:t>
            </a:r>
            <a:r>
              <a:rPr lang="en-US" b="1" dirty="0"/>
              <a:t>two data collections </a:t>
            </a:r>
            <a:r>
              <a:rPr lang="en-US" dirty="0"/>
              <a:t>that will be presented by the RESTful web service. </a:t>
            </a:r>
          </a:p>
          <a:p>
            <a:endParaRPr lang="en-US" dirty="0"/>
          </a:p>
          <a:p>
            <a:r>
              <a:rPr lang="en-US" dirty="0"/>
              <a:t>The </a:t>
            </a:r>
            <a:r>
              <a:rPr lang="en-US" b="1" dirty="0"/>
              <a:t>products</a:t>
            </a:r>
            <a:r>
              <a:rPr lang="en-US" dirty="0"/>
              <a:t> collection contains the products for sale to the customer, while the </a:t>
            </a:r>
            <a:r>
              <a:rPr lang="en-US" b="1" dirty="0"/>
              <a:t>orders</a:t>
            </a:r>
            <a:r>
              <a:rPr lang="en-US" dirty="0"/>
              <a:t> collection will contain the orders that customers have placed (but which is currently empty).</a:t>
            </a:r>
          </a:p>
          <a:p>
            <a:endParaRPr lang="en-US" dirty="0"/>
          </a:p>
          <a:p>
            <a:r>
              <a:rPr lang="en-US" dirty="0"/>
              <a:t>The data stored by the RESTful web service needs to be protected so that ordinary users can’t modify the products or change the status of orders. </a:t>
            </a:r>
          </a:p>
          <a:p>
            <a:endParaRPr lang="en-US" dirty="0"/>
          </a:p>
          <a:p>
            <a:r>
              <a:rPr lang="en-US" dirty="0"/>
              <a:t>The json-server package doesn’t include any built-in authentication features, so start with creating a file called </a:t>
            </a:r>
            <a:r>
              <a:rPr lang="en-US" b="1" dirty="0">
                <a:latin typeface="Consolas" panose="020B0609020204030204" pitchFamily="49" charset="0"/>
              </a:rPr>
              <a:t>authMiddleware.js </a:t>
            </a:r>
            <a:r>
              <a:rPr lang="en-US" dirty="0"/>
              <a:t>in the SportsStore folder. </a:t>
            </a:r>
          </a:p>
        </p:txBody>
      </p:sp>
    </p:spTree>
    <p:extLst>
      <p:ext uri="{BB962C8B-B14F-4D97-AF65-F5344CB8AC3E}">
        <p14:creationId xmlns:p14="http://schemas.microsoft.com/office/powerpoint/2010/main" val="71598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9E82-6413-4CCE-9873-970857A35C69}"/>
              </a:ext>
            </a:extLst>
          </p:cNvPr>
          <p:cNvSpPr>
            <a:spLocks noGrp="1"/>
          </p:cNvSpPr>
          <p:nvPr>
            <p:ph type="title"/>
          </p:nvPr>
        </p:nvSpPr>
        <p:spPr/>
        <p:txBody>
          <a:bodyPr/>
          <a:lstStyle/>
          <a:p>
            <a:r>
              <a:rPr lang="en-US" dirty="0"/>
              <a:t>Preparing the RESTful Web Service (continued)</a:t>
            </a:r>
            <a:endParaRPr lang="en-CA" dirty="0"/>
          </a:p>
        </p:txBody>
      </p:sp>
      <p:sp>
        <p:nvSpPr>
          <p:cNvPr id="3" name="Content Placeholder 2">
            <a:extLst>
              <a:ext uri="{FF2B5EF4-FFF2-40B4-BE49-F238E27FC236}">
                <a16:creationId xmlns:a16="http://schemas.microsoft.com/office/drawing/2014/main" id="{7F3800F3-1426-4ABB-9324-078D51036FCB}"/>
              </a:ext>
            </a:extLst>
          </p:cNvPr>
          <p:cNvSpPr>
            <a:spLocks noGrp="1"/>
          </p:cNvSpPr>
          <p:nvPr>
            <p:ph idx="1"/>
          </p:nvPr>
        </p:nvSpPr>
        <p:spPr/>
        <p:txBody>
          <a:bodyPr>
            <a:normAutofit/>
          </a:bodyPr>
          <a:lstStyle/>
          <a:p>
            <a:r>
              <a:rPr lang="en-US" dirty="0"/>
              <a:t>Now, add the code shown in the following code listing:</a:t>
            </a:r>
          </a:p>
          <a:p>
            <a:pPr marL="0" indent="0">
              <a:buNone/>
            </a:pPr>
            <a:endParaRPr lang="en-US" dirty="0"/>
          </a:p>
          <a:p>
            <a:pPr marL="400032" lvl="1" indent="0">
              <a:buNone/>
            </a:pPr>
            <a:r>
              <a:rPr lang="en-US" sz="1200" dirty="0">
                <a:latin typeface="Consolas" panose="020B0609020204030204" pitchFamily="49" charset="0"/>
              </a:rPr>
              <a:t>const jwt = require("jsonwebtoken");</a:t>
            </a:r>
          </a:p>
          <a:p>
            <a:pPr marL="400032" lvl="1" indent="0">
              <a:buNone/>
            </a:pPr>
            <a:r>
              <a:rPr lang="en-US" sz="1200" dirty="0">
                <a:latin typeface="Consolas" panose="020B0609020204030204" pitchFamily="49" charset="0"/>
              </a:rPr>
              <a:t>const APP_SECRET = "myappsecret";</a:t>
            </a:r>
          </a:p>
          <a:p>
            <a:pPr marL="400032" lvl="1" indent="0">
              <a:buNone/>
            </a:pPr>
            <a:r>
              <a:rPr lang="en-US" sz="1200" dirty="0">
                <a:latin typeface="Consolas" panose="020B0609020204030204" pitchFamily="49" charset="0"/>
              </a:rPr>
              <a:t>const USERNAME = "admin";</a:t>
            </a:r>
          </a:p>
          <a:p>
            <a:pPr marL="400032" lvl="1" indent="0">
              <a:buNone/>
            </a:pPr>
            <a:r>
              <a:rPr lang="en-US" sz="1200" dirty="0">
                <a:latin typeface="Consolas" panose="020B0609020204030204" pitchFamily="49" charset="0"/>
              </a:rPr>
              <a:t>const PASSWORD = "secret";</a:t>
            </a:r>
          </a:p>
          <a:p>
            <a:pPr marL="400032" lvl="1" indent="0">
              <a:buNone/>
            </a:pPr>
            <a:endParaRPr lang="en-US" sz="1200" dirty="0">
              <a:latin typeface="Consolas" panose="020B0609020204030204" pitchFamily="49" charset="0"/>
            </a:endParaRPr>
          </a:p>
          <a:p>
            <a:pPr marL="400032" lvl="1" indent="0">
              <a:buNone/>
            </a:pPr>
            <a:r>
              <a:rPr lang="en-US" sz="1200" dirty="0">
                <a:latin typeface="Consolas" panose="020B0609020204030204" pitchFamily="49" charset="0"/>
              </a:rPr>
              <a:t>const mappings =</a:t>
            </a:r>
          </a:p>
          <a:p>
            <a:pPr marL="400032" lvl="1" indent="0">
              <a:buNone/>
            </a:pPr>
            <a:r>
              <a:rPr lang="en-US" sz="1200" dirty="0">
                <a:latin typeface="Consolas" panose="020B0609020204030204" pitchFamily="49" charset="0"/>
              </a:rPr>
              <a:t>{</a:t>
            </a:r>
          </a:p>
          <a:p>
            <a:pPr marL="400032" lvl="1" indent="0">
              <a:buNone/>
            </a:pPr>
            <a:r>
              <a:rPr lang="en-US" sz="1200" dirty="0">
                <a:latin typeface="Consolas" panose="020B0609020204030204" pitchFamily="49" charset="0"/>
              </a:rPr>
              <a:t>  get: ["/api/orders", "/orders"],</a:t>
            </a:r>
          </a:p>
          <a:p>
            <a:pPr marL="400032" lvl="1" indent="0">
              <a:buNone/>
            </a:pPr>
            <a:r>
              <a:rPr lang="en-US" sz="1200" dirty="0">
                <a:latin typeface="Consolas" panose="020B0609020204030204" pitchFamily="49" charset="0"/>
              </a:rPr>
              <a:t>  post: ["/api/products", "/products", "/api/categories", "/categories"]</a:t>
            </a:r>
          </a:p>
          <a:p>
            <a:pPr marL="400032" lvl="1" indent="0">
              <a:buNone/>
            </a:pPr>
            <a:r>
              <a:rPr lang="en-US" sz="1200" dirty="0">
                <a:latin typeface="Consolas" panose="020B0609020204030204" pitchFamily="49" charset="0"/>
              </a:rPr>
              <a:t>}</a:t>
            </a:r>
          </a:p>
          <a:p>
            <a:pPr marL="400032" lvl="1" indent="0">
              <a:buNone/>
            </a:pPr>
            <a:endParaRPr lang="en-US" sz="1200" dirty="0">
              <a:latin typeface="Consolas" panose="020B0609020204030204" pitchFamily="49" charset="0"/>
            </a:endParaRPr>
          </a:p>
          <a:p>
            <a:pPr marL="400032" lvl="1" indent="0">
              <a:buNone/>
            </a:pPr>
            <a:r>
              <a:rPr lang="en-US" sz="1200" dirty="0">
                <a:latin typeface="Consolas" panose="020B0609020204030204" pitchFamily="49" charset="0"/>
              </a:rPr>
              <a:t>function requiresAuth(method, url)</a:t>
            </a:r>
          </a:p>
          <a:p>
            <a:pPr marL="400032" lvl="1" indent="0">
              <a:buNone/>
            </a:pPr>
            <a:r>
              <a:rPr lang="en-US" sz="1200" dirty="0">
                <a:latin typeface="Consolas" panose="020B0609020204030204" pitchFamily="49" charset="0"/>
              </a:rPr>
              <a:t>{</a:t>
            </a:r>
          </a:p>
          <a:p>
            <a:pPr marL="400032" lvl="1" indent="0">
              <a:buNone/>
            </a:pPr>
            <a:r>
              <a:rPr lang="en-US" sz="1200" dirty="0">
                <a:latin typeface="Consolas" panose="020B0609020204030204" pitchFamily="49" charset="0"/>
              </a:rPr>
              <a:t>  return (mappings[method.toLowerCase()] || [])</a:t>
            </a:r>
          </a:p>
          <a:p>
            <a:pPr marL="400032" lvl="1" indent="0">
              <a:buNone/>
            </a:pPr>
            <a:r>
              <a:rPr lang="en-US" sz="1200" dirty="0">
                <a:latin typeface="Consolas" panose="020B0609020204030204" pitchFamily="49" charset="0"/>
              </a:rPr>
              <a:t>    .find(p =&gt; url.startsWith(p)) !== undefined;</a:t>
            </a:r>
          </a:p>
          <a:p>
            <a:pPr marL="400032" lvl="1" indent="0">
              <a:buNone/>
            </a:pPr>
            <a:r>
              <a:rPr lang="en-US" sz="1200" dirty="0">
                <a:latin typeface="Consolas" panose="020B0609020204030204" pitchFamily="49" charset="0"/>
              </a:rPr>
              <a:t>}</a:t>
            </a:r>
          </a:p>
          <a:p>
            <a:pPr marL="400032" lvl="1" indent="0">
              <a:buNone/>
            </a:pPr>
            <a:endParaRPr lang="en-US" sz="2000" dirty="0">
              <a:latin typeface="Consolas" panose="020B0609020204030204" pitchFamily="49" charset="0"/>
            </a:endParaRPr>
          </a:p>
          <a:p>
            <a:pPr marL="400032" lvl="1" indent="0">
              <a:buNone/>
            </a:pPr>
            <a:endParaRPr lang="en-US" sz="2000" dirty="0">
              <a:latin typeface="Consolas" panose="020B0609020204030204" pitchFamily="49" charset="0"/>
            </a:endParaRPr>
          </a:p>
        </p:txBody>
      </p:sp>
    </p:spTree>
    <p:extLst>
      <p:ext uri="{BB962C8B-B14F-4D97-AF65-F5344CB8AC3E}">
        <p14:creationId xmlns:p14="http://schemas.microsoft.com/office/powerpoint/2010/main" val="202726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9E82-6413-4CCE-9873-970857A35C69}"/>
              </a:ext>
            </a:extLst>
          </p:cNvPr>
          <p:cNvSpPr>
            <a:spLocks noGrp="1"/>
          </p:cNvSpPr>
          <p:nvPr>
            <p:ph type="title"/>
          </p:nvPr>
        </p:nvSpPr>
        <p:spPr/>
        <p:txBody>
          <a:bodyPr/>
          <a:lstStyle/>
          <a:p>
            <a:r>
              <a:rPr lang="en-US" dirty="0"/>
              <a:t>Preparing the RESTful Web Service (continued)</a:t>
            </a:r>
            <a:endParaRPr lang="en-CA" dirty="0"/>
          </a:p>
        </p:txBody>
      </p:sp>
      <p:sp>
        <p:nvSpPr>
          <p:cNvPr id="3" name="Content Placeholder 2">
            <a:extLst>
              <a:ext uri="{FF2B5EF4-FFF2-40B4-BE49-F238E27FC236}">
                <a16:creationId xmlns:a16="http://schemas.microsoft.com/office/drawing/2014/main" id="{7F3800F3-1426-4ABB-9324-078D51036FCB}"/>
              </a:ext>
            </a:extLst>
          </p:cNvPr>
          <p:cNvSpPr>
            <a:spLocks noGrp="1"/>
          </p:cNvSpPr>
          <p:nvPr>
            <p:ph idx="1"/>
          </p:nvPr>
        </p:nvSpPr>
        <p:spPr/>
        <p:txBody>
          <a:bodyPr>
            <a:noAutofit/>
          </a:bodyPr>
          <a:lstStyle/>
          <a:p>
            <a:pPr marL="400032" lvl="1" indent="0">
              <a:buNone/>
            </a:pPr>
            <a:r>
              <a:rPr lang="en-US" sz="1200" dirty="0">
                <a:latin typeface="Consolas" panose="020B0609020204030204" pitchFamily="49" charset="0"/>
              </a:rPr>
              <a:t>module.exports = function (req, res, next)</a:t>
            </a:r>
          </a:p>
          <a:p>
            <a:pPr marL="400032" lvl="1" indent="0">
              <a:buNone/>
            </a:pPr>
            <a:r>
              <a:rPr lang="en-US" sz="1200" dirty="0">
                <a:latin typeface="Consolas" panose="020B0609020204030204" pitchFamily="49" charset="0"/>
              </a:rPr>
              <a:t>{</a:t>
            </a:r>
          </a:p>
          <a:p>
            <a:pPr marL="400032" lvl="1" indent="0">
              <a:buNone/>
            </a:pPr>
            <a:r>
              <a:rPr lang="en-US" sz="1200" dirty="0">
                <a:latin typeface="Consolas" panose="020B0609020204030204" pitchFamily="49" charset="0"/>
              </a:rPr>
              <a:t>  if (req.url.endsWith("/login") &amp;&amp; req.method == "POST")</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if (req.body &amp;&amp; req.body.name == USERNAME &amp;&amp; req.body.password == PASSWORD)</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let token = jwt.sign({ data: USERNAME, expiresIn: "1h" }, APP_SECRET);</a:t>
            </a:r>
          </a:p>
          <a:p>
            <a:pPr marL="400032" lvl="1" indent="0">
              <a:buNone/>
            </a:pPr>
            <a:r>
              <a:rPr lang="en-US" sz="1200" dirty="0">
                <a:latin typeface="Consolas" panose="020B0609020204030204" pitchFamily="49" charset="0"/>
              </a:rPr>
              <a:t>      res.json({ success: true, token: token });</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else</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res.json({ success: false });</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res.end();</a:t>
            </a:r>
          </a:p>
          <a:p>
            <a:pPr marL="400032" lvl="1" indent="0">
              <a:buNone/>
            </a:pPr>
            <a:r>
              <a:rPr lang="en-US" sz="1200" dirty="0">
                <a:latin typeface="Consolas" panose="020B0609020204030204" pitchFamily="49" charset="0"/>
              </a:rPr>
              <a:t>    return;</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a:t>
            </a:r>
          </a:p>
          <a:p>
            <a:pPr marL="400032" lvl="1" indent="0">
              <a:buNone/>
            </a:pPr>
            <a:endParaRPr lang="en-US" sz="1200" dirty="0">
              <a:latin typeface="Consolas" panose="020B0609020204030204" pitchFamily="49" charset="0"/>
            </a:endParaRPr>
          </a:p>
        </p:txBody>
      </p:sp>
    </p:spTree>
    <p:extLst>
      <p:ext uri="{BB962C8B-B14F-4D97-AF65-F5344CB8AC3E}">
        <p14:creationId xmlns:p14="http://schemas.microsoft.com/office/powerpoint/2010/main" val="307464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9E82-6413-4CCE-9873-970857A35C69}"/>
              </a:ext>
            </a:extLst>
          </p:cNvPr>
          <p:cNvSpPr>
            <a:spLocks noGrp="1"/>
          </p:cNvSpPr>
          <p:nvPr>
            <p:ph type="title"/>
          </p:nvPr>
        </p:nvSpPr>
        <p:spPr/>
        <p:txBody>
          <a:bodyPr/>
          <a:lstStyle/>
          <a:p>
            <a:r>
              <a:rPr lang="en-US" dirty="0"/>
              <a:t>Preparing the RESTful Web Service (continued)</a:t>
            </a:r>
            <a:endParaRPr lang="en-CA" dirty="0"/>
          </a:p>
        </p:txBody>
      </p:sp>
      <p:sp>
        <p:nvSpPr>
          <p:cNvPr id="3" name="Content Placeholder 2">
            <a:extLst>
              <a:ext uri="{FF2B5EF4-FFF2-40B4-BE49-F238E27FC236}">
                <a16:creationId xmlns:a16="http://schemas.microsoft.com/office/drawing/2014/main" id="{7F3800F3-1426-4ABB-9324-078D51036FCB}"/>
              </a:ext>
            </a:extLst>
          </p:cNvPr>
          <p:cNvSpPr>
            <a:spLocks noGrp="1"/>
          </p:cNvSpPr>
          <p:nvPr>
            <p:ph idx="1"/>
          </p:nvPr>
        </p:nvSpPr>
        <p:spPr/>
        <p:txBody>
          <a:bodyPr>
            <a:noAutofit/>
          </a:bodyPr>
          <a:lstStyle/>
          <a:p>
            <a:pPr marL="400032" lvl="1" indent="0">
              <a:buNone/>
            </a:pPr>
            <a:r>
              <a:rPr lang="en-US" sz="1200" dirty="0">
                <a:latin typeface="Consolas" panose="020B0609020204030204" pitchFamily="49" charset="0"/>
              </a:rPr>
              <a:t>else if (requiresAuth(req.method, req.url))</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let token = req.headers["authorization"] || "";</a:t>
            </a:r>
          </a:p>
          <a:p>
            <a:pPr marL="400032" lvl="1" indent="0">
              <a:buNone/>
            </a:pPr>
            <a:r>
              <a:rPr lang="en-US" sz="1200" dirty="0">
                <a:latin typeface="Consolas" panose="020B0609020204030204" pitchFamily="49" charset="0"/>
              </a:rPr>
              <a:t>    if (token.startsWith("Bearer&lt;"))</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token = token.substring(7, token.length - 1);</a:t>
            </a:r>
          </a:p>
          <a:p>
            <a:pPr marL="400032" lvl="1" indent="0">
              <a:buNone/>
            </a:pPr>
            <a:r>
              <a:rPr lang="en-US" sz="1200" dirty="0">
                <a:latin typeface="Consolas" panose="020B0609020204030204" pitchFamily="49" charset="0"/>
              </a:rPr>
              <a:t>      try</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jwt.verify(token, APP_SECRET);</a:t>
            </a:r>
          </a:p>
          <a:p>
            <a:pPr marL="400032" lvl="1" indent="0">
              <a:buNone/>
            </a:pPr>
            <a:r>
              <a:rPr lang="en-US" sz="1200" dirty="0">
                <a:latin typeface="Consolas" panose="020B0609020204030204" pitchFamily="49" charset="0"/>
              </a:rPr>
              <a:t>        next();</a:t>
            </a:r>
          </a:p>
          <a:p>
            <a:pPr marL="400032" lvl="1" indent="0">
              <a:buNone/>
            </a:pPr>
            <a:r>
              <a:rPr lang="en-US" sz="1200" dirty="0">
                <a:latin typeface="Consolas" panose="020B0609020204030204" pitchFamily="49" charset="0"/>
              </a:rPr>
              <a:t>        return;</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catch (err)</a:t>
            </a:r>
          </a:p>
          <a:p>
            <a:pPr marL="400032" lvl="1" indent="0">
              <a:buNone/>
            </a:pPr>
            <a:r>
              <a:rPr lang="en-US" sz="1200" dirty="0">
                <a:latin typeface="Consolas" panose="020B0609020204030204" pitchFamily="49" charset="0"/>
              </a:rPr>
              <a:t>      { }</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res.statusCode = 401;</a:t>
            </a:r>
          </a:p>
          <a:p>
            <a:pPr marL="400032" lvl="1" indent="0">
              <a:buNone/>
            </a:pPr>
            <a:r>
              <a:rPr lang="en-US" sz="1200" dirty="0">
                <a:latin typeface="Consolas" panose="020B0609020204030204" pitchFamily="49" charset="0"/>
              </a:rPr>
              <a:t>    res.end();</a:t>
            </a:r>
          </a:p>
          <a:p>
            <a:pPr marL="400032" lvl="1" indent="0">
              <a:buNone/>
            </a:pPr>
            <a:r>
              <a:rPr lang="en-US" sz="1200" dirty="0">
                <a:latin typeface="Consolas" panose="020B0609020204030204" pitchFamily="49" charset="0"/>
              </a:rPr>
              <a:t>    return;</a:t>
            </a:r>
          </a:p>
          <a:p>
            <a:pPr marL="400032" lvl="1" indent="0">
              <a:buNone/>
            </a:pPr>
            <a:r>
              <a:rPr lang="en-US" sz="1200" dirty="0">
                <a:latin typeface="Consolas" panose="020B0609020204030204" pitchFamily="49" charset="0"/>
              </a:rPr>
              <a:t>  }</a:t>
            </a:r>
          </a:p>
          <a:p>
            <a:pPr marL="400032" lvl="1" indent="0">
              <a:buNone/>
            </a:pPr>
            <a:r>
              <a:rPr lang="en-US" sz="1200" dirty="0">
                <a:latin typeface="Consolas" panose="020B0609020204030204" pitchFamily="49" charset="0"/>
              </a:rPr>
              <a:t>  next();</a:t>
            </a:r>
          </a:p>
          <a:p>
            <a:pPr marL="400032" lvl="1" indent="0">
              <a:buNone/>
            </a:pPr>
            <a:r>
              <a:rPr lang="en-US" sz="1200" dirty="0">
                <a:latin typeface="Consolas" panose="020B0609020204030204" pitchFamily="49" charset="0"/>
              </a:rPr>
              <a:t>}</a:t>
            </a:r>
          </a:p>
        </p:txBody>
      </p:sp>
    </p:spTree>
    <p:extLst>
      <p:ext uri="{BB962C8B-B14F-4D97-AF65-F5344CB8AC3E}">
        <p14:creationId xmlns:p14="http://schemas.microsoft.com/office/powerpoint/2010/main" val="48530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9E82-6413-4CCE-9873-970857A35C69}"/>
              </a:ext>
            </a:extLst>
          </p:cNvPr>
          <p:cNvSpPr>
            <a:spLocks noGrp="1"/>
          </p:cNvSpPr>
          <p:nvPr>
            <p:ph type="title"/>
          </p:nvPr>
        </p:nvSpPr>
        <p:spPr/>
        <p:txBody>
          <a:bodyPr/>
          <a:lstStyle/>
          <a:p>
            <a:r>
              <a:rPr lang="en-US" dirty="0"/>
              <a:t>Preparing the RESTful Web Service (continued)</a:t>
            </a:r>
            <a:endParaRPr lang="en-CA" dirty="0"/>
          </a:p>
        </p:txBody>
      </p:sp>
      <p:sp>
        <p:nvSpPr>
          <p:cNvPr id="3" name="Content Placeholder 2">
            <a:extLst>
              <a:ext uri="{FF2B5EF4-FFF2-40B4-BE49-F238E27FC236}">
                <a16:creationId xmlns:a16="http://schemas.microsoft.com/office/drawing/2014/main" id="{7F3800F3-1426-4ABB-9324-078D51036FCB}"/>
              </a:ext>
            </a:extLst>
          </p:cNvPr>
          <p:cNvSpPr>
            <a:spLocks noGrp="1"/>
          </p:cNvSpPr>
          <p:nvPr>
            <p:ph idx="1"/>
          </p:nvPr>
        </p:nvSpPr>
        <p:spPr/>
        <p:txBody>
          <a:bodyPr/>
          <a:lstStyle/>
          <a:p>
            <a:r>
              <a:rPr lang="en-US" dirty="0"/>
              <a:t>The code above inspects HTTP requests sent to the RESTful web service and implements some basic security features. </a:t>
            </a:r>
          </a:p>
          <a:p>
            <a:endParaRPr lang="en-US" dirty="0"/>
          </a:p>
          <a:p>
            <a:r>
              <a:rPr lang="en-US" dirty="0"/>
              <a:t>This is server-side code that is not directly related to Angular development, so don’t worry if its purpose isn’t immediately obvious. </a:t>
            </a:r>
          </a:p>
          <a:p>
            <a:endParaRPr lang="en-US" dirty="0"/>
          </a:p>
        </p:txBody>
      </p:sp>
    </p:spTree>
    <p:extLst>
      <p:ext uri="{BB962C8B-B14F-4D97-AF65-F5344CB8AC3E}">
        <p14:creationId xmlns:p14="http://schemas.microsoft.com/office/powerpoint/2010/main" val="254934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C1D4-096A-4DDD-908E-E2A3B8665A79}"/>
              </a:ext>
            </a:extLst>
          </p:cNvPr>
          <p:cNvSpPr>
            <a:spLocks noGrp="1"/>
          </p:cNvSpPr>
          <p:nvPr>
            <p:ph type="title"/>
          </p:nvPr>
        </p:nvSpPr>
        <p:spPr/>
        <p:txBody>
          <a:bodyPr/>
          <a:lstStyle/>
          <a:p>
            <a:r>
              <a:rPr lang="en-CA" dirty="0"/>
              <a:t>Preparing the HTML File</a:t>
            </a:r>
          </a:p>
        </p:txBody>
      </p:sp>
      <p:sp>
        <p:nvSpPr>
          <p:cNvPr id="3" name="Content Placeholder 2">
            <a:extLst>
              <a:ext uri="{FF2B5EF4-FFF2-40B4-BE49-F238E27FC236}">
                <a16:creationId xmlns:a16="http://schemas.microsoft.com/office/drawing/2014/main" id="{089AB914-8B0D-4A99-8CE8-98350DA32C9F}"/>
              </a:ext>
            </a:extLst>
          </p:cNvPr>
          <p:cNvSpPr>
            <a:spLocks noGrp="1"/>
          </p:cNvSpPr>
          <p:nvPr>
            <p:ph idx="1"/>
          </p:nvPr>
        </p:nvSpPr>
        <p:spPr/>
        <p:txBody>
          <a:bodyPr>
            <a:normAutofit fontScale="92500"/>
          </a:bodyPr>
          <a:lstStyle/>
          <a:p>
            <a:r>
              <a:rPr lang="en-US" dirty="0"/>
              <a:t>Every Angular web application relies on an HTML file that is loaded by the browser and that loads and starts the application. </a:t>
            </a:r>
          </a:p>
          <a:p>
            <a:endParaRPr lang="en-US" dirty="0"/>
          </a:p>
          <a:p>
            <a:r>
              <a:rPr lang="en-US" dirty="0"/>
              <a:t>Edit the </a:t>
            </a:r>
            <a:r>
              <a:rPr lang="en-US" b="1" dirty="0">
                <a:latin typeface="Consolas" panose="020B0609020204030204" pitchFamily="49" charset="0"/>
              </a:rPr>
              <a:t>index.html </a:t>
            </a:r>
            <a:r>
              <a:rPr lang="en-US" dirty="0"/>
              <a:t>file in the </a:t>
            </a:r>
            <a:r>
              <a:rPr lang="en-US" b="1" dirty="0">
                <a:latin typeface="Consolas" panose="020B0609020204030204" pitchFamily="49" charset="0"/>
              </a:rPr>
              <a:t>SportsStore/src </a:t>
            </a:r>
            <a:r>
              <a:rPr lang="en-US" dirty="0"/>
              <a:t>folder to remove the placeholder content and to add the elements shown in the following code listing:</a:t>
            </a:r>
          </a:p>
          <a:p>
            <a:endParaRPr lang="en-US" dirty="0"/>
          </a:p>
          <a:p>
            <a:pPr marL="400032" lvl="1" indent="0">
              <a:buNone/>
            </a:pPr>
            <a:r>
              <a:rPr lang="en-CA" sz="1500" dirty="0">
                <a:latin typeface="Consolas" panose="020B0609020204030204" pitchFamily="49" charset="0"/>
              </a:rPr>
              <a:t>&lt;!doctype html&gt;</a:t>
            </a:r>
          </a:p>
          <a:p>
            <a:pPr marL="400032" lvl="1" indent="0">
              <a:buNone/>
            </a:pPr>
            <a:r>
              <a:rPr lang="en-CA" sz="1500" dirty="0">
                <a:latin typeface="Consolas" panose="020B0609020204030204" pitchFamily="49" charset="0"/>
              </a:rPr>
              <a:t>&lt;html lang="en"&gt;</a:t>
            </a:r>
          </a:p>
          <a:p>
            <a:pPr marL="400032" lvl="1" indent="0">
              <a:buNone/>
            </a:pPr>
            <a:r>
              <a:rPr lang="en-CA" sz="1500" dirty="0">
                <a:latin typeface="Consolas" panose="020B0609020204030204" pitchFamily="49" charset="0"/>
              </a:rPr>
              <a:t>  &lt;head&gt;</a:t>
            </a:r>
          </a:p>
          <a:p>
            <a:pPr marL="400032" lvl="1" indent="0">
              <a:buNone/>
            </a:pPr>
            <a:r>
              <a:rPr lang="en-CA" sz="1500" dirty="0">
                <a:latin typeface="Consolas" panose="020B0609020204030204" pitchFamily="49" charset="0"/>
              </a:rPr>
              <a:t>    &lt;meta charset="utf-8"&gt;</a:t>
            </a:r>
          </a:p>
          <a:p>
            <a:pPr marL="400032" lvl="1" indent="0">
              <a:buNone/>
            </a:pPr>
            <a:r>
              <a:rPr lang="en-CA" sz="1500" dirty="0">
                <a:latin typeface="Consolas" panose="020B0609020204030204" pitchFamily="49" charset="0"/>
              </a:rPr>
              <a:t>    &lt;title&gt;SportsStore&lt;/title&gt;</a:t>
            </a:r>
          </a:p>
          <a:p>
            <a:pPr marL="400032" lvl="1" indent="0">
              <a:buNone/>
            </a:pPr>
            <a:r>
              <a:rPr lang="en-CA" sz="1500" dirty="0">
                <a:latin typeface="Consolas" panose="020B0609020204030204" pitchFamily="49" charset="0"/>
              </a:rPr>
              <a:t>    &lt;base href="/"&gt;</a:t>
            </a:r>
          </a:p>
          <a:p>
            <a:pPr marL="400032" lvl="1" indent="0">
              <a:buNone/>
            </a:pPr>
            <a:r>
              <a:rPr lang="en-CA" sz="1500" dirty="0">
                <a:latin typeface="Consolas" panose="020B0609020204030204" pitchFamily="49" charset="0"/>
              </a:rPr>
              <a:t>    &lt;meta name="viewport" content="width=device-width, initial-scale=1"&gt;</a:t>
            </a:r>
          </a:p>
          <a:p>
            <a:pPr marL="400032" lvl="1" indent="0">
              <a:buNone/>
            </a:pPr>
            <a:r>
              <a:rPr lang="en-CA" sz="1500" dirty="0">
                <a:latin typeface="Consolas" panose="020B0609020204030204" pitchFamily="49" charset="0"/>
              </a:rPr>
              <a:t>    &lt;link rel="icon" type="image/x-icon" href="favicon.ico"&gt;</a:t>
            </a:r>
          </a:p>
          <a:p>
            <a:pPr marL="400032" lvl="1" indent="0">
              <a:buNone/>
            </a:pPr>
            <a:r>
              <a:rPr lang="en-CA" sz="1500" dirty="0">
                <a:latin typeface="Consolas" panose="020B0609020204030204" pitchFamily="49" charset="0"/>
              </a:rPr>
              <a:t>  &lt;/head&gt;</a:t>
            </a:r>
          </a:p>
          <a:p>
            <a:pPr marL="400032" lvl="1" indent="0">
              <a:buNone/>
            </a:pPr>
            <a:r>
              <a:rPr lang="en-CA" sz="1500" dirty="0">
                <a:latin typeface="Consolas" panose="020B0609020204030204" pitchFamily="49" charset="0"/>
              </a:rPr>
              <a:t>  </a:t>
            </a:r>
            <a:r>
              <a:rPr lang="en-CA" sz="1500" b="1" dirty="0">
                <a:latin typeface="Consolas" panose="020B0609020204030204" pitchFamily="49" charset="0"/>
              </a:rPr>
              <a:t>&lt;body class="m-2"&gt;</a:t>
            </a:r>
          </a:p>
          <a:p>
            <a:pPr marL="400032" lvl="1" indent="0">
              <a:buNone/>
            </a:pPr>
            <a:r>
              <a:rPr lang="en-CA" sz="1500" b="1" dirty="0">
                <a:latin typeface="Consolas" panose="020B0609020204030204" pitchFamily="49" charset="0"/>
              </a:rPr>
              <a:t>    &lt;app&gt;SportsStore Will Go Here&lt;/app&gt;</a:t>
            </a:r>
          </a:p>
          <a:p>
            <a:pPr marL="400032" lvl="1" indent="0">
              <a:buNone/>
            </a:pPr>
            <a:r>
              <a:rPr lang="en-CA" sz="1500" b="1" dirty="0">
                <a:latin typeface="Consolas" panose="020B0609020204030204" pitchFamily="49" charset="0"/>
              </a:rPr>
              <a:t>  &lt;/body&gt;</a:t>
            </a:r>
          </a:p>
          <a:p>
            <a:pPr marL="400032" lvl="1" indent="0">
              <a:buNone/>
            </a:pPr>
            <a:r>
              <a:rPr lang="en-CA" sz="1500" dirty="0">
                <a:latin typeface="Consolas" panose="020B0609020204030204" pitchFamily="49" charset="0"/>
              </a:rPr>
              <a:t>&lt;/html&gt;</a:t>
            </a:r>
          </a:p>
        </p:txBody>
      </p:sp>
    </p:spTree>
    <p:extLst>
      <p:ext uri="{BB962C8B-B14F-4D97-AF65-F5344CB8AC3E}">
        <p14:creationId xmlns:p14="http://schemas.microsoft.com/office/powerpoint/2010/main" val="158396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C1D4-096A-4DDD-908E-E2A3B8665A79}"/>
              </a:ext>
            </a:extLst>
          </p:cNvPr>
          <p:cNvSpPr>
            <a:spLocks noGrp="1"/>
          </p:cNvSpPr>
          <p:nvPr>
            <p:ph type="title"/>
          </p:nvPr>
        </p:nvSpPr>
        <p:spPr/>
        <p:txBody>
          <a:bodyPr/>
          <a:lstStyle/>
          <a:p>
            <a:r>
              <a:rPr lang="en-CA" dirty="0"/>
              <a:t>Preparing the HTML File (continued)</a:t>
            </a:r>
          </a:p>
        </p:txBody>
      </p:sp>
      <p:sp>
        <p:nvSpPr>
          <p:cNvPr id="3" name="Content Placeholder 2">
            <a:extLst>
              <a:ext uri="{FF2B5EF4-FFF2-40B4-BE49-F238E27FC236}">
                <a16:creationId xmlns:a16="http://schemas.microsoft.com/office/drawing/2014/main" id="{089AB914-8B0D-4A99-8CE8-98350DA32C9F}"/>
              </a:ext>
            </a:extLst>
          </p:cNvPr>
          <p:cNvSpPr>
            <a:spLocks noGrp="1"/>
          </p:cNvSpPr>
          <p:nvPr>
            <p:ph idx="1"/>
          </p:nvPr>
        </p:nvSpPr>
        <p:spPr/>
        <p:txBody>
          <a:bodyPr>
            <a:normAutofit/>
          </a:bodyPr>
          <a:lstStyle/>
          <a:p>
            <a:r>
              <a:rPr lang="en-US" dirty="0"/>
              <a:t>The HTML document above includes an </a:t>
            </a:r>
            <a:r>
              <a:rPr lang="en-US" b="1" dirty="0">
                <a:latin typeface="Consolas" panose="020B0609020204030204" pitchFamily="49" charset="0"/>
              </a:rPr>
              <a:t>app</a:t>
            </a:r>
            <a:r>
              <a:rPr lang="en-US" dirty="0"/>
              <a:t> element, which is the placeholder for the SportsStore functionality. </a:t>
            </a:r>
          </a:p>
          <a:p>
            <a:endParaRPr lang="en-US" dirty="0"/>
          </a:p>
          <a:p>
            <a:r>
              <a:rPr lang="en-US" dirty="0"/>
              <a:t>There is also a base element, which is required by the Angular URL routing features that we will add to the SportsStore project later.</a:t>
            </a:r>
            <a:endParaRPr lang="en-CA" sz="1500" dirty="0">
              <a:latin typeface="Consolas" panose="020B0609020204030204" pitchFamily="49" charset="0"/>
            </a:endParaRPr>
          </a:p>
        </p:txBody>
      </p:sp>
    </p:spTree>
    <p:extLst>
      <p:ext uri="{BB962C8B-B14F-4D97-AF65-F5344CB8AC3E}">
        <p14:creationId xmlns:p14="http://schemas.microsoft.com/office/powerpoint/2010/main" val="321301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432D-98BC-4489-81A2-8AD129C12BAF}"/>
              </a:ext>
            </a:extLst>
          </p:cNvPr>
          <p:cNvSpPr>
            <a:spLocks noGrp="1"/>
          </p:cNvSpPr>
          <p:nvPr>
            <p:ph type="title"/>
          </p:nvPr>
        </p:nvSpPr>
        <p:spPr/>
        <p:txBody>
          <a:bodyPr/>
          <a:lstStyle/>
          <a:p>
            <a:r>
              <a:rPr lang="en-CA" dirty="0"/>
              <a:t>Creating the Folder Structure</a:t>
            </a:r>
          </a:p>
        </p:txBody>
      </p:sp>
      <p:sp>
        <p:nvSpPr>
          <p:cNvPr id="3" name="Content Placeholder 2">
            <a:extLst>
              <a:ext uri="{FF2B5EF4-FFF2-40B4-BE49-F238E27FC236}">
                <a16:creationId xmlns:a16="http://schemas.microsoft.com/office/drawing/2014/main" id="{A7284111-7FD9-4A59-A474-ABC20B77C9F9}"/>
              </a:ext>
            </a:extLst>
          </p:cNvPr>
          <p:cNvSpPr>
            <a:spLocks noGrp="1"/>
          </p:cNvSpPr>
          <p:nvPr>
            <p:ph idx="1"/>
          </p:nvPr>
        </p:nvSpPr>
        <p:spPr/>
        <p:txBody>
          <a:bodyPr/>
          <a:lstStyle/>
          <a:p>
            <a:r>
              <a:rPr lang="en-US" dirty="0"/>
              <a:t>An important part of setting up an Angular application is to create the </a:t>
            </a:r>
            <a:r>
              <a:rPr lang="en-US" b="1" dirty="0"/>
              <a:t>folder structure</a:t>
            </a:r>
            <a:r>
              <a:rPr lang="en-US" dirty="0"/>
              <a:t>. </a:t>
            </a:r>
          </a:p>
          <a:p>
            <a:endParaRPr lang="en-US" dirty="0"/>
          </a:p>
          <a:p>
            <a:r>
              <a:rPr lang="en-US" dirty="0"/>
              <a:t>The </a:t>
            </a:r>
            <a:r>
              <a:rPr lang="en-US" b="1" dirty="0">
                <a:latin typeface="Consolas" panose="020B0609020204030204" pitchFamily="49" charset="0"/>
              </a:rPr>
              <a:t>ng new </a:t>
            </a:r>
            <a:r>
              <a:rPr lang="en-US" dirty="0"/>
              <a:t>command sets up a project that puts all of the application’s files in the </a:t>
            </a:r>
            <a:r>
              <a:rPr lang="en-US" b="1" dirty="0">
                <a:latin typeface="Consolas" panose="020B0609020204030204" pitchFamily="49" charset="0"/>
              </a:rPr>
              <a:t>src</a:t>
            </a:r>
            <a:r>
              <a:rPr lang="en-US" dirty="0"/>
              <a:t> folder, with the Angular files in the </a:t>
            </a:r>
            <a:r>
              <a:rPr lang="en-US" b="1" dirty="0">
                <a:latin typeface="Consolas" panose="020B0609020204030204" pitchFamily="49" charset="0"/>
              </a:rPr>
              <a:t>src/app </a:t>
            </a:r>
            <a:r>
              <a:rPr lang="en-US" dirty="0"/>
              <a:t>folder. </a:t>
            </a:r>
          </a:p>
          <a:p>
            <a:endParaRPr lang="en-US" dirty="0"/>
          </a:p>
          <a:p>
            <a:r>
              <a:rPr lang="en-US" dirty="0"/>
              <a:t>To add some structure to the project, create the additional folders shown in the following table:</a:t>
            </a:r>
            <a:endParaRPr lang="en-CA" dirty="0"/>
          </a:p>
        </p:txBody>
      </p:sp>
      <p:pic>
        <p:nvPicPr>
          <p:cNvPr id="7" name="Picture 6">
            <a:extLst>
              <a:ext uri="{FF2B5EF4-FFF2-40B4-BE49-F238E27FC236}">
                <a16:creationId xmlns:a16="http://schemas.microsoft.com/office/drawing/2014/main" id="{46A95DCE-80DC-419E-86CF-6FE5AD343B5C}"/>
              </a:ext>
            </a:extLst>
          </p:cNvPr>
          <p:cNvPicPr>
            <a:picLocks noChangeAspect="1"/>
          </p:cNvPicPr>
          <p:nvPr/>
        </p:nvPicPr>
        <p:blipFill>
          <a:blip r:embed="rId2"/>
          <a:stretch>
            <a:fillRect/>
          </a:stretch>
        </p:blipFill>
        <p:spPr>
          <a:xfrm>
            <a:off x="1143000" y="4267200"/>
            <a:ext cx="7799916" cy="1521935"/>
          </a:xfrm>
          <a:prstGeom prst="rect">
            <a:avLst/>
          </a:prstGeom>
        </p:spPr>
      </p:pic>
    </p:spTree>
    <p:extLst>
      <p:ext uri="{BB962C8B-B14F-4D97-AF65-F5344CB8AC3E}">
        <p14:creationId xmlns:p14="http://schemas.microsoft.com/office/powerpoint/2010/main" val="109371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02B5-5A9A-42B6-8CF8-E0009C2C1BFF}"/>
              </a:ext>
            </a:extLst>
          </p:cNvPr>
          <p:cNvSpPr>
            <a:spLocks noGrp="1"/>
          </p:cNvSpPr>
          <p:nvPr>
            <p:ph type="title"/>
          </p:nvPr>
        </p:nvSpPr>
        <p:spPr/>
        <p:txBody>
          <a:bodyPr/>
          <a:lstStyle/>
          <a:p>
            <a:r>
              <a:rPr lang="en-CA" dirty="0"/>
              <a:t>Running the Example Application</a:t>
            </a:r>
          </a:p>
        </p:txBody>
      </p:sp>
      <p:sp>
        <p:nvSpPr>
          <p:cNvPr id="3" name="Content Placeholder 2">
            <a:extLst>
              <a:ext uri="{FF2B5EF4-FFF2-40B4-BE49-F238E27FC236}">
                <a16:creationId xmlns:a16="http://schemas.microsoft.com/office/drawing/2014/main" id="{FD29C16B-FA79-434F-B4D4-702D5A298DF7}"/>
              </a:ext>
            </a:extLst>
          </p:cNvPr>
          <p:cNvSpPr>
            <a:spLocks noGrp="1"/>
          </p:cNvSpPr>
          <p:nvPr>
            <p:ph idx="1"/>
          </p:nvPr>
        </p:nvSpPr>
        <p:spPr/>
        <p:txBody>
          <a:bodyPr/>
          <a:lstStyle/>
          <a:p>
            <a:r>
              <a:rPr lang="en-US" dirty="0"/>
              <a:t>Make sure that all the changes have been saved, and run the following command in the SportsStore folder:</a:t>
            </a:r>
          </a:p>
          <a:p>
            <a:endParaRPr lang="en-US" dirty="0"/>
          </a:p>
          <a:p>
            <a:pPr marL="457180" lvl="1" indent="0">
              <a:buNone/>
            </a:pPr>
            <a:r>
              <a:rPr lang="en-CA" dirty="0">
                <a:latin typeface="Consolas" panose="020B0609020204030204" pitchFamily="49" charset="0"/>
              </a:rPr>
              <a:t>ng serve –open</a:t>
            </a:r>
          </a:p>
          <a:p>
            <a:pPr lvl="1"/>
            <a:endParaRPr lang="en-CA" dirty="0"/>
          </a:p>
          <a:p>
            <a:r>
              <a:rPr lang="en-US" dirty="0"/>
              <a:t>This command will start the </a:t>
            </a:r>
            <a:r>
              <a:rPr lang="en-US" b="1" dirty="0"/>
              <a:t>development tools </a:t>
            </a:r>
            <a:r>
              <a:rPr lang="en-US" dirty="0"/>
              <a:t>set up by the </a:t>
            </a:r>
            <a:r>
              <a:rPr lang="en-US" b="1" dirty="0">
                <a:latin typeface="Consolas" panose="020B0609020204030204" pitchFamily="49" charset="0"/>
              </a:rPr>
              <a:t>ng new</a:t>
            </a:r>
            <a:r>
              <a:rPr lang="en-US" dirty="0"/>
              <a:t> command, which will automatically compile and package the code and content files in the </a:t>
            </a:r>
            <a:r>
              <a:rPr lang="en-US" b="1" dirty="0">
                <a:latin typeface="Consolas" panose="020B0609020204030204" pitchFamily="49" charset="0"/>
              </a:rPr>
              <a:t>src</a:t>
            </a:r>
            <a:r>
              <a:rPr lang="en-US" dirty="0"/>
              <a:t> folder whenever a change is detected. </a:t>
            </a:r>
          </a:p>
        </p:txBody>
      </p:sp>
    </p:spTree>
    <p:extLst>
      <p:ext uri="{BB962C8B-B14F-4D97-AF65-F5344CB8AC3E}">
        <p14:creationId xmlns:p14="http://schemas.microsoft.com/office/powerpoint/2010/main" val="206686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31FC31-F434-4218-A24F-4161E1EDCAC6}"/>
              </a:ext>
            </a:extLst>
          </p:cNvPr>
          <p:cNvSpPr>
            <a:spLocks noGrp="1"/>
          </p:cNvSpPr>
          <p:nvPr>
            <p:ph type="title"/>
          </p:nvPr>
        </p:nvSpPr>
        <p:spPr/>
        <p:txBody>
          <a:bodyPr/>
          <a:lstStyle/>
          <a:p>
            <a:r>
              <a:rPr lang="en-CA" dirty="0"/>
              <a:t>The SportsStore Application</a:t>
            </a:r>
          </a:p>
        </p:txBody>
      </p:sp>
      <p:sp>
        <p:nvSpPr>
          <p:cNvPr id="4" name="Content Placeholder 3">
            <a:extLst>
              <a:ext uri="{FF2B5EF4-FFF2-40B4-BE49-F238E27FC236}">
                <a16:creationId xmlns:a16="http://schemas.microsoft.com/office/drawing/2014/main" id="{F404C65C-FF1F-40CF-8B4D-75F189B9332A}"/>
              </a:ext>
            </a:extLst>
          </p:cNvPr>
          <p:cNvSpPr>
            <a:spLocks noGrp="1"/>
          </p:cNvSpPr>
          <p:nvPr>
            <p:ph idx="1"/>
          </p:nvPr>
        </p:nvSpPr>
        <p:spPr/>
        <p:txBody>
          <a:bodyPr>
            <a:normAutofit lnSpcReduction="10000"/>
          </a:bodyPr>
          <a:lstStyle/>
          <a:p>
            <a:r>
              <a:rPr lang="en-CA" dirty="0"/>
              <a:t>In this example, we will be creating an e-commerce application.</a:t>
            </a:r>
          </a:p>
          <a:p>
            <a:endParaRPr lang="en-US" dirty="0"/>
          </a:p>
          <a:p>
            <a:r>
              <a:rPr lang="en-US" dirty="0"/>
              <a:t>The application, called </a:t>
            </a:r>
            <a:r>
              <a:rPr lang="en-US" b="1" dirty="0"/>
              <a:t>SportsStore</a:t>
            </a:r>
            <a:r>
              <a:rPr lang="en-US" dirty="0"/>
              <a:t>, will follow the classic approach taken by online stores everywhere.</a:t>
            </a:r>
          </a:p>
          <a:p>
            <a:endParaRPr lang="en-US" dirty="0"/>
          </a:p>
          <a:p>
            <a:r>
              <a:rPr lang="en-US" dirty="0"/>
              <a:t>We will create</a:t>
            </a:r>
          </a:p>
          <a:p>
            <a:pPr lvl="1"/>
            <a:r>
              <a:rPr lang="en-US" dirty="0"/>
              <a:t>an </a:t>
            </a:r>
            <a:r>
              <a:rPr lang="en-US" b="1" dirty="0"/>
              <a:t>online product catalog </a:t>
            </a:r>
            <a:r>
              <a:rPr lang="en-US" dirty="0"/>
              <a:t>that customers can browse by category and page</a:t>
            </a:r>
          </a:p>
          <a:p>
            <a:pPr lvl="1"/>
            <a:r>
              <a:rPr lang="en-US" dirty="0"/>
              <a:t>a </a:t>
            </a:r>
            <a:r>
              <a:rPr lang="en-US" b="1" dirty="0"/>
              <a:t>shopping cart </a:t>
            </a:r>
            <a:r>
              <a:rPr lang="en-US" dirty="0"/>
              <a:t>where users can </a:t>
            </a:r>
            <a:r>
              <a:rPr lang="en-US" b="1" dirty="0"/>
              <a:t>add</a:t>
            </a:r>
            <a:r>
              <a:rPr lang="en-US" dirty="0"/>
              <a:t> and </a:t>
            </a:r>
            <a:r>
              <a:rPr lang="en-US" b="1" dirty="0"/>
              <a:t>remove</a:t>
            </a:r>
            <a:r>
              <a:rPr lang="en-US" dirty="0"/>
              <a:t> products</a:t>
            </a:r>
          </a:p>
          <a:p>
            <a:pPr lvl="1"/>
            <a:r>
              <a:rPr lang="en-US" dirty="0"/>
              <a:t>a </a:t>
            </a:r>
            <a:r>
              <a:rPr lang="en-US" b="1" dirty="0"/>
              <a:t>checkout</a:t>
            </a:r>
            <a:r>
              <a:rPr lang="en-US" dirty="0"/>
              <a:t> where customers can enter their shipping details and place their orders. </a:t>
            </a:r>
          </a:p>
          <a:p>
            <a:pPr lvl="1"/>
            <a:r>
              <a:rPr lang="en-US" dirty="0"/>
              <a:t>we will also create an </a:t>
            </a:r>
            <a:r>
              <a:rPr lang="en-US" b="1" dirty="0"/>
              <a:t>administration area </a:t>
            </a:r>
            <a:r>
              <a:rPr lang="en-US" dirty="0"/>
              <a:t>that includes </a:t>
            </a:r>
            <a:r>
              <a:rPr lang="en-US" b="1" dirty="0"/>
              <a:t>create</a:t>
            </a:r>
            <a:r>
              <a:rPr lang="en-US" dirty="0"/>
              <a:t>, </a:t>
            </a:r>
            <a:r>
              <a:rPr lang="en-US" b="1" dirty="0"/>
              <a:t>read</a:t>
            </a:r>
            <a:r>
              <a:rPr lang="en-US" dirty="0"/>
              <a:t>, </a:t>
            </a:r>
            <a:r>
              <a:rPr lang="en-US" b="1" dirty="0"/>
              <a:t>update</a:t>
            </a:r>
            <a:r>
              <a:rPr lang="en-US" dirty="0"/>
              <a:t>, and </a:t>
            </a:r>
            <a:r>
              <a:rPr lang="en-US" b="1" dirty="0"/>
              <a:t>delete (CRUD) </a:t>
            </a:r>
            <a:r>
              <a:rPr lang="en-US" dirty="0"/>
              <a:t>facilities for managing the catalog—and we will protect it so that only logged-in administrators can make changes. </a:t>
            </a:r>
          </a:p>
          <a:p>
            <a:pPr lvl="1"/>
            <a:endParaRPr lang="en-US" dirty="0"/>
          </a:p>
          <a:p>
            <a:r>
              <a:rPr lang="en-US" dirty="0"/>
              <a:t>Finally, you will be shown how to prepare and deploy an Angular application.</a:t>
            </a:r>
            <a:r>
              <a:rPr lang="en-CA" dirty="0"/>
              <a:t> </a:t>
            </a:r>
          </a:p>
        </p:txBody>
      </p:sp>
    </p:spTree>
    <p:extLst>
      <p:ext uri="{BB962C8B-B14F-4D97-AF65-F5344CB8AC3E}">
        <p14:creationId xmlns:p14="http://schemas.microsoft.com/office/powerpoint/2010/main" val="56518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02B5-5A9A-42B6-8CF8-E0009C2C1BFF}"/>
              </a:ext>
            </a:extLst>
          </p:cNvPr>
          <p:cNvSpPr>
            <a:spLocks noGrp="1"/>
          </p:cNvSpPr>
          <p:nvPr>
            <p:ph type="title"/>
          </p:nvPr>
        </p:nvSpPr>
        <p:spPr/>
        <p:txBody>
          <a:bodyPr/>
          <a:lstStyle/>
          <a:p>
            <a:r>
              <a:rPr lang="en-CA" dirty="0"/>
              <a:t>Running the Example Application (continued)</a:t>
            </a:r>
          </a:p>
        </p:txBody>
      </p:sp>
      <p:sp>
        <p:nvSpPr>
          <p:cNvPr id="3" name="Content Placeholder 2">
            <a:extLst>
              <a:ext uri="{FF2B5EF4-FFF2-40B4-BE49-F238E27FC236}">
                <a16:creationId xmlns:a16="http://schemas.microsoft.com/office/drawing/2014/main" id="{FD29C16B-FA79-434F-B4D4-702D5A298DF7}"/>
              </a:ext>
            </a:extLst>
          </p:cNvPr>
          <p:cNvSpPr>
            <a:spLocks noGrp="1"/>
          </p:cNvSpPr>
          <p:nvPr>
            <p:ph idx="1"/>
          </p:nvPr>
        </p:nvSpPr>
        <p:spPr/>
        <p:txBody>
          <a:bodyPr/>
          <a:lstStyle/>
          <a:p>
            <a:r>
              <a:rPr lang="en-US" dirty="0"/>
              <a:t>A new browser window will open:</a:t>
            </a:r>
          </a:p>
          <a:p>
            <a:endParaRPr lang="en-US" dirty="0"/>
          </a:p>
          <a:p>
            <a:endParaRPr lang="en-US" dirty="0"/>
          </a:p>
          <a:p>
            <a:endParaRPr lang="en-US" dirty="0"/>
          </a:p>
          <a:p>
            <a:endParaRPr lang="en-US" dirty="0"/>
          </a:p>
          <a:p>
            <a:endParaRPr lang="en-US" dirty="0"/>
          </a:p>
          <a:p>
            <a:endParaRPr lang="en-US" dirty="0"/>
          </a:p>
          <a:p>
            <a:r>
              <a:rPr lang="en-US" dirty="0"/>
              <a:t>The development web server will start on port 4200, so the URL for the application will be </a:t>
            </a:r>
            <a:r>
              <a:rPr lang="en-US" dirty="0">
                <a:latin typeface="Consolas" panose="020B0609020204030204" pitchFamily="49" charset="0"/>
              </a:rPr>
              <a:t>http://localhost:4200</a:t>
            </a:r>
            <a:r>
              <a:rPr lang="en-US" dirty="0"/>
              <a:t>. </a:t>
            </a:r>
          </a:p>
          <a:p>
            <a:endParaRPr lang="en-US" dirty="0"/>
          </a:p>
          <a:p>
            <a:r>
              <a:rPr lang="en-US" dirty="0"/>
              <a:t>You don’t have to include the name of the HTML document because </a:t>
            </a:r>
            <a:r>
              <a:rPr lang="en-US" dirty="0">
                <a:latin typeface="Consolas" panose="020B0609020204030204" pitchFamily="49" charset="0"/>
              </a:rPr>
              <a:t>index.html </a:t>
            </a:r>
            <a:r>
              <a:rPr lang="en-US" dirty="0"/>
              <a:t>is the default file that the server responds with. </a:t>
            </a:r>
          </a:p>
          <a:p>
            <a:endParaRPr lang="en-US" dirty="0"/>
          </a:p>
          <a:p>
            <a:r>
              <a:rPr lang="en-US" dirty="0"/>
              <a:t>You will see </a:t>
            </a:r>
            <a:r>
              <a:rPr lang="en-US" b="1" dirty="0"/>
              <a:t>errors</a:t>
            </a:r>
            <a:r>
              <a:rPr lang="en-US" dirty="0"/>
              <a:t> in the browser’s JavaScript console, which can be </a:t>
            </a:r>
            <a:r>
              <a:rPr lang="en-US" b="1" dirty="0"/>
              <a:t>ignored</a:t>
            </a:r>
            <a:r>
              <a:rPr lang="en-US" dirty="0"/>
              <a:t> for the moment.</a:t>
            </a:r>
            <a:endParaRPr lang="en-CA" dirty="0"/>
          </a:p>
        </p:txBody>
      </p:sp>
      <p:pic>
        <p:nvPicPr>
          <p:cNvPr id="5" name="Picture 4">
            <a:extLst>
              <a:ext uri="{FF2B5EF4-FFF2-40B4-BE49-F238E27FC236}">
                <a16:creationId xmlns:a16="http://schemas.microsoft.com/office/drawing/2014/main" id="{CBC336C1-2D40-4BBF-AF95-A3AC73C682C7}"/>
              </a:ext>
            </a:extLst>
          </p:cNvPr>
          <p:cNvPicPr>
            <a:picLocks noChangeAspect="1"/>
          </p:cNvPicPr>
          <p:nvPr/>
        </p:nvPicPr>
        <p:blipFill rotWithShape="1">
          <a:blip r:embed="rId2"/>
          <a:srcRect b="19103"/>
          <a:stretch/>
        </p:blipFill>
        <p:spPr>
          <a:xfrm>
            <a:off x="1295400" y="1680731"/>
            <a:ext cx="4943475" cy="1672070"/>
          </a:xfrm>
          <a:prstGeom prst="rect">
            <a:avLst/>
          </a:prstGeom>
          <a:ln>
            <a:solidFill>
              <a:schemeClr val="tx1"/>
            </a:solidFill>
          </a:ln>
        </p:spPr>
      </p:pic>
    </p:spTree>
    <p:extLst>
      <p:ext uri="{BB962C8B-B14F-4D97-AF65-F5344CB8AC3E}">
        <p14:creationId xmlns:p14="http://schemas.microsoft.com/office/powerpoint/2010/main" val="401446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65D1-0BC2-4F60-807B-3C0DF13CA0F5}"/>
              </a:ext>
            </a:extLst>
          </p:cNvPr>
          <p:cNvSpPr>
            <a:spLocks noGrp="1"/>
          </p:cNvSpPr>
          <p:nvPr>
            <p:ph type="title"/>
          </p:nvPr>
        </p:nvSpPr>
        <p:spPr/>
        <p:txBody>
          <a:bodyPr/>
          <a:lstStyle/>
          <a:p>
            <a:r>
              <a:rPr lang="en-US" dirty="0"/>
              <a:t>Starting the RESTful Web Service</a:t>
            </a:r>
            <a:endParaRPr lang="en-CA" dirty="0"/>
          </a:p>
        </p:txBody>
      </p:sp>
      <p:sp>
        <p:nvSpPr>
          <p:cNvPr id="5" name="Content Placeholder 4">
            <a:extLst>
              <a:ext uri="{FF2B5EF4-FFF2-40B4-BE49-F238E27FC236}">
                <a16:creationId xmlns:a16="http://schemas.microsoft.com/office/drawing/2014/main" id="{2AA5ADBA-7016-4302-8F2F-1F5FB4E2AD29}"/>
              </a:ext>
            </a:extLst>
          </p:cNvPr>
          <p:cNvSpPr>
            <a:spLocks noGrp="1"/>
          </p:cNvSpPr>
          <p:nvPr>
            <p:ph idx="1"/>
          </p:nvPr>
        </p:nvSpPr>
        <p:spPr/>
        <p:txBody>
          <a:bodyPr/>
          <a:lstStyle/>
          <a:p>
            <a:r>
              <a:rPr lang="en-US" dirty="0"/>
              <a:t>To start the RESTful web service, open a new command prompt, navigate to the </a:t>
            </a:r>
            <a:r>
              <a:rPr lang="en-US" b="1" dirty="0"/>
              <a:t>SportsStore</a:t>
            </a:r>
            <a:r>
              <a:rPr lang="en-US" dirty="0"/>
              <a:t> folder, and run the following command:</a:t>
            </a:r>
          </a:p>
          <a:p>
            <a:endParaRPr lang="en-US" dirty="0"/>
          </a:p>
          <a:p>
            <a:pPr marL="457180" lvl="1" indent="0">
              <a:buNone/>
            </a:pPr>
            <a:r>
              <a:rPr lang="en-CA" dirty="0">
                <a:latin typeface="Consolas" panose="020B0609020204030204" pitchFamily="49" charset="0"/>
              </a:rPr>
              <a:t>npm run json</a:t>
            </a:r>
          </a:p>
          <a:p>
            <a:endParaRPr lang="en-CA" dirty="0"/>
          </a:p>
          <a:p>
            <a:r>
              <a:rPr lang="en-US" dirty="0"/>
              <a:t>The RESTful web service is configured to run on </a:t>
            </a:r>
            <a:r>
              <a:rPr lang="en-US" b="1" dirty="0"/>
              <a:t>port 3500</a:t>
            </a:r>
            <a:r>
              <a:rPr lang="en-US" dirty="0"/>
              <a:t>. </a:t>
            </a:r>
          </a:p>
          <a:p>
            <a:endParaRPr lang="en-US" dirty="0"/>
          </a:p>
          <a:p>
            <a:r>
              <a:rPr lang="en-US" dirty="0"/>
              <a:t>To test the web service request, use the browser to request the URL </a:t>
            </a:r>
            <a:r>
              <a:rPr lang="en-US" dirty="0">
                <a:latin typeface="Consolas" panose="020B0609020204030204" pitchFamily="49" charset="0"/>
              </a:rPr>
              <a:t>http://localhost:3500/products/1</a:t>
            </a:r>
            <a:endParaRPr lang="en-US" dirty="0"/>
          </a:p>
        </p:txBody>
      </p:sp>
    </p:spTree>
    <p:extLst>
      <p:ext uri="{BB962C8B-B14F-4D97-AF65-F5344CB8AC3E}">
        <p14:creationId xmlns:p14="http://schemas.microsoft.com/office/powerpoint/2010/main" val="183303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65D1-0BC2-4F60-807B-3C0DF13CA0F5}"/>
              </a:ext>
            </a:extLst>
          </p:cNvPr>
          <p:cNvSpPr>
            <a:spLocks noGrp="1"/>
          </p:cNvSpPr>
          <p:nvPr>
            <p:ph type="title"/>
          </p:nvPr>
        </p:nvSpPr>
        <p:spPr/>
        <p:txBody>
          <a:bodyPr/>
          <a:lstStyle/>
          <a:p>
            <a:r>
              <a:rPr lang="en-US" dirty="0"/>
              <a:t>Starting the RESTful Web Service (continued)</a:t>
            </a:r>
            <a:endParaRPr lang="en-CA" dirty="0"/>
          </a:p>
        </p:txBody>
      </p:sp>
      <p:sp>
        <p:nvSpPr>
          <p:cNvPr id="5" name="Content Placeholder 4">
            <a:extLst>
              <a:ext uri="{FF2B5EF4-FFF2-40B4-BE49-F238E27FC236}">
                <a16:creationId xmlns:a16="http://schemas.microsoft.com/office/drawing/2014/main" id="{2AA5ADBA-7016-4302-8F2F-1F5FB4E2AD29}"/>
              </a:ext>
            </a:extLst>
          </p:cNvPr>
          <p:cNvSpPr>
            <a:spLocks noGrp="1"/>
          </p:cNvSpPr>
          <p:nvPr>
            <p:ph idx="1"/>
          </p:nvPr>
        </p:nvSpPr>
        <p:spPr/>
        <p:txBody>
          <a:bodyPr/>
          <a:lstStyle/>
          <a:p>
            <a:r>
              <a:rPr lang="en-US" dirty="0"/>
              <a:t>The browser will display a JSON representation of one of the products:</a:t>
            </a:r>
            <a:endParaRPr lang="en-CA" dirty="0"/>
          </a:p>
        </p:txBody>
      </p:sp>
      <p:pic>
        <p:nvPicPr>
          <p:cNvPr id="4" name="Picture 3">
            <a:extLst>
              <a:ext uri="{FF2B5EF4-FFF2-40B4-BE49-F238E27FC236}">
                <a16:creationId xmlns:a16="http://schemas.microsoft.com/office/drawing/2014/main" id="{00DF913D-2F73-4AC4-B9A6-027482C96925}"/>
              </a:ext>
            </a:extLst>
          </p:cNvPr>
          <p:cNvPicPr>
            <a:picLocks noChangeAspect="1"/>
          </p:cNvPicPr>
          <p:nvPr/>
        </p:nvPicPr>
        <p:blipFill>
          <a:blip r:embed="rId2"/>
          <a:stretch>
            <a:fillRect/>
          </a:stretch>
        </p:blipFill>
        <p:spPr>
          <a:xfrm>
            <a:off x="1295400" y="1828800"/>
            <a:ext cx="4886325" cy="2371725"/>
          </a:xfrm>
          <a:prstGeom prst="rect">
            <a:avLst/>
          </a:prstGeom>
          <a:ln>
            <a:solidFill>
              <a:schemeClr val="tx1"/>
            </a:solidFill>
          </a:ln>
        </p:spPr>
      </p:pic>
    </p:spTree>
    <p:extLst>
      <p:ext uri="{BB962C8B-B14F-4D97-AF65-F5344CB8AC3E}">
        <p14:creationId xmlns:p14="http://schemas.microsoft.com/office/powerpoint/2010/main" val="204076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223F-0D92-4C7A-B578-39F9C74E2123}"/>
              </a:ext>
            </a:extLst>
          </p:cNvPr>
          <p:cNvSpPr>
            <a:spLocks noGrp="1"/>
          </p:cNvSpPr>
          <p:nvPr>
            <p:ph type="title"/>
          </p:nvPr>
        </p:nvSpPr>
        <p:spPr/>
        <p:txBody>
          <a:bodyPr/>
          <a:lstStyle/>
          <a:p>
            <a:r>
              <a:rPr lang="en-CA" dirty="0"/>
              <a:t>Preparing the Project</a:t>
            </a:r>
          </a:p>
        </p:txBody>
      </p:sp>
      <p:sp>
        <p:nvSpPr>
          <p:cNvPr id="3" name="Content Placeholder 2">
            <a:extLst>
              <a:ext uri="{FF2B5EF4-FFF2-40B4-BE49-F238E27FC236}">
                <a16:creationId xmlns:a16="http://schemas.microsoft.com/office/drawing/2014/main" id="{56BC0726-D499-4C81-B0EA-33FE507EE58F}"/>
              </a:ext>
            </a:extLst>
          </p:cNvPr>
          <p:cNvSpPr>
            <a:spLocks noGrp="1"/>
          </p:cNvSpPr>
          <p:nvPr>
            <p:ph idx="1"/>
          </p:nvPr>
        </p:nvSpPr>
        <p:spPr/>
        <p:txBody>
          <a:bodyPr/>
          <a:lstStyle/>
          <a:p>
            <a:r>
              <a:rPr lang="en-US" dirty="0"/>
              <a:t>To create the </a:t>
            </a:r>
            <a:r>
              <a:rPr lang="en-US" b="1" dirty="0"/>
              <a:t>SportsStore project</a:t>
            </a:r>
            <a:r>
              <a:rPr lang="en-US" dirty="0"/>
              <a:t>, open a command prompt, navigate to a convenient location, and run the following command:</a:t>
            </a:r>
          </a:p>
          <a:p>
            <a:endParaRPr lang="en-US" dirty="0"/>
          </a:p>
          <a:p>
            <a:pPr marL="457180" lvl="1" indent="0">
              <a:buNone/>
            </a:pPr>
            <a:r>
              <a:rPr lang="en-CA" sz="1400" dirty="0">
                <a:latin typeface="Consolas" panose="020B0609020204030204" pitchFamily="49" charset="0"/>
              </a:rPr>
              <a:t>ng new SportsStore --routing false --style css --skip-git --skip-tests</a:t>
            </a:r>
          </a:p>
          <a:p>
            <a:pPr marL="457180" lvl="1" indent="0">
              <a:buNone/>
            </a:pPr>
            <a:endParaRPr lang="en-CA" sz="1400" dirty="0">
              <a:latin typeface="Consolas" panose="020B0609020204030204" pitchFamily="49" charset="0"/>
            </a:endParaRPr>
          </a:p>
          <a:p>
            <a:pPr marL="457180" lvl="1" indent="0">
              <a:buNone/>
            </a:pPr>
            <a:endParaRPr lang="en-CA" sz="1400" dirty="0">
              <a:latin typeface="Consolas" panose="020B0609020204030204" pitchFamily="49" charset="0"/>
            </a:endParaRPr>
          </a:p>
          <a:p>
            <a:pPr marL="457180" lvl="1" indent="0">
              <a:buNone/>
            </a:pPr>
            <a:endParaRPr lang="en-CA" sz="1400" dirty="0">
              <a:latin typeface="Consolas" panose="020B0609020204030204" pitchFamily="49" charset="0"/>
            </a:endParaRPr>
          </a:p>
          <a:p>
            <a:endParaRPr lang="en-CA" dirty="0"/>
          </a:p>
          <a:p>
            <a:endParaRPr lang="en-US" dirty="0"/>
          </a:p>
          <a:p>
            <a:endParaRPr lang="en-US" dirty="0"/>
          </a:p>
        </p:txBody>
      </p:sp>
      <p:pic>
        <p:nvPicPr>
          <p:cNvPr id="5" name="Picture 4">
            <a:extLst>
              <a:ext uri="{FF2B5EF4-FFF2-40B4-BE49-F238E27FC236}">
                <a16:creationId xmlns:a16="http://schemas.microsoft.com/office/drawing/2014/main" id="{7815F67A-3808-4B8A-9F20-2EE90E481619}"/>
              </a:ext>
            </a:extLst>
          </p:cNvPr>
          <p:cNvPicPr>
            <a:picLocks noChangeAspect="1"/>
          </p:cNvPicPr>
          <p:nvPr/>
        </p:nvPicPr>
        <p:blipFill rotWithShape="1">
          <a:blip r:embed="rId2"/>
          <a:srcRect b="68049"/>
          <a:stretch/>
        </p:blipFill>
        <p:spPr>
          <a:xfrm>
            <a:off x="1371600" y="2667000"/>
            <a:ext cx="7239000" cy="1067858"/>
          </a:xfrm>
          <a:prstGeom prst="rect">
            <a:avLst/>
          </a:prstGeom>
        </p:spPr>
      </p:pic>
    </p:spTree>
    <p:extLst>
      <p:ext uri="{BB962C8B-B14F-4D97-AF65-F5344CB8AC3E}">
        <p14:creationId xmlns:p14="http://schemas.microsoft.com/office/powerpoint/2010/main" val="3697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223F-0D92-4C7A-B578-39F9C74E2123}"/>
              </a:ext>
            </a:extLst>
          </p:cNvPr>
          <p:cNvSpPr>
            <a:spLocks noGrp="1"/>
          </p:cNvSpPr>
          <p:nvPr>
            <p:ph type="title"/>
          </p:nvPr>
        </p:nvSpPr>
        <p:spPr/>
        <p:txBody>
          <a:bodyPr/>
          <a:lstStyle/>
          <a:p>
            <a:r>
              <a:rPr lang="en-CA" dirty="0"/>
              <a:t>Preparing the Project (continued)</a:t>
            </a:r>
          </a:p>
        </p:txBody>
      </p:sp>
      <p:sp>
        <p:nvSpPr>
          <p:cNvPr id="3" name="Content Placeholder 2">
            <a:extLst>
              <a:ext uri="{FF2B5EF4-FFF2-40B4-BE49-F238E27FC236}">
                <a16:creationId xmlns:a16="http://schemas.microsoft.com/office/drawing/2014/main" id="{56BC0726-D499-4C81-B0EA-33FE507EE58F}"/>
              </a:ext>
            </a:extLst>
          </p:cNvPr>
          <p:cNvSpPr>
            <a:spLocks noGrp="1"/>
          </p:cNvSpPr>
          <p:nvPr>
            <p:ph idx="1"/>
          </p:nvPr>
        </p:nvSpPr>
        <p:spPr/>
        <p:txBody>
          <a:bodyPr/>
          <a:lstStyle/>
          <a:p>
            <a:r>
              <a:rPr lang="en-US" dirty="0"/>
              <a:t>The </a:t>
            </a:r>
            <a:r>
              <a:rPr lang="en-US" b="1" dirty="0"/>
              <a:t>angular-cli</a:t>
            </a:r>
            <a:r>
              <a:rPr lang="en-US" dirty="0"/>
              <a:t> package will create a new project for Angular development, with </a:t>
            </a:r>
            <a:r>
              <a:rPr lang="en-US" b="1" dirty="0"/>
              <a:t>configuration files</a:t>
            </a:r>
            <a:r>
              <a:rPr lang="en-US" dirty="0"/>
              <a:t>, </a:t>
            </a:r>
            <a:r>
              <a:rPr lang="en-US" b="1" dirty="0"/>
              <a:t>placeholder content</a:t>
            </a:r>
            <a:r>
              <a:rPr lang="en-US" dirty="0"/>
              <a:t>, and </a:t>
            </a:r>
            <a:r>
              <a:rPr lang="en-US" b="1" dirty="0"/>
              <a:t>development tools</a:t>
            </a:r>
            <a:r>
              <a:rPr lang="en-US" dirty="0"/>
              <a:t>. </a:t>
            </a:r>
          </a:p>
          <a:p>
            <a:endParaRPr lang="en-US" dirty="0"/>
          </a:p>
          <a:p>
            <a:r>
              <a:rPr lang="en-US" dirty="0"/>
              <a:t>The project setup process can take some time since there are many NPM packages to download and install.</a:t>
            </a:r>
            <a:endParaRPr lang="en-CA" dirty="0"/>
          </a:p>
        </p:txBody>
      </p:sp>
      <p:pic>
        <p:nvPicPr>
          <p:cNvPr id="8" name="Picture 7">
            <a:extLst>
              <a:ext uri="{FF2B5EF4-FFF2-40B4-BE49-F238E27FC236}">
                <a16:creationId xmlns:a16="http://schemas.microsoft.com/office/drawing/2014/main" id="{44E84F90-D89F-4879-9F2E-E5D03D1645C1}"/>
              </a:ext>
            </a:extLst>
          </p:cNvPr>
          <p:cNvPicPr>
            <a:picLocks noChangeAspect="1"/>
          </p:cNvPicPr>
          <p:nvPr/>
        </p:nvPicPr>
        <p:blipFill>
          <a:blip r:embed="rId2"/>
          <a:stretch>
            <a:fillRect/>
          </a:stretch>
        </p:blipFill>
        <p:spPr>
          <a:xfrm>
            <a:off x="1295400" y="3200401"/>
            <a:ext cx="7543800" cy="3482940"/>
          </a:xfrm>
          <a:prstGeom prst="rect">
            <a:avLst/>
          </a:prstGeom>
        </p:spPr>
      </p:pic>
    </p:spTree>
    <p:extLst>
      <p:ext uri="{BB962C8B-B14F-4D97-AF65-F5344CB8AC3E}">
        <p14:creationId xmlns:p14="http://schemas.microsoft.com/office/powerpoint/2010/main" val="394446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44AD-10E6-40F5-9298-1955A132D231}"/>
              </a:ext>
            </a:extLst>
          </p:cNvPr>
          <p:cNvSpPr>
            <a:spLocks noGrp="1"/>
          </p:cNvSpPr>
          <p:nvPr>
            <p:ph type="title"/>
          </p:nvPr>
        </p:nvSpPr>
        <p:spPr/>
        <p:txBody>
          <a:bodyPr/>
          <a:lstStyle/>
          <a:p>
            <a:r>
              <a:rPr lang="en-US" dirty="0"/>
              <a:t>Installing the Additional NPM Packages</a:t>
            </a:r>
            <a:endParaRPr lang="en-CA" dirty="0"/>
          </a:p>
        </p:txBody>
      </p:sp>
      <p:sp>
        <p:nvSpPr>
          <p:cNvPr id="3" name="Content Placeholder 2">
            <a:extLst>
              <a:ext uri="{FF2B5EF4-FFF2-40B4-BE49-F238E27FC236}">
                <a16:creationId xmlns:a16="http://schemas.microsoft.com/office/drawing/2014/main" id="{254E58F2-3F84-47F2-BA96-BE3081B4EAB0}"/>
              </a:ext>
            </a:extLst>
          </p:cNvPr>
          <p:cNvSpPr>
            <a:spLocks noGrp="1"/>
          </p:cNvSpPr>
          <p:nvPr>
            <p:ph idx="1"/>
          </p:nvPr>
        </p:nvSpPr>
        <p:spPr/>
        <p:txBody>
          <a:bodyPr>
            <a:normAutofit fontScale="92500" lnSpcReduction="20000"/>
          </a:bodyPr>
          <a:lstStyle/>
          <a:p>
            <a:r>
              <a:rPr lang="en-US" dirty="0"/>
              <a:t>Additional packages are required for the </a:t>
            </a:r>
            <a:r>
              <a:rPr lang="en-US" b="1" dirty="0"/>
              <a:t>SportsStore</a:t>
            </a:r>
            <a:r>
              <a:rPr lang="en-US" dirty="0"/>
              <a:t> project, in addition to the core Angular packages and build tools set up by the ng new command. </a:t>
            </a:r>
          </a:p>
          <a:p>
            <a:endParaRPr lang="en-US" dirty="0"/>
          </a:p>
          <a:p>
            <a:r>
              <a:rPr lang="en-US" dirty="0"/>
              <a:t>Run the following commands to navigate to the SportsStore folder and add the required packages:</a:t>
            </a:r>
          </a:p>
          <a:p>
            <a:endParaRPr lang="en-US" dirty="0"/>
          </a:p>
          <a:p>
            <a:pPr marL="400032" lvl="1" indent="0">
              <a:buNone/>
            </a:pPr>
            <a:r>
              <a:rPr lang="en-CA" dirty="0">
                <a:latin typeface="Consolas" panose="020B0609020204030204" pitchFamily="49" charset="0"/>
              </a:rPr>
              <a:t>cd SportsStore</a:t>
            </a:r>
          </a:p>
          <a:p>
            <a:pPr marL="400032" lvl="1" indent="0">
              <a:buNone/>
            </a:pPr>
            <a:r>
              <a:rPr lang="en-CA" dirty="0">
                <a:latin typeface="Consolas" panose="020B0609020204030204" pitchFamily="49" charset="0"/>
              </a:rPr>
              <a:t>npm install bootstrap@4.4.1</a:t>
            </a:r>
          </a:p>
          <a:p>
            <a:pPr marL="400032" lvl="1" indent="0">
              <a:buNone/>
            </a:pPr>
            <a:r>
              <a:rPr lang="en-CA" dirty="0">
                <a:latin typeface="Consolas" panose="020B0609020204030204" pitchFamily="49" charset="0"/>
              </a:rPr>
              <a:t>npm install @fortawesome/fontawesome-free@5.12.1</a:t>
            </a:r>
          </a:p>
          <a:p>
            <a:pPr marL="400032" lvl="1" indent="0">
              <a:buNone/>
            </a:pPr>
            <a:r>
              <a:rPr lang="en-CA" dirty="0">
                <a:latin typeface="Consolas" panose="020B0609020204030204" pitchFamily="49" charset="0"/>
              </a:rPr>
              <a:t>npm install --save-dev json-server@0.16.0</a:t>
            </a:r>
          </a:p>
          <a:p>
            <a:pPr marL="400032" lvl="1" indent="0">
              <a:buNone/>
            </a:pPr>
            <a:r>
              <a:rPr lang="en-CA" dirty="0">
                <a:latin typeface="Consolas" panose="020B0609020204030204" pitchFamily="49" charset="0"/>
              </a:rPr>
              <a:t>npm install --save-dev jsonwebtoken@8.5.1</a:t>
            </a:r>
          </a:p>
          <a:p>
            <a:endParaRPr lang="en-CA" dirty="0"/>
          </a:p>
          <a:p>
            <a:r>
              <a:rPr lang="en-US" dirty="0"/>
              <a:t>It is important to use the version numbers shown in the listing. </a:t>
            </a:r>
          </a:p>
          <a:p>
            <a:endParaRPr lang="en-US" dirty="0"/>
          </a:p>
          <a:p>
            <a:r>
              <a:rPr lang="en-US" dirty="0"/>
              <a:t>You may see warnings about </a:t>
            </a:r>
            <a:r>
              <a:rPr lang="en-US" b="1" dirty="0"/>
              <a:t>unmet peer dependencies </a:t>
            </a:r>
            <a:r>
              <a:rPr lang="en-US" dirty="0"/>
              <a:t>as you add the packages, but you can ignore them. </a:t>
            </a:r>
          </a:p>
          <a:p>
            <a:endParaRPr lang="en-US" dirty="0"/>
          </a:p>
          <a:p>
            <a:r>
              <a:rPr lang="en-US" dirty="0"/>
              <a:t>Some of the packages are installed using the </a:t>
            </a:r>
            <a:r>
              <a:rPr lang="en-US" dirty="0">
                <a:latin typeface="Consolas" panose="020B0609020204030204" pitchFamily="49" charset="0"/>
              </a:rPr>
              <a:t>--save-dev </a:t>
            </a:r>
            <a:r>
              <a:rPr lang="en-US" dirty="0"/>
              <a:t>argument, which indicates they are used during development and will not be part of the </a:t>
            </a:r>
            <a:r>
              <a:rPr lang="en-US" b="1" dirty="0"/>
              <a:t>SportsStore</a:t>
            </a:r>
            <a:r>
              <a:rPr lang="en-US" dirty="0"/>
              <a:t> application.</a:t>
            </a:r>
            <a:endParaRPr lang="en-CA" dirty="0"/>
          </a:p>
        </p:txBody>
      </p:sp>
    </p:spTree>
    <p:extLst>
      <p:ext uri="{BB962C8B-B14F-4D97-AF65-F5344CB8AC3E}">
        <p14:creationId xmlns:p14="http://schemas.microsoft.com/office/powerpoint/2010/main" val="65524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E09E-D104-4DCB-9488-07AD046512B2}"/>
              </a:ext>
            </a:extLst>
          </p:cNvPr>
          <p:cNvSpPr>
            <a:spLocks noGrp="1"/>
          </p:cNvSpPr>
          <p:nvPr>
            <p:ph type="title"/>
          </p:nvPr>
        </p:nvSpPr>
        <p:spPr/>
        <p:txBody>
          <a:bodyPr/>
          <a:lstStyle/>
          <a:p>
            <a:r>
              <a:rPr lang="en-US" dirty="0"/>
              <a:t>Adding the CSS Style Sheets to the Application</a:t>
            </a:r>
            <a:endParaRPr lang="en-CA" dirty="0"/>
          </a:p>
        </p:txBody>
      </p:sp>
      <p:sp>
        <p:nvSpPr>
          <p:cNvPr id="3" name="Content Placeholder 2">
            <a:extLst>
              <a:ext uri="{FF2B5EF4-FFF2-40B4-BE49-F238E27FC236}">
                <a16:creationId xmlns:a16="http://schemas.microsoft.com/office/drawing/2014/main" id="{09E2A18B-2F76-432A-A6C6-0C03BFB9EFC9}"/>
              </a:ext>
            </a:extLst>
          </p:cNvPr>
          <p:cNvSpPr>
            <a:spLocks noGrp="1"/>
          </p:cNvSpPr>
          <p:nvPr>
            <p:ph idx="1"/>
          </p:nvPr>
        </p:nvSpPr>
        <p:spPr/>
        <p:txBody>
          <a:bodyPr/>
          <a:lstStyle/>
          <a:p>
            <a:r>
              <a:rPr lang="en-US" dirty="0"/>
              <a:t>Once the packages have been installed, add the statements shown in the following code listing to the </a:t>
            </a:r>
            <a:r>
              <a:rPr lang="en-US" b="1" dirty="0">
                <a:latin typeface="Consolas" panose="020B0609020204030204" pitchFamily="49" charset="0"/>
              </a:rPr>
              <a:t>angular.json </a:t>
            </a:r>
            <a:r>
              <a:rPr lang="en-US" dirty="0"/>
              <a:t>file to incorporate the CSS files from the Bootstrap CSS framework and the Font Awesome packages into the application. </a:t>
            </a:r>
          </a:p>
          <a:p>
            <a:endParaRPr lang="en-US" dirty="0"/>
          </a:p>
          <a:p>
            <a:r>
              <a:rPr lang="en-US" dirty="0"/>
              <a:t>We will use the Bootstrap CSS styles for all the HTML content in the SportsStore application, and we will use icons from the Font Awesome package to present a summary of a shopping cart to the user.</a:t>
            </a:r>
            <a:endParaRPr lang="en-CA" dirty="0"/>
          </a:p>
        </p:txBody>
      </p:sp>
    </p:spTree>
    <p:extLst>
      <p:ext uri="{BB962C8B-B14F-4D97-AF65-F5344CB8AC3E}">
        <p14:creationId xmlns:p14="http://schemas.microsoft.com/office/powerpoint/2010/main" val="16089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E09E-D104-4DCB-9488-07AD046512B2}"/>
              </a:ext>
            </a:extLst>
          </p:cNvPr>
          <p:cNvSpPr>
            <a:spLocks noGrp="1"/>
          </p:cNvSpPr>
          <p:nvPr>
            <p:ph type="title"/>
          </p:nvPr>
        </p:nvSpPr>
        <p:spPr/>
        <p:txBody>
          <a:bodyPr/>
          <a:lstStyle/>
          <a:p>
            <a:r>
              <a:rPr lang="en-US" dirty="0"/>
              <a:t>Adding the CSS Style Sheets to the Application</a:t>
            </a:r>
            <a:endParaRPr lang="en-CA" dirty="0"/>
          </a:p>
        </p:txBody>
      </p:sp>
      <p:sp>
        <p:nvSpPr>
          <p:cNvPr id="3" name="Content Placeholder 2">
            <a:extLst>
              <a:ext uri="{FF2B5EF4-FFF2-40B4-BE49-F238E27FC236}">
                <a16:creationId xmlns:a16="http://schemas.microsoft.com/office/drawing/2014/main" id="{09E2A18B-2F76-432A-A6C6-0C03BFB9EFC9}"/>
              </a:ext>
            </a:extLst>
          </p:cNvPr>
          <p:cNvSpPr>
            <a:spLocks noGrp="1"/>
          </p:cNvSpPr>
          <p:nvPr>
            <p:ph idx="1"/>
          </p:nvPr>
        </p:nvSpPr>
        <p:spPr/>
        <p:txBody>
          <a:bodyPr>
            <a:normAutofit/>
          </a:bodyPr>
          <a:lstStyle/>
          <a:p>
            <a:pPr marL="0" indent="0">
              <a:buNone/>
            </a:pPr>
            <a:r>
              <a:rPr lang="en-US" sz="1400" dirty="0">
                <a:latin typeface="Consolas" panose="020B0609020204030204" pitchFamily="49" charset="0"/>
              </a:rPr>
              <a:t>...</a:t>
            </a:r>
          </a:p>
          <a:p>
            <a:pPr marL="0" indent="0">
              <a:buNone/>
            </a:pPr>
            <a:r>
              <a:rPr lang="en-US" sz="1400" dirty="0">
                <a:latin typeface="Consolas" panose="020B0609020204030204" pitchFamily="49" charset="0"/>
              </a:rPr>
              <a:t>"architect": {</a:t>
            </a:r>
          </a:p>
          <a:p>
            <a:pPr marL="0" indent="0">
              <a:buNone/>
            </a:pPr>
            <a:r>
              <a:rPr lang="en-US" sz="1400" dirty="0">
                <a:latin typeface="Consolas" panose="020B0609020204030204" pitchFamily="49" charset="0"/>
              </a:rPr>
              <a:t>     "build": {</a:t>
            </a:r>
          </a:p>
          <a:p>
            <a:pPr marL="0" indent="0">
              <a:buNone/>
            </a:pPr>
            <a:r>
              <a:rPr lang="en-US" sz="1400" dirty="0">
                <a:latin typeface="Consolas" panose="020B0609020204030204" pitchFamily="49" charset="0"/>
              </a:rPr>
              <a:t>     "builder": "@angular-devkit/</a:t>
            </a:r>
            <a:r>
              <a:rPr lang="en-US" sz="1400" dirty="0" err="1">
                <a:latin typeface="Consolas" panose="020B0609020204030204" pitchFamily="49" charset="0"/>
              </a:rPr>
              <a:t>build-angular:browser</a:t>
            </a:r>
            <a:r>
              <a:rPr lang="en-US" sz="1400" dirty="0">
                <a:latin typeface="Consolas" panose="020B0609020204030204" pitchFamily="49" charset="0"/>
              </a:rPr>
              <a:t>",</a:t>
            </a:r>
          </a:p>
          <a:p>
            <a:pPr marL="0" indent="0">
              <a:buNone/>
            </a:pPr>
            <a:r>
              <a:rPr lang="en-US" sz="1400" dirty="0">
                <a:latin typeface="Consolas" panose="020B0609020204030204" pitchFamily="49" charset="0"/>
              </a:rPr>
              <a:t>     "options": {</a:t>
            </a:r>
          </a:p>
          <a:p>
            <a:pPr marL="0" indent="0">
              <a:buNone/>
            </a:pPr>
            <a:r>
              <a:rPr lang="en-US" sz="1400" dirty="0">
                <a:latin typeface="Consolas" panose="020B0609020204030204" pitchFamily="49" charset="0"/>
              </a:rPr>
              <a:t>          "outputPath": "dist/SportsStore",</a:t>
            </a:r>
          </a:p>
          <a:p>
            <a:pPr marL="0" indent="0">
              <a:buNone/>
            </a:pPr>
            <a:r>
              <a:rPr lang="en-US" sz="1400" dirty="0">
                <a:latin typeface="Consolas" panose="020B0609020204030204" pitchFamily="49" charset="0"/>
              </a:rPr>
              <a:t>          "index": "src/index.html",</a:t>
            </a:r>
          </a:p>
          <a:p>
            <a:pPr marL="0" indent="0">
              <a:buNone/>
            </a:pPr>
            <a:r>
              <a:rPr lang="en-US" sz="1400" dirty="0">
                <a:latin typeface="Consolas" panose="020B0609020204030204" pitchFamily="49" charset="0"/>
              </a:rPr>
              <a:t>          "main": "src/main.ts",</a:t>
            </a:r>
          </a:p>
          <a:p>
            <a:pPr marL="0" indent="0">
              <a:buNone/>
            </a:pPr>
            <a:r>
              <a:rPr lang="en-US" sz="1400" dirty="0">
                <a:latin typeface="Consolas" panose="020B0609020204030204" pitchFamily="49" charset="0"/>
              </a:rPr>
              <a:t>          "polyfills": "src/polyfills.ts",</a:t>
            </a:r>
          </a:p>
          <a:p>
            <a:pPr marL="0" indent="0">
              <a:buNone/>
            </a:pPr>
            <a:r>
              <a:rPr lang="en-US" sz="1400" dirty="0">
                <a:latin typeface="Consolas" panose="020B0609020204030204" pitchFamily="49" charset="0"/>
              </a:rPr>
              <a:t>          "tsConfig": "src/tsconfig.app.json",</a:t>
            </a:r>
          </a:p>
          <a:p>
            <a:pPr marL="0" indent="0">
              <a:buNone/>
            </a:pPr>
            <a:r>
              <a:rPr lang="en-US" sz="1400" dirty="0">
                <a:latin typeface="Consolas" panose="020B0609020204030204" pitchFamily="49" charset="0"/>
              </a:rPr>
              <a:t>          "assets": [</a:t>
            </a:r>
          </a:p>
          <a:p>
            <a:pPr marL="0" indent="0">
              <a:buNone/>
            </a:pPr>
            <a:r>
              <a:rPr lang="en-US" sz="1400" dirty="0">
                <a:latin typeface="Consolas" panose="020B0609020204030204" pitchFamily="49" charset="0"/>
              </a:rPr>
              <a:t>               "src/favicon.ico",</a:t>
            </a:r>
          </a:p>
          <a:p>
            <a:pPr marL="0" indent="0">
              <a:buNone/>
            </a:pPr>
            <a:r>
              <a:rPr lang="en-US" sz="1400" dirty="0">
                <a:latin typeface="Consolas" panose="020B0609020204030204" pitchFamily="49" charset="0"/>
              </a:rPr>
              <a:t>               "src/assets"</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"styles": [</a:t>
            </a:r>
          </a:p>
          <a:p>
            <a:pPr marL="0" indent="0">
              <a:buNone/>
            </a:pPr>
            <a:r>
              <a:rPr lang="en-US" sz="1400" dirty="0">
                <a:latin typeface="Consolas" panose="020B0609020204030204" pitchFamily="49" charset="0"/>
              </a:rPr>
              <a:t>               "src/styles.css",</a:t>
            </a:r>
          </a:p>
          <a:p>
            <a:pPr marL="0" indent="0">
              <a:buNone/>
            </a:pPr>
            <a:r>
              <a:rPr lang="en-US" sz="1400" dirty="0">
                <a:latin typeface="Consolas" panose="020B0609020204030204" pitchFamily="49" charset="0"/>
              </a:rPr>
              <a:t>               </a:t>
            </a:r>
            <a:r>
              <a:rPr lang="en-US" sz="1400" b="1" dirty="0">
                <a:latin typeface="Consolas" panose="020B0609020204030204" pitchFamily="49" charset="0"/>
              </a:rPr>
              <a:t>"node_modules/bootstrap/dist/css/bootstrap.min.css",</a:t>
            </a:r>
          </a:p>
          <a:p>
            <a:pPr marL="0" indent="0">
              <a:buNone/>
            </a:pPr>
            <a:r>
              <a:rPr lang="en-US" sz="1400" dirty="0">
                <a:latin typeface="Consolas" panose="020B0609020204030204" pitchFamily="49" charset="0"/>
              </a:rPr>
              <a:t>               </a:t>
            </a:r>
            <a:r>
              <a:rPr lang="en-US" sz="1400" b="1" dirty="0">
                <a:latin typeface="Consolas" panose="020B0609020204030204" pitchFamily="49" charset="0"/>
              </a:rPr>
              <a:t>"node_modules/@fortawesome/fontawesome-free/css/all.min.css"</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"scripts": []</a:t>
            </a:r>
          </a:p>
          <a:p>
            <a:pPr marL="0" indent="0">
              <a:buNone/>
            </a:pPr>
            <a:r>
              <a:rPr lang="en-US" sz="1400" dirty="0">
                <a:latin typeface="Consolas" panose="020B0609020204030204" pitchFamily="49" charset="0"/>
              </a:rPr>
              <a:t>    },</a:t>
            </a:r>
            <a:endParaRPr lang="en-CA" sz="1400" dirty="0">
              <a:latin typeface="Consolas" panose="020B0609020204030204" pitchFamily="49" charset="0"/>
            </a:endParaRPr>
          </a:p>
        </p:txBody>
      </p:sp>
    </p:spTree>
    <p:extLst>
      <p:ext uri="{BB962C8B-B14F-4D97-AF65-F5344CB8AC3E}">
        <p14:creationId xmlns:p14="http://schemas.microsoft.com/office/powerpoint/2010/main" val="86141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9E82-6413-4CCE-9873-970857A35C69}"/>
              </a:ext>
            </a:extLst>
          </p:cNvPr>
          <p:cNvSpPr>
            <a:spLocks noGrp="1"/>
          </p:cNvSpPr>
          <p:nvPr>
            <p:ph type="title"/>
          </p:nvPr>
        </p:nvSpPr>
        <p:spPr/>
        <p:txBody>
          <a:bodyPr/>
          <a:lstStyle/>
          <a:p>
            <a:r>
              <a:rPr lang="en-US" dirty="0"/>
              <a:t>Preparing the RESTful Web Service</a:t>
            </a:r>
            <a:endParaRPr lang="en-CA" dirty="0"/>
          </a:p>
        </p:txBody>
      </p:sp>
      <p:sp>
        <p:nvSpPr>
          <p:cNvPr id="3" name="Content Placeholder 2">
            <a:extLst>
              <a:ext uri="{FF2B5EF4-FFF2-40B4-BE49-F238E27FC236}">
                <a16:creationId xmlns:a16="http://schemas.microsoft.com/office/drawing/2014/main" id="{7F3800F3-1426-4ABB-9324-078D51036FCB}"/>
              </a:ext>
            </a:extLst>
          </p:cNvPr>
          <p:cNvSpPr>
            <a:spLocks noGrp="1"/>
          </p:cNvSpPr>
          <p:nvPr>
            <p:ph idx="1"/>
          </p:nvPr>
        </p:nvSpPr>
        <p:spPr/>
        <p:txBody>
          <a:bodyPr>
            <a:normAutofit/>
          </a:bodyPr>
          <a:lstStyle/>
          <a:p>
            <a:r>
              <a:rPr lang="en-US" dirty="0"/>
              <a:t>The SportsStore application will use asynchronous HTTP requests to get model data provided by a RESTful web service. </a:t>
            </a:r>
          </a:p>
          <a:p>
            <a:endParaRPr lang="en-US" dirty="0"/>
          </a:p>
          <a:p>
            <a:r>
              <a:rPr lang="en-US" dirty="0"/>
              <a:t>REST is an approach to designing web services that use the HTTP method or verb to specify an operation and the URL to select the data objects that the operation applies to.</a:t>
            </a:r>
          </a:p>
          <a:p>
            <a:endParaRPr lang="en-US" dirty="0"/>
          </a:p>
          <a:p>
            <a:r>
              <a:rPr lang="en-US" dirty="0"/>
              <a:t>We added the json-server package to the project in the previous section. </a:t>
            </a:r>
          </a:p>
          <a:p>
            <a:endParaRPr lang="en-US" dirty="0"/>
          </a:p>
          <a:p>
            <a:r>
              <a:rPr lang="en-US" dirty="0"/>
              <a:t>This is an excellent package for creating web services from JSON data or JavaScript code. </a:t>
            </a:r>
          </a:p>
          <a:p>
            <a:endParaRPr lang="en-US" dirty="0"/>
          </a:p>
        </p:txBody>
      </p:sp>
    </p:spTree>
    <p:extLst>
      <p:ext uri="{BB962C8B-B14F-4D97-AF65-F5344CB8AC3E}">
        <p14:creationId xmlns:p14="http://schemas.microsoft.com/office/powerpoint/2010/main" val="375215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9E82-6413-4CCE-9873-970857A35C69}"/>
              </a:ext>
            </a:extLst>
          </p:cNvPr>
          <p:cNvSpPr>
            <a:spLocks noGrp="1"/>
          </p:cNvSpPr>
          <p:nvPr>
            <p:ph type="title"/>
          </p:nvPr>
        </p:nvSpPr>
        <p:spPr/>
        <p:txBody>
          <a:bodyPr/>
          <a:lstStyle/>
          <a:p>
            <a:r>
              <a:rPr lang="en-US" dirty="0"/>
              <a:t>Preparing the RESTful Web Service (continued)</a:t>
            </a:r>
            <a:endParaRPr lang="en-CA" dirty="0"/>
          </a:p>
        </p:txBody>
      </p:sp>
      <p:sp>
        <p:nvSpPr>
          <p:cNvPr id="3" name="Content Placeholder 2">
            <a:extLst>
              <a:ext uri="{FF2B5EF4-FFF2-40B4-BE49-F238E27FC236}">
                <a16:creationId xmlns:a16="http://schemas.microsoft.com/office/drawing/2014/main" id="{7F3800F3-1426-4ABB-9324-078D51036FCB}"/>
              </a:ext>
            </a:extLst>
          </p:cNvPr>
          <p:cNvSpPr>
            <a:spLocks noGrp="1"/>
          </p:cNvSpPr>
          <p:nvPr>
            <p:ph idx="1"/>
          </p:nvPr>
        </p:nvSpPr>
        <p:spPr/>
        <p:txBody>
          <a:bodyPr>
            <a:normAutofit/>
          </a:bodyPr>
          <a:lstStyle/>
          <a:p>
            <a:r>
              <a:rPr lang="en-US" dirty="0"/>
              <a:t>Add the statement shown in the following code listing to the scripts section of the </a:t>
            </a:r>
            <a:r>
              <a:rPr lang="en-US" b="1" dirty="0">
                <a:latin typeface="Consolas" panose="020B0609020204030204" pitchFamily="49" charset="0"/>
              </a:rPr>
              <a:t>package.json </a:t>
            </a:r>
            <a:r>
              <a:rPr lang="en-US" dirty="0"/>
              <a:t>file so that the json-server package can be started from the command line:</a:t>
            </a:r>
          </a:p>
          <a:p>
            <a:endParaRPr lang="en-US" dirty="0"/>
          </a:p>
          <a:p>
            <a:pPr marL="400032" lvl="1" indent="0">
              <a:buNone/>
            </a:pPr>
            <a:r>
              <a:rPr lang="en-CA" sz="1600" dirty="0">
                <a:latin typeface="Consolas" panose="020B0609020204030204" pitchFamily="49" charset="0"/>
              </a:rPr>
              <a:t>...</a:t>
            </a:r>
          </a:p>
          <a:p>
            <a:pPr marL="400032" lvl="1" indent="0">
              <a:buNone/>
            </a:pPr>
            <a:r>
              <a:rPr lang="en-CA" sz="1600" dirty="0">
                <a:latin typeface="Consolas" panose="020B0609020204030204" pitchFamily="49" charset="0"/>
              </a:rPr>
              <a:t>"scripts": {</a:t>
            </a:r>
          </a:p>
          <a:p>
            <a:pPr marL="400032" lvl="1" indent="0">
              <a:buNone/>
            </a:pPr>
            <a:r>
              <a:rPr lang="en-CA" sz="1600" dirty="0">
                <a:latin typeface="Consolas" panose="020B0609020204030204" pitchFamily="49" charset="0"/>
              </a:rPr>
              <a:t>    "ng": "ng",</a:t>
            </a:r>
          </a:p>
          <a:p>
            <a:pPr marL="400032" lvl="1" indent="0">
              <a:buNone/>
            </a:pPr>
            <a:r>
              <a:rPr lang="en-CA" sz="1600" dirty="0">
                <a:latin typeface="Consolas" panose="020B0609020204030204" pitchFamily="49" charset="0"/>
              </a:rPr>
              <a:t>    "start": "ng serve",</a:t>
            </a:r>
          </a:p>
          <a:p>
            <a:pPr marL="400032" lvl="1" indent="0">
              <a:buNone/>
            </a:pPr>
            <a:r>
              <a:rPr lang="en-CA" sz="1600" dirty="0">
                <a:latin typeface="Consolas" panose="020B0609020204030204" pitchFamily="49" charset="0"/>
              </a:rPr>
              <a:t>    "build": "ng build",</a:t>
            </a:r>
          </a:p>
          <a:p>
            <a:pPr marL="400032" lvl="1" indent="0">
              <a:buNone/>
            </a:pPr>
            <a:r>
              <a:rPr lang="en-CA" sz="1600" dirty="0">
                <a:latin typeface="Consolas" panose="020B0609020204030204" pitchFamily="49" charset="0"/>
              </a:rPr>
              <a:t>    "test": "ng test",</a:t>
            </a:r>
          </a:p>
          <a:p>
            <a:pPr marL="400032" lvl="1" indent="0">
              <a:buNone/>
            </a:pPr>
            <a:r>
              <a:rPr lang="en-CA" sz="1600" dirty="0">
                <a:latin typeface="Consolas" panose="020B0609020204030204" pitchFamily="49" charset="0"/>
              </a:rPr>
              <a:t>    "lint": "ng lint",</a:t>
            </a:r>
          </a:p>
          <a:p>
            <a:pPr marL="400032" lvl="1" indent="0">
              <a:buNone/>
            </a:pPr>
            <a:r>
              <a:rPr lang="en-CA" sz="1600" dirty="0">
                <a:latin typeface="Consolas" panose="020B0609020204030204" pitchFamily="49" charset="0"/>
              </a:rPr>
              <a:t>    "e2e": "ng e2e",</a:t>
            </a:r>
          </a:p>
          <a:p>
            <a:pPr marL="400032" lvl="1" indent="0">
              <a:buNone/>
            </a:pPr>
            <a:r>
              <a:rPr lang="en-CA" sz="1600" dirty="0">
                <a:latin typeface="Consolas" panose="020B0609020204030204" pitchFamily="49" charset="0"/>
              </a:rPr>
              <a:t>    </a:t>
            </a:r>
            <a:r>
              <a:rPr lang="en-CA" sz="1600" b="1" dirty="0">
                <a:latin typeface="Consolas" panose="020B0609020204030204" pitchFamily="49" charset="0"/>
              </a:rPr>
              <a:t>"json": "json-server data.js -p 3500 -m authMiddleware.js"</a:t>
            </a:r>
          </a:p>
          <a:p>
            <a:pPr marL="400032" lvl="1" indent="0">
              <a:buNone/>
            </a:pPr>
            <a:r>
              <a:rPr lang="en-CA" sz="1600" dirty="0">
                <a:latin typeface="Consolas" panose="020B0609020204030204" pitchFamily="49" charset="0"/>
              </a:rPr>
              <a:t>},</a:t>
            </a:r>
          </a:p>
          <a:p>
            <a:pPr marL="400032" lvl="1" indent="0">
              <a:buNone/>
            </a:pPr>
            <a:r>
              <a:rPr lang="en-CA" sz="1600" dirty="0">
                <a:latin typeface="Consolas" panose="020B0609020204030204" pitchFamily="49" charset="0"/>
              </a:rPr>
              <a:t>...</a:t>
            </a:r>
            <a:endParaRPr lang="en-CA" dirty="0">
              <a:latin typeface="Consolas" panose="020B0609020204030204" pitchFamily="49" charset="0"/>
            </a:endParaRPr>
          </a:p>
        </p:txBody>
      </p:sp>
    </p:spTree>
    <p:extLst>
      <p:ext uri="{BB962C8B-B14F-4D97-AF65-F5344CB8AC3E}">
        <p14:creationId xmlns:p14="http://schemas.microsoft.com/office/powerpoint/2010/main" val="10465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2161</Words>
  <Application>Microsoft Office PowerPoint</Application>
  <PresentationFormat>On-screen Show (4:3)</PresentationFormat>
  <Paragraphs>247</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Arial Narrow</vt:lpstr>
      <vt:lpstr>Calibri</vt:lpstr>
      <vt:lpstr>Consolas</vt:lpstr>
      <vt:lpstr>Courier New</vt:lpstr>
      <vt:lpstr>Helvetica Neue</vt:lpstr>
      <vt:lpstr>Times New Roman</vt:lpstr>
      <vt:lpstr>Wingdings</vt:lpstr>
      <vt:lpstr>Default Design</vt:lpstr>
      <vt:lpstr>1_Default Design</vt:lpstr>
      <vt:lpstr>Web Redesign</vt:lpstr>
      <vt:lpstr>The project setup</vt:lpstr>
      <vt:lpstr>The SportsStore Application</vt:lpstr>
      <vt:lpstr>Preparing the Project</vt:lpstr>
      <vt:lpstr>Preparing the Project (continued)</vt:lpstr>
      <vt:lpstr>Installing the Additional NPM Packages</vt:lpstr>
      <vt:lpstr>Adding the CSS Style Sheets to the Application</vt:lpstr>
      <vt:lpstr>Adding the CSS Style Sheets to the Application</vt:lpstr>
      <vt:lpstr>Preparing the RESTful Web Service</vt:lpstr>
      <vt:lpstr>Preparing the RESTful Web Service (continued)</vt:lpstr>
      <vt:lpstr>Preparing the RESTful Web Service (continued)</vt:lpstr>
      <vt:lpstr>Preparing the RESTful Web Service (continued)</vt:lpstr>
      <vt:lpstr>Preparing the RESTful Web Service (continued)</vt:lpstr>
      <vt:lpstr>Preparing the RESTful Web Service (continued)</vt:lpstr>
      <vt:lpstr>Preparing the RESTful Web Service (continued)</vt:lpstr>
      <vt:lpstr>Preparing the RESTful Web Service (continued)</vt:lpstr>
      <vt:lpstr>Preparing the HTML File</vt:lpstr>
      <vt:lpstr>Preparing the HTML File (continued)</vt:lpstr>
      <vt:lpstr>Creating the Folder Structure</vt:lpstr>
      <vt:lpstr>Running the Example Application</vt:lpstr>
      <vt:lpstr>Running the Example Application (continued)</vt:lpstr>
      <vt:lpstr>Starting the RESTful Web Service</vt:lpstr>
      <vt:lpstr>Starting the RESTful Web Service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2017-03-11T06:56:23Z</cp:lastPrinted>
  <dcterms:created xsi:type="dcterms:W3CDTF">2007-07-09T21:56:01Z</dcterms:created>
  <dcterms:modified xsi:type="dcterms:W3CDTF">2020-08-28T14:35:03Z</dcterms:modified>
</cp:coreProperties>
</file>