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31"/>
  </p:notesMasterIdLst>
  <p:handoutMasterIdLst>
    <p:handoutMasterId r:id="rId32"/>
  </p:handoutMasterIdLst>
  <p:sldIdLst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96" r:id="rId25"/>
    <p:sldId id="398" r:id="rId26"/>
    <p:sldId id="399" r:id="rId27"/>
    <p:sldId id="400" r:id="rId28"/>
    <p:sldId id="401" r:id="rId29"/>
    <p:sldId id="40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87547-7851-486B-B488-F30A3A8D8923}" v="140" dt="2020-08-28T18:18:0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2"/>
    <p:restoredTop sz="94235"/>
  </p:normalViewPr>
  <p:slideViewPr>
    <p:cSldViewPr>
      <p:cViewPr varScale="1">
        <p:scale>
          <a:sx n="107" d="100"/>
          <a:sy n="107" d="100"/>
        </p:scale>
        <p:origin x="2256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The SportsStore Project (continued)</a:t>
            </a:r>
          </a:p>
        </p:txBody>
      </p:sp>
    </p:spTree>
    <p:extLst>
      <p:ext uri="{BB962C8B-B14F-4D97-AF65-F5344CB8AC3E}">
        <p14:creationId xmlns:p14="http://schemas.microsoft.com/office/powerpoint/2010/main" val="16169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A48-ACD2-4029-8CE8-CA97D924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and Applying the Routing Configuration (continued)</a:t>
            </a:r>
            <a:endParaRPr lang="en-C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1E8A0-39CA-44F5-9405-3CDCFFEA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app.component.ts file in the src/app folder so that we replace the </a:t>
            </a:r>
            <a:r>
              <a:rPr lang="en-US" b="1" dirty="0"/>
              <a:t>store element </a:t>
            </a:r>
            <a:r>
              <a:rPr lang="en-US" dirty="0"/>
              <a:t>in the root component’s template with the </a:t>
            </a:r>
            <a:r>
              <a:rPr lang="en-US" b="1" dirty="0"/>
              <a:t>router-outlet</a:t>
            </a:r>
            <a:r>
              <a:rPr lang="en-US" dirty="0"/>
              <a:t> element: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selector: 'app',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template: `&lt;router-outlet&gt;&lt;/router-outlet&gt;`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export class AppComponent {}</a:t>
            </a:r>
          </a:p>
        </p:txBody>
      </p:sp>
    </p:spTree>
    <p:extLst>
      <p:ext uri="{BB962C8B-B14F-4D97-AF65-F5344CB8AC3E}">
        <p14:creationId xmlns:p14="http://schemas.microsoft.com/office/powerpoint/2010/main" val="24003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A48-ACD2-4029-8CE8-CA97D924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and Applying the Routing Configuration (continued)</a:t>
            </a:r>
            <a:endParaRPr lang="en-C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1E8A0-39CA-44F5-9405-3CDCFFEA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will apply the routing configuration when you save the changes and the browser reloads the HTML document. </a:t>
            </a:r>
          </a:p>
          <a:p>
            <a:endParaRPr lang="en-US" dirty="0"/>
          </a:p>
          <a:p>
            <a:r>
              <a:rPr lang="en-US" dirty="0"/>
              <a:t>The content displayed in the browser window hasn’t changed, but if you examine the browser’s </a:t>
            </a:r>
            <a:r>
              <a:rPr lang="en-US" b="1" dirty="0"/>
              <a:t>URL bar</a:t>
            </a:r>
            <a:r>
              <a:rPr lang="en-US" dirty="0"/>
              <a:t>, you will be able to see that the routing configuration has been applied:</a:t>
            </a:r>
            <a:endParaRPr lang="en-CA" sz="14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A3AD7-1983-47FB-9A92-A711C1263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00"/>
          <a:stretch/>
        </p:blipFill>
        <p:spPr>
          <a:xfrm>
            <a:off x="1371600" y="3156527"/>
            <a:ext cx="7388333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49A150-2968-4FE1-908A-6BCF5CCE67C4}"/>
              </a:ext>
            </a:extLst>
          </p:cNvPr>
          <p:cNvSpPr/>
          <p:nvPr/>
        </p:nvSpPr>
        <p:spPr>
          <a:xfrm>
            <a:off x="2362200" y="3429000"/>
            <a:ext cx="1387764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A7A3-B01E-4EAD-97DE-EFEC8D1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Through the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6CF56-9442-420B-A687-E19CD176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routing configuration in place, it is time to add support for </a:t>
            </a:r>
            <a:r>
              <a:rPr lang="en-US" b="1" dirty="0"/>
              <a:t>navigating between components </a:t>
            </a:r>
            <a:r>
              <a:rPr lang="en-US" dirty="0"/>
              <a:t>by changing the browser’s URL. </a:t>
            </a:r>
          </a:p>
          <a:p>
            <a:endParaRPr lang="en-US" dirty="0"/>
          </a:p>
          <a:p>
            <a:r>
              <a:rPr lang="en-US" dirty="0"/>
              <a:t>The URL routing feature relies on a </a:t>
            </a:r>
            <a:r>
              <a:rPr lang="en-US" b="1" dirty="0"/>
              <a:t>JavaScript API </a:t>
            </a:r>
            <a:r>
              <a:rPr lang="en-US" dirty="0"/>
              <a:t>provided by the browser, which means the user can’t simply type the target URL into the browser’s URL bar. </a:t>
            </a:r>
          </a:p>
          <a:p>
            <a:endParaRPr lang="en-US" dirty="0"/>
          </a:p>
          <a:p>
            <a:r>
              <a:rPr lang="en-US" dirty="0"/>
              <a:t>Instead, the navigation has to be performed by the application, either by using JavaScript code in a component or other building block or by adding attributes to HTML elements in the template.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2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A7A3-B01E-4EAD-97DE-EFEC8D1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Through the Application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6CF56-9442-420B-A687-E19CD176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the user clicks one of the </a:t>
            </a:r>
            <a:r>
              <a:rPr lang="en-US" b="1" dirty="0"/>
              <a:t>Add To Cart </a:t>
            </a:r>
            <a:r>
              <a:rPr lang="en-US" dirty="0"/>
              <a:t>buttons, the </a:t>
            </a:r>
            <a:r>
              <a:rPr lang="en-US" b="1" dirty="0"/>
              <a:t>cart detail component</a:t>
            </a:r>
            <a:r>
              <a:rPr lang="en-US" dirty="0"/>
              <a:t> should be shown, which means that the application should navigate to the </a:t>
            </a:r>
            <a:r>
              <a:rPr lang="en-US" b="1" dirty="0">
                <a:latin typeface="Consolas" panose="020B0609020204030204" pitchFamily="49" charset="0"/>
              </a:rPr>
              <a:t>/cart </a:t>
            </a:r>
            <a:r>
              <a:rPr lang="en-US" dirty="0"/>
              <a:t>URL. </a:t>
            </a:r>
          </a:p>
          <a:p>
            <a:endParaRPr lang="en-US" dirty="0"/>
          </a:p>
          <a:p>
            <a:r>
              <a:rPr lang="en-US" dirty="0"/>
              <a:t>Modify the </a:t>
            </a:r>
            <a:r>
              <a:rPr lang="en-US" b="1" dirty="0">
                <a:latin typeface="Consolas" panose="020B0609020204030204" pitchFamily="49" charset="0"/>
              </a:rPr>
              <a:t>store.component.ts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app/src/store </a:t>
            </a:r>
            <a:r>
              <a:rPr lang="en-US" dirty="0"/>
              <a:t>folder to add navigation to the component method that is invoked when the user clicks the button: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Product } from '../model/product.model';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ProductRepository } from '../model/product.repository';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Cart } from '../model/cart.model';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import { Router } from '@angular/router’;</a:t>
            </a:r>
          </a:p>
          <a:p>
            <a:pPr marL="457180" lvl="1" indent="0">
              <a:buNone/>
            </a:pPr>
            <a:endParaRPr lang="en-CA" sz="1200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selector: 'store',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templateUrl: 'store.component.html'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export class StoreComponent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public selectedCategory = null;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public productsPerPage = 4;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public selectedPage = 1;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constructor(private repository: ProductRepository,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      private cart: Cart,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      </a:t>
            </a:r>
            <a:r>
              <a:rPr lang="en-CA" sz="1200" b="1" dirty="0">
                <a:latin typeface="Consolas" panose="020B0609020204030204" pitchFamily="49" charset="0"/>
              </a:rPr>
              <a:t>private router: Router) { }</a:t>
            </a:r>
          </a:p>
          <a:p>
            <a:pPr marL="457180" lvl="1" indent="0">
              <a:buNone/>
            </a:pPr>
            <a:endParaRPr lang="en-CA" sz="1200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422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A7A3-B01E-4EAD-97DE-EFEC8D1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Through the Application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6CF56-9442-420B-A687-E19CD176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get pageCount(): number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return Math.ceil(this.repository.getProducts(this.selectedCategory).length / this.productsPerPage);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addProductToCart(product: Product): void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this.cart.addLine(product);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this.router.navigateByUrl('/cart');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}</a:t>
            </a:r>
            <a:endParaRPr lang="en-CA" sz="1200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}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/>
              </a:rPr>
              <a:t>The constructor has a </a:t>
            </a:r>
            <a:r>
              <a:rPr lang="en-US" b="1" dirty="0">
                <a:latin typeface="Consolas" panose="020B0609020204030204" pitchFamily="49" charset="0"/>
              </a:rPr>
              <a:t>Router</a:t>
            </a:r>
            <a:r>
              <a:rPr lang="en-US" dirty="0">
                <a:latin typeface="Helvetica Neue"/>
              </a:rPr>
              <a:t> parameter, which is provided by Angular through the </a:t>
            </a:r>
            <a:r>
              <a:rPr lang="en-US" b="1" dirty="0">
                <a:latin typeface="Helvetica Neue"/>
              </a:rPr>
              <a:t>dependency injection </a:t>
            </a:r>
            <a:r>
              <a:rPr lang="en-US" dirty="0">
                <a:latin typeface="Helvetica Neue"/>
              </a:rPr>
              <a:t>feature when a new instance of the component is created.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In the </a:t>
            </a:r>
            <a:r>
              <a:rPr lang="en-US" b="1" dirty="0">
                <a:latin typeface="Consolas" panose="020B0609020204030204" pitchFamily="49" charset="0"/>
              </a:rPr>
              <a:t>addProductToCart</a:t>
            </a:r>
            <a:r>
              <a:rPr lang="en-US" dirty="0">
                <a:latin typeface="Helvetica Neue"/>
              </a:rPr>
              <a:t> method, the </a:t>
            </a:r>
            <a:r>
              <a:rPr lang="en-US" b="1" dirty="0">
                <a:latin typeface="Consolas" panose="020B0609020204030204" pitchFamily="49" charset="0"/>
              </a:rPr>
              <a:t>Router.navigateByUrl </a:t>
            </a:r>
            <a:r>
              <a:rPr lang="en-US" dirty="0">
                <a:latin typeface="Helvetica Neue"/>
              </a:rPr>
              <a:t>method is used to navigate to the </a:t>
            </a:r>
            <a:r>
              <a:rPr lang="en-US" b="1" dirty="0">
                <a:latin typeface="Consolas" panose="020B0609020204030204" pitchFamily="49" charset="0"/>
              </a:rPr>
              <a:t>/cart </a:t>
            </a:r>
            <a:r>
              <a:rPr lang="en-US" dirty="0">
                <a:latin typeface="Helvetica Neue"/>
              </a:rPr>
              <a:t>URL.</a:t>
            </a:r>
            <a:endParaRPr lang="en-CA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289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A7A3-B01E-4EAD-97DE-EFEC8D1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Through the Application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6CF56-9442-420B-A687-E19CD176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Navigation can also be done by adding the </a:t>
            </a:r>
            <a:r>
              <a:rPr lang="en-US" b="1" dirty="0">
                <a:latin typeface="Consolas" panose="020B0609020204030204" pitchFamily="49" charset="0"/>
              </a:rPr>
              <a:t>routerLink</a:t>
            </a:r>
            <a:r>
              <a:rPr lang="en-US" dirty="0"/>
              <a:t> attribute to elements in the template.</a:t>
            </a:r>
          </a:p>
          <a:p>
            <a:endParaRPr lang="en-US" dirty="0"/>
          </a:p>
          <a:p>
            <a:r>
              <a:rPr lang="en-US" dirty="0"/>
              <a:t>Modify the </a:t>
            </a:r>
            <a:r>
              <a:rPr lang="en-US" b="1" dirty="0">
                <a:latin typeface="Consolas" panose="020B0609020204030204" pitchFamily="49" charset="0"/>
              </a:rPr>
              <a:t>cartSummary.component.html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 </a:t>
            </a:r>
            <a:r>
              <a:rPr lang="en-US" dirty="0"/>
              <a:t>folder so that the </a:t>
            </a:r>
            <a:r>
              <a:rPr lang="en-US" b="1" dirty="0">
                <a:latin typeface="Consolas" panose="020B0609020204030204" pitchFamily="49" charset="0"/>
              </a:rPr>
              <a:t>routerLink</a:t>
            </a:r>
            <a:r>
              <a:rPr lang="en-US" dirty="0"/>
              <a:t> attribute is applied to the cart button in the cart summary component’s template: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&lt;div class="float-right"&gt;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&lt;small&gt;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Your cart: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&lt;span *ngIf="cart.itemCount &gt; 0"&gt;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{{ cart.itemCount }} item(s)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{{ cart.cartPrice | currency: "USD":"symbol":"2.2-2" }}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&lt;span *ngIf="cart.itemCount == 0"&gt;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(empty)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&lt;/small&gt;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&lt;button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class="btn btn-sm bg-dark text-white"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</a:t>
            </a:r>
            <a:r>
              <a:rPr lang="en-CA" b="1" dirty="0">
                <a:latin typeface="Consolas" panose="020B0609020204030204" pitchFamily="49" charset="0"/>
              </a:rPr>
              <a:t>[disabled]="cart.itemCount == 0" routerLink='/cart'&gt;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&lt;i class="fa fa-shopping-cart"&gt;&lt;/i&gt;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&lt;/button&gt;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27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A7A3-B01E-4EAD-97DE-EFEC8D1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Through the Application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6CF56-9442-420B-A687-E19CD176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add support for the </a:t>
            </a:r>
            <a:r>
              <a:rPr lang="en-US" b="1" dirty="0">
                <a:latin typeface="Consolas" panose="020B0609020204030204" pitchFamily="49" charset="0"/>
              </a:rPr>
              <a:t>routerLink</a:t>
            </a:r>
            <a:r>
              <a:rPr lang="en-US" dirty="0"/>
              <a:t> attribute, the </a:t>
            </a:r>
            <a:r>
              <a:rPr lang="en-US" b="1" dirty="0">
                <a:latin typeface="Consolas" panose="020B0609020204030204" pitchFamily="49" charset="0"/>
              </a:rPr>
              <a:t>RouterModule</a:t>
            </a:r>
            <a:r>
              <a:rPr lang="en-US" dirty="0"/>
              <a:t> module must be imported into the feature module. </a:t>
            </a:r>
          </a:p>
          <a:p>
            <a:endParaRPr lang="en-US" dirty="0"/>
          </a:p>
          <a:p>
            <a:r>
              <a:rPr lang="en-US" dirty="0"/>
              <a:t>Modify the </a:t>
            </a:r>
            <a:r>
              <a:rPr lang="en-US" b="1" dirty="0">
                <a:latin typeface="Consolas" panose="020B0609020204030204" pitchFamily="49" charset="0"/>
              </a:rPr>
              <a:t>store.module.ts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</a:t>
            </a:r>
            <a:r>
              <a:rPr lang="en-US" dirty="0"/>
              <a:t> folder with the following highlighted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FormsModule } from '@angular/forms';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ModelModule } from '../model/model.module';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StoreComponent } from './store.component';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CounterDirective } from './counter.directive';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CartSummaryComponent } from './cartSummary.component';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CartDetailComponent } from './cartDetail.component';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CheckoutComponent } from './checkout.component';</a:t>
            </a:r>
          </a:p>
          <a:p>
            <a:pPr marL="45718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 { RouterModule } from '@angular/router';</a:t>
            </a:r>
          </a:p>
          <a:p>
            <a:pPr marL="45718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imports: [ModelModule, BrowserModule, FormsModule, RouterModule],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declarations: [StoreComponent, CounterDirective, CartSummaryComponent,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CartDetailComponent, CheckoutComponent],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exports: [StoreComponent, CounterDirective, CartSummaryComponent,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CartDetailComponent, CheckoutComponent]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export class StoreModule { }</a:t>
            </a:r>
          </a:p>
        </p:txBody>
      </p:sp>
    </p:spTree>
    <p:extLst>
      <p:ext uri="{BB962C8B-B14F-4D97-AF65-F5344CB8AC3E}">
        <p14:creationId xmlns:p14="http://schemas.microsoft.com/office/powerpoint/2010/main" val="34931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A7A3-B01E-4EAD-97DE-EFEC8D1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Through the Application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6CF56-9442-420B-A687-E19CD176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effect of the navigation, save the changes of the files, and once the browser has reloaded the HTML document, click one of the </a:t>
            </a:r>
            <a:r>
              <a:rPr lang="en-US" b="1" dirty="0"/>
              <a:t>Add To Cart </a:t>
            </a:r>
            <a:r>
              <a:rPr lang="en-US" dirty="0"/>
              <a:t>buttons. </a:t>
            </a:r>
          </a:p>
          <a:p>
            <a:endParaRPr lang="en-US" dirty="0"/>
          </a:p>
          <a:p>
            <a:r>
              <a:rPr lang="en-US" dirty="0"/>
              <a:t>The browser will navigate to the </a:t>
            </a:r>
            <a:r>
              <a:rPr lang="en-US" b="1" dirty="0">
                <a:latin typeface="Consolas" panose="020B0609020204030204" pitchFamily="49" charset="0"/>
              </a:rPr>
              <a:t>/cart </a:t>
            </a:r>
            <a:r>
              <a:rPr lang="en-US" dirty="0"/>
              <a:t>URL: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88052-8C2B-4645-B7EC-97ACBEB14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18"/>
          <a:stretch/>
        </p:blipFill>
        <p:spPr>
          <a:xfrm>
            <a:off x="914400" y="4191000"/>
            <a:ext cx="5334000" cy="2076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FAEFD-BB33-4CB7-8025-0E9B24410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00"/>
          <a:stretch/>
        </p:blipFill>
        <p:spPr>
          <a:xfrm>
            <a:off x="3572454" y="3276600"/>
            <a:ext cx="5351892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1A1A34-C485-4C21-A0CD-D5895C2C8BF2}"/>
              </a:ext>
            </a:extLst>
          </p:cNvPr>
          <p:cNvCxnSpPr>
            <a:cxnSpLocks/>
          </p:cNvCxnSpPr>
          <p:nvPr/>
        </p:nvCxnSpPr>
        <p:spPr>
          <a:xfrm flipV="1">
            <a:off x="6096000" y="4114801"/>
            <a:ext cx="1371600" cy="1295399"/>
          </a:xfrm>
          <a:prstGeom prst="bentConnector3">
            <a:avLst>
              <a:gd name="adj1" fmla="val 99832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A0861-F19A-49DC-97A9-F2DBDCCB5C00}"/>
              </a:ext>
            </a:extLst>
          </p:cNvPr>
          <p:cNvSpPr/>
          <p:nvPr/>
        </p:nvSpPr>
        <p:spPr>
          <a:xfrm>
            <a:off x="4267200" y="3429000"/>
            <a:ext cx="9144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5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B82-C16E-426E-8625-687D1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Guarding the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92EC3-7D28-4DAD-A420-8A028CDA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navigation can be performed only by the application. </a:t>
            </a:r>
          </a:p>
          <a:p>
            <a:endParaRPr lang="en-US" dirty="0"/>
          </a:p>
          <a:p>
            <a:r>
              <a:rPr lang="en-US" dirty="0"/>
              <a:t>If you change the URL directly in the browser’s URL bar, the browser will request the URL you enter from the web server. </a:t>
            </a:r>
          </a:p>
          <a:p>
            <a:endParaRPr lang="en-US" dirty="0"/>
          </a:p>
          <a:p>
            <a:r>
              <a:rPr lang="en-US" dirty="0"/>
              <a:t>The Angular development server that is responding to HTTP requests will respond to any URL that doesn’t correspond to a file by returning the contents of </a:t>
            </a:r>
            <a:r>
              <a:rPr lang="en-US" b="1" dirty="0"/>
              <a:t>index.html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is generally a useful behavior because it means you won’t receive an HTTP error when the browser’s reload button is clicked. </a:t>
            </a:r>
          </a:p>
          <a:p>
            <a:endParaRPr lang="en-US" dirty="0"/>
          </a:p>
          <a:p>
            <a:r>
              <a:rPr lang="en-US" dirty="0"/>
              <a:t>But it can </a:t>
            </a:r>
            <a:r>
              <a:rPr lang="en-US" b="1" dirty="0"/>
              <a:t>cause problems </a:t>
            </a:r>
            <a:r>
              <a:rPr lang="en-US" dirty="0"/>
              <a:t>if the application expects the user to navigate through the application following a </a:t>
            </a:r>
            <a:r>
              <a:rPr lang="en-US" b="1" dirty="0"/>
              <a:t>specific 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5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B82-C16E-426E-8625-687D1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Guarding the Routes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92EC3-7D28-4DAD-A420-8A028CDA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example, if you click one of the </a:t>
            </a:r>
            <a:r>
              <a:rPr lang="en-US" b="1" dirty="0"/>
              <a:t>Add To Cart </a:t>
            </a:r>
            <a:r>
              <a:rPr lang="en-US" dirty="0"/>
              <a:t>buttons and then click the browser’s reload button, the HTTP server will return the contents of the </a:t>
            </a:r>
            <a:r>
              <a:rPr lang="en-US" b="1" dirty="0">
                <a:latin typeface="Consolas" panose="020B0609020204030204" pitchFamily="49" charset="0"/>
              </a:rPr>
              <a:t>index.html </a:t>
            </a:r>
            <a:r>
              <a:rPr lang="en-US" dirty="0"/>
              <a:t>file, and Angular will immediately jump to the cart detail component, skipping over the part of the application that allows the user to </a:t>
            </a:r>
            <a:r>
              <a:rPr lang="en-US" b="1" dirty="0"/>
              <a:t>select products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some applications, being able to start using different URLs makes sense, but if that’s not the case, then Angular supports </a:t>
            </a:r>
            <a:r>
              <a:rPr lang="en-US" b="1" dirty="0"/>
              <a:t>route guards</a:t>
            </a:r>
            <a:r>
              <a:rPr lang="en-US" dirty="0"/>
              <a:t>, which are used to </a:t>
            </a:r>
            <a:r>
              <a:rPr lang="en-US" b="1" dirty="0"/>
              <a:t>govern</a:t>
            </a:r>
            <a:r>
              <a:rPr lang="en-US" dirty="0"/>
              <a:t> the routing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88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76CB3-F3C4-4128-B230-FCF3174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URL Routing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E76F9-8FF7-4F21-88E2-D59ACCFC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applications need to show different content to the user at different times. </a:t>
            </a:r>
          </a:p>
          <a:p>
            <a:endParaRPr lang="en-US" dirty="0"/>
          </a:p>
          <a:p>
            <a:r>
              <a:rPr lang="en-US" dirty="0"/>
              <a:t>In the case of the SportsStore application, when the user clicks one of the </a:t>
            </a:r>
            <a:r>
              <a:rPr lang="en-US" b="1" dirty="0"/>
              <a:t>Add To Cart </a:t>
            </a:r>
            <a:r>
              <a:rPr lang="en-US" dirty="0"/>
              <a:t>buttons, they should be shown a </a:t>
            </a:r>
            <a:r>
              <a:rPr lang="en-US" b="1" dirty="0"/>
              <a:t>detailed view</a:t>
            </a:r>
            <a:r>
              <a:rPr lang="en-US" dirty="0"/>
              <a:t> of their selected products and given the chance to start the checkout process.</a:t>
            </a:r>
          </a:p>
          <a:p>
            <a:endParaRPr lang="en-US" dirty="0"/>
          </a:p>
          <a:p>
            <a:r>
              <a:rPr lang="en-US" dirty="0"/>
              <a:t>Angular supports a feature called </a:t>
            </a:r>
            <a:r>
              <a:rPr lang="en-US" b="1" dirty="0"/>
              <a:t>URL routing</a:t>
            </a:r>
            <a:r>
              <a:rPr lang="en-US" dirty="0"/>
              <a:t>, which uses the current URL displayed by the browser to select the components that are displayed to the user. </a:t>
            </a:r>
          </a:p>
          <a:p>
            <a:endParaRPr lang="en-US" dirty="0"/>
          </a:p>
          <a:p>
            <a:r>
              <a:rPr lang="en-US" dirty="0"/>
              <a:t>This is an approach that makes it easy to create applications whose components are </a:t>
            </a:r>
            <a:r>
              <a:rPr lang="en-US" b="1" dirty="0"/>
              <a:t>loosely coupled </a:t>
            </a:r>
            <a:r>
              <a:rPr lang="en-US" dirty="0"/>
              <a:t>and easy to change without needing corresponding modifications elsewhere in the applications. </a:t>
            </a:r>
          </a:p>
          <a:p>
            <a:endParaRPr lang="en-US" dirty="0"/>
          </a:p>
          <a:p>
            <a:r>
              <a:rPr lang="en-US" dirty="0"/>
              <a:t>URL routing also makes it easy to change the path that a user </a:t>
            </a:r>
            <a:r>
              <a:rPr lang="en-CA" dirty="0"/>
              <a:t>follows through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68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B82-C16E-426E-8625-687D1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Guarding the Routes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92EC3-7D28-4DAD-A420-8A028CDA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To prevent the application from starting with the </a:t>
            </a:r>
            <a:r>
              <a:rPr lang="en-US" sz="2600" b="1" dirty="0">
                <a:latin typeface="Consolas" panose="020B0609020204030204" pitchFamily="49" charset="0"/>
              </a:rPr>
              <a:t>/cart </a:t>
            </a:r>
            <a:r>
              <a:rPr lang="en-US" sz="2600" dirty="0"/>
              <a:t>or </a:t>
            </a:r>
            <a:r>
              <a:rPr lang="en-US" sz="2600" b="1" dirty="0">
                <a:latin typeface="Consolas" panose="020B0609020204030204" pitchFamily="49" charset="0"/>
              </a:rPr>
              <a:t>/order </a:t>
            </a:r>
            <a:r>
              <a:rPr lang="en-US" sz="2600" dirty="0"/>
              <a:t>URL, we will create a file called </a:t>
            </a:r>
            <a:r>
              <a:rPr lang="en-US" sz="2600" b="1" dirty="0">
                <a:latin typeface="Consolas" panose="020B0609020204030204" pitchFamily="49" charset="0"/>
              </a:rPr>
              <a:t>storeFirst.guard.ts </a:t>
            </a:r>
            <a:r>
              <a:rPr lang="en-US" sz="2600" dirty="0"/>
              <a:t>in the </a:t>
            </a:r>
            <a:r>
              <a:rPr lang="en-US" sz="2600" b="1" dirty="0">
                <a:latin typeface="Consolas" panose="020B0609020204030204" pitchFamily="49" charset="0"/>
              </a:rPr>
              <a:t>src/app </a:t>
            </a:r>
            <a:r>
              <a:rPr lang="en-US" sz="2600" dirty="0"/>
              <a:t>folder and defined the class shown in the following code listing: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ActivatedRouteSnapshot, RouterStateSnapshot, Router } from '@angular/router';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StoreComponent } from './store/store.component';</a:t>
            </a:r>
          </a:p>
          <a:p>
            <a:pPr marL="457180" lvl="1" indent="0">
              <a:buNone/>
            </a:pPr>
            <a:endParaRPr lang="en-CA" sz="19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@Injectable()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export class StoreFirstGuard {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private firstNavigation = true;</a:t>
            </a:r>
          </a:p>
          <a:p>
            <a:pPr marL="457180" lvl="1" indent="0">
              <a:buNone/>
            </a:pPr>
            <a:endParaRPr lang="en-CA" sz="19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constructor(private router: Router) { }</a:t>
            </a:r>
          </a:p>
          <a:p>
            <a:pPr marL="457180" lvl="1" indent="0">
              <a:buNone/>
            </a:pPr>
            <a:endParaRPr lang="en-CA" sz="19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canActivate(route: ActivatedRouteSnapshot, state: RouterStateSnapshot): boolean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{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if (this.firstNavigation)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{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this.firstNavigation = false;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if (route.component !== StoreComponent)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{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  this.router.navigateByUrl('/');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  return false;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}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}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return true;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5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B82-C16E-426E-8625-687D1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Guarding the Routes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92EC3-7D28-4DAD-A420-8A028CDA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different ways to guard routes, and this is an example of a guard that </a:t>
            </a:r>
            <a:r>
              <a:rPr lang="en-US" b="1" dirty="0"/>
              <a:t>prevents a route from being activated</a:t>
            </a:r>
            <a:r>
              <a:rPr lang="en-US" dirty="0"/>
              <a:t>, which is implemented as a class that defines a </a:t>
            </a:r>
            <a:r>
              <a:rPr lang="en-US" b="1" dirty="0">
                <a:latin typeface="Consolas" panose="020B0609020204030204" pitchFamily="49" charset="0"/>
              </a:rPr>
              <a:t>canActivate </a:t>
            </a:r>
            <a:r>
              <a:rPr lang="en-US" dirty="0"/>
              <a:t>method. </a:t>
            </a:r>
          </a:p>
          <a:p>
            <a:endParaRPr lang="en-US" dirty="0"/>
          </a:p>
          <a:p>
            <a:r>
              <a:rPr lang="en-US" dirty="0"/>
              <a:t>The implementation of this method uses the context objects that Angular provides that describe the route that is about to be navigated to and checks to see whether the </a:t>
            </a:r>
            <a:r>
              <a:rPr lang="en-US" b="1" dirty="0"/>
              <a:t>target component </a:t>
            </a:r>
            <a:r>
              <a:rPr lang="en-US" dirty="0"/>
              <a:t>is a </a:t>
            </a:r>
            <a:r>
              <a:rPr lang="en-US" b="1" dirty="0">
                <a:latin typeface="Consolas" panose="020B0609020204030204" pitchFamily="49" charset="0"/>
              </a:rPr>
              <a:t>StoreComponent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this is the first time that the </a:t>
            </a:r>
            <a:r>
              <a:rPr lang="en-US" b="1" dirty="0">
                <a:latin typeface="Consolas" panose="020B0609020204030204" pitchFamily="49" charset="0"/>
              </a:rPr>
              <a:t>canActivate</a:t>
            </a:r>
            <a:r>
              <a:rPr lang="en-US" dirty="0"/>
              <a:t> method has been called and a different component is about to be used, then the </a:t>
            </a:r>
            <a:r>
              <a:rPr lang="en-US" b="1" dirty="0">
                <a:latin typeface="Consolas" panose="020B0609020204030204" pitchFamily="49" charset="0"/>
              </a:rPr>
              <a:t>Router.navigateByUrl </a:t>
            </a:r>
            <a:r>
              <a:rPr lang="en-US" dirty="0"/>
              <a:t>method is used to navigate to the root URL.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@Injectable </a:t>
            </a:r>
            <a:r>
              <a:rPr lang="en-US" dirty="0"/>
              <a:t>decorator has been applied in the code listing because route guards are </a:t>
            </a:r>
            <a:r>
              <a:rPr lang="en-US" b="1" dirty="0"/>
              <a:t>services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7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B82-C16E-426E-8625-687D1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Guarding the Routes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92EC3-7D28-4DAD-A420-8A028CDA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Modify the </a:t>
            </a:r>
            <a:r>
              <a:rPr lang="en-US" sz="2600" b="1" dirty="0">
                <a:latin typeface="Consolas" panose="020B0609020204030204" pitchFamily="49" charset="0"/>
              </a:rPr>
              <a:t>app.module.ts </a:t>
            </a:r>
            <a:r>
              <a:rPr lang="en-US" sz="2600" dirty="0"/>
              <a:t>file in the </a:t>
            </a:r>
            <a:r>
              <a:rPr lang="en-US" sz="2600" b="1" dirty="0">
                <a:latin typeface="Consolas" panose="020B0609020204030204" pitchFamily="49" charset="0"/>
              </a:rPr>
              <a:t>src/app </a:t>
            </a:r>
            <a:r>
              <a:rPr lang="en-US" sz="2600" dirty="0"/>
              <a:t>folder to register the guard as a </a:t>
            </a:r>
            <a:r>
              <a:rPr lang="en-US" sz="2600" b="1" dirty="0"/>
              <a:t>service. </a:t>
            </a:r>
            <a:r>
              <a:rPr lang="en-US" sz="2600" dirty="0"/>
              <a:t>Here, we use the root module’s </a:t>
            </a:r>
            <a:r>
              <a:rPr lang="en-US" sz="2600" b="1" dirty="0">
                <a:latin typeface="Consolas" panose="020B0609020204030204" pitchFamily="49" charset="0"/>
              </a:rPr>
              <a:t>providers</a:t>
            </a:r>
            <a:r>
              <a:rPr lang="en-US" sz="2600" dirty="0"/>
              <a:t> property to guard each route using the </a:t>
            </a:r>
            <a:r>
              <a:rPr lang="en-US" sz="2600" b="1" dirty="0">
                <a:latin typeface="Consolas" panose="020B0609020204030204" pitchFamily="49" charset="0"/>
              </a:rPr>
              <a:t>canActivate</a:t>
            </a:r>
            <a:r>
              <a:rPr lang="en-US" sz="2600" dirty="0"/>
              <a:t> property: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AppComponent } from './app.component';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StoreModule} from './store/store.module';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StoreComponent } from './store/store.component';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CartDetailComponent } from './store/cartDetail.component';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CheckoutComponent } from './store/checkout.component';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import { RouterModule } from '@angular/router';</a:t>
            </a:r>
          </a:p>
          <a:p>
            <a:pPr marL="457180" lvl="1" indent="0">
              <a:buNone/>
            </a:pPr>
            <a:r>
              <a:rPr lang="en-CA" sz="1900" b="1" dirty="0">
                <a:latin typeface="Consolas" panose="020B0609020204030204" pitchFamily="49" charset="0"/>
              </a:rPr>
              <a:t>import { StoreFirstGuard } from './storeFirst.guard';</a:t>
            </a:r>
          </a:p>
          <a:p>
            <a:pPr marL="457180" lvl="1" indent="0">
              <a:buNone/>
            </a:pPr>
            <a:endParaRPr lang="en-CA" sz="19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declarations: [AppComponent],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imports: [BrowserModule, StoreModule,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RouterModule.forRoot([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{path: 'store', component: StoreComponent, </a:t>
            </a:r>
            <a:r>
              <a:rPr lang="en-CA" sz="1900" b="1" dirty="0">
                <a:latin typeface="Consolas" panose="020B0609020204030204" pitchFamily="49" charset="0"/>
              </a:rPr>
              <a:t>canActivate: [StoreFirstGuard]},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{path: 'cart', component: CartDetailComponent, </a:t>
            </a:r>
            <a:r>
              <a:rPr lang="en-CA" sz="1900" b="1" dirty="0">
                <a:latin typeface="Consolas" panose="020B0609020204030204" pitchFamily="49" charset="0"/>
              </a:rPr>
              <a:t>canActivate: [StoreFirstGuard]},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{path: 'checkout', component: CheckoutComponent, </a:t>
            </a:r>
            <a:r>
              <a:rPr lang="en-CA" sz="1900" b="1" dirty="0">
                <a:latin typeface="Consolas" panose="020B0609020204030204" pitchFamily="49" charset="0"/>
              </a:rPr>
              <a:t>canActivate: [StoreFirstGuard]},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{path: '**', redirectTo: '/store'}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])],</a:t>
            </a:r>
          </a:p>
          <a:p>
            <a:pPr marL="457180" lvl="1" indent="0">
              <a:buNone/>
            </a:pPr>
            <a:r>
              <a:rPr lang="en-CA" sz="1900" b="1" dirty="0">
                <a:latin typeface="Consolas" panose="020B0609020204030204" pitchFamily="49" charset="0"/>
              </a:rPr>
              <a:t>  providers: [StoreFirstGuard],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bootstrap: [AppComponent]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export class AppModule { }</a:t>
            </a:r>
          </a:p>
        </p:txBody>
      </p:sp>
    </p:spTree>
    <p:extLst>
      <p:ext uri="{BB962C8B-B14F-4D97-AF65-F5344CB8AC3E}">
        <p14:creationId xmlns:p14="http://schemas.microsoft.com/office/powerpoint/2010/main" val="6273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B82-C16E-426E-8625-687D1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Guarding the Routes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92EC3-7D28-4DAD-A420-8A028CDA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reload the browser after clicking one of the </a:t>
            </a:r>
            <a:r>
              <a:rPr lang="en-US" b="1" dirty="0"/>
              <a:t>Add To Cart </a:t>
            </a:r>
            <a:r>
              <a:rPr lang="en-US" dirty="0"/>
              <a:t>buttons now, then you will see the browser is automatically directed back to safety: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3EA540-C33B-4627-909E-3AFB028FD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66" b="66627"/>
          <a:stretch/>
        </p:blipFill>
        <p:spPr>
          <a:xfrm>
            <a:off x="990600" y="2432454"/>
            <a:ext cx="7848600" cy="1908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4AE87-34C2-42FF-9DFB-2241EFC4E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33" b="33730"/>
          <a:stretch/>
        </p:blipFill>
        <p:spPr>
          <a:xfrm>
            <a:off x="2743200" y="3048000"/>
            <a:ext cx="6096000" cy="341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AA5FA-A9D8-4F20-88A7-C4B2733B7D2F}"/>
              </a:ext>
            </a:extLst>
          </p:cNvPr>
          <p:cNvSpPr/>
          <p:nvPr/>
        </p:nvSpPr>
        <p:spPr>
          <a:xfrm>
            <a:off x="1600200" y="2819400"/>
            <a:ext cx="304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2408956-95A8-43AB-A03D-E2B655ADBD0C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2705100" y="2171700"/>
            <a:ext cx="457200" cy="2362200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E70-283D-45AA-A885-EB7D37BA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Cart Detail Feature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2E5E6-57D7-4EFB-9AC9-46CB426C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the application has navigation support, it is time to complete the view that details the contents of the user’s cart. </a:t>
            </a:r>
          </a:p>
          <a:p>
            <a:endParaRPr lang="en-US" dirty="0"/>
          </a:p>
          <a:p>
            <a:r>
              <a:rPr lang="en-US" dirty="0"/>
              <a:t>First, we remove the inline template in the </a:t>
            </a:r>
            <a:r>
              <a:rPr lang="en-US" b="1" dirty="0">
                <a:latin typeface="Consolas" panose="020B0609020204030204" pitchFamily="49" charset="0"/>
              </a:rPr>
              <a:t>cartDetail.component.ts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 </a:t>
            </a:r>
            <a:r>
              <a:rPr lang="en-US" dirty="0"/>
              <a:t>folder from the cart detail component, and we specify an external template in the same directory. Then, we add a </a:t>
            </a:r>
            <a:r>
              <a:rPr lang="en-US" b="1" dirty="0">
                <a:latin typeface="Consolas" panose="020B0609020204030204" pitchFamily="49" charset="0"/>
              </a:rPr>
              <a:t>Cart</a:t>
            </a:r>
            <a:r>
              <a:rPr lang="en-US" dirty="0"/>
              <a:t> parameter to the </a:t>
            </a:r>
            <a:r>
              <a:rPr lang="en-US" b="1" dirty="0"/>
              <a:t>constructor</a:t>
            </a:r>
            <a:r>
              <a:rPr lang="en-US" dirty="0"/>
              <a:t>, which will be accessible in the template through a property called </a:t>
            </a:r>
            <a:r>
              <a:rPr lang="en-US" b="1" dirty="0">
                <a:latin typeface="Consolas" panose="020B0609020204030204" pitchFamily="49" charset="0"/>
              </a:rPr>
              <a:t>cart: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r>
              <a:rPr lang="en-CA" sz="1300" b="1" dirty="0">
                <a:latin typeface="Consolas" panose="020B0609020204030204" pitchFamily="49" charset="0"/>
              </a:rPr>
              <a:t>import { Cart } from './../model/cart.model';</a:t>
            </a:r>
          </a:p>
          <a:p>
            <a:pPr marL="457180" lvl="1" indent="0">
              <a:buNone/>
            </a:pPr>
            <a:endParaRPr lang="en-CA" sz="13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</a:t>
            </a:r>
            <a:r>
              <a:rPr lang="en-CA" sz="1300" b="1" dirty="0">
                <a:latin typeface="Consolas" panose="020B0609020204030204" pitchFamily="49" charset="0"/>
              </a:rPr>
              <a:t>template: `cartDetail.component.html`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export class CartDetailComponent {</a:t>
            </a:r>
          </a:p>
          <a:p>
            <a:pPr marL="457180" lvl="1" indent="0">
              <a:buNone/>
            </a:pPr>
            <a:r>
              <a:rPr lang="en-CA" sz="1300" b="1" dirty="0">
                <a:latin typeface="Consolas" panose="020B0609020204030204" pitchFamily="49" charset="0"/>
              </a:rPr>
              <a:t>  constructor(public cart: Cart) {}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E70-283D-45AA-A885-EB7D37BA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Cart Detail Feature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2E5E6-57D7-4EFB-9AC9-46CB426C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To complete the cart detail feature, Create an HTML file called </a:t>
            </a:r>
            <a:r>
              <a:rPr lang="en-US" sz="2900" b="1" dirty="0">
                <a:latin typeface="Consolas" panose="020B0609020204030204" pitchFamily="49" charset="0"/>
              </a:rPr>
              <a:t>cartDetail.component.html </a:t>
            </a:r>
            <a:r>
              <a:rPr lang="en-US" sz="2900" dirty="0"/>
              <a:t>in the </a:t>
            </a:r>
            <a:r>
              <a:rPr lang="en-US" sz="2900" b="1" dirty="0">
                <a:latin typeface="Consolas" panose="020B0609020204030204" pitchFamily="49" charset="0"/>
              </a:rPr>
              <a:t>src/app/store </a:t>
            </a:r>
            <a:r>
              <a:rPr lang="en-US" sz="2900" dirty="0"/>
              <a:t>and add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&lt;div class="container-fluid"&gt;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&lt;div class="col bg-dark text-white"&gt;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&lt;a class="navbar-brand"&gt;SPORTS STORE&lt;/a&gt;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&lt;div class="col mt-2"&gt;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&lt;h2 class="text-center"&gt;Your Cart&lt;/h2&gt;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&lt;table class="table table-bordered table-striped p-2"&gt;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&lt;thead&gt;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&lt;tr&gt;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&lt;th&gt;Quantity&lt;/th&gt;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&lt;th&gt;Product&lt;/th&gt;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&lt;th class="text-right"&gt;Price&lt;/th&gt;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&lt;th class="text-right"&gt;Subtotal&lt;/th&gt;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&lt;/tr&gt;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&lt;/thead&gt;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&lt;tbody&gt;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&lt;tr *ngIf="cart.lines.length == 0"&gt;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&lt;td colspan="4" class="text-center"&gt;Your cart is empty&lt;/td&gt;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&lt;/tr&gt;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&lt;tr *ngFor="let line of cart.lines"&gt;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&lt;td&gt;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&lt;input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  type="number" class="form-control-sm" style="width: 5em"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  [value]="line.quantity"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  (change)="cart.updateQuantity(line.product, $event.target.value)"/&gt;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&lt;/td&gt;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&lt;td&gt;{{ line.product.name }}&lt;/td&gt;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&lt;td class="text-right"&gt;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{{ line.product.price | currency: "USD":"symbol":"2.2-2" }}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&lt;/td&gt;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&lt;td class="text-right"&gt;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{{ line.lineTotal | currency: "USD":"symbol":"2.2-2" }}</a:t>
            </a:r>
          </a:p>
          <a:p>
            <a:pPr marL="45718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&lt;/td&gt;</a:t>
            </a:r>
          </a:p>
          <a:p>
            <a:pPr marL="457180" lvl="1" indent="0"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E70-283D-45AA-A885-EB7D37BA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Cart Detail Feature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2E5E6-57D7-4EFB-9AC9-46CB426C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791200"/>
          </a:xfrm>
        </p:spPr>
        <p:txBody>
          <a:bodyPr>
            <a:noAutofit/>
          </a:bodyPr>
          <a:lstStyle/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  &lt;td class="text-center"&gt;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  &lt;button class="btn btn-sm btn-danger"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    (click)="cart.removeLine(line.product._id)"&gt;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    Remove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  &lt;/button&gt;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&lt;/td&gt;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&lt;/tr&gt;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&lt;/tbody&gt;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&lt;tfoot&gt;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&lt;tr&gt;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&lt;td colspan="3" class="text-right"&gt;Total:&lt;/td&gt;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&lt;td class="text-right"&gt;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  {{ cart.cartPrice | currency: "USD":"symbol":"2.2-2" }}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  &lt;/td&gt;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&lt;/tr&gt;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&lt;/tfoot&gt;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&lt;/table&gt;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&lt;div class="col"&gt;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&lt;div class="text-center"&gt;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&lt;button class="btn btn-primary m-1" routerLink="/store"&gt;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Continue Shopping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&lt;/button&gt;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&lt;button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class="btn btn-secondary m-1" routerLink="/checkout"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[disabled]="cart.lines.length == 0"&gt;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  Checkout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  &lt;/button&gt;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  &lt;/div&gt;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sz="900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777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E70-283D-45AA-A885-EB7D37BA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Cart Detail Feature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2E5E6-57D7-4EFB-9AC9-46CB426C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template above </a:t>
            </a:r>
            <a:r>
              <a:rPr lang="en-US" b="1" dirty="0"/>
              <a:t>displays a table </a:t>
            </a:r>
            <a:r>
              <a:rPr lang="en-US" dirty="0"/>
              <a:t>showing the user’s product selections. </a:t>
            </a:r>
          </a:p>
          <a:p>
            <a:endParaRPr lang="en-US" dirty="0"/>
          </a:p>
          <a:p>
            <a:r>
              <a:rPr lang="en-US" dirty="0"/>
              <a:t>For each product, there is an input element that can be used to change the quantity, and there is a </a:t>
            </a:r>
            <a:r>
              <a:rPr lang="en-US" b="1" dirty="0"/>
              <a:t>Remove button </a:t>
            </a:r>
            <a:r>
              <a:rPr lang="en-US" dirty="0"/>
              <a:t>that deletes it from the cart.</a:t>
            </a:r>
          </a:p>
          <a:p>
            <a:endParaRPr lang="en-US" dirty="0"/>
          </a:p>
          <a:p>
            <a:r>
              <a:rPr lang="en-US" dirty="0"/>
              <a:t>There are also two </a:t>
            </a:r>
            <a:r>
              <a:rPr lang="en-US" b="1" dirty="0"/>
              <a:t>navigation buttons </a:t>
            </a:r>
            <a:r>
              <a:rPr lang="en-US" dirty="0"/>
              <a:t>that allow the user to return to the list of products or continue to the checkout process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59723-F5E4-45B0-A7E9-F33E9CC5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66"/>
          <a:stretch/>
        </p:blipFill>
        <p:spPr>
          <a:xfrm>
            <a:off x="2057400" y="3505200"/>
            <a:ext cx="5715000" cy="3242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1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76CB3-F3C4-4128-B230-FCF3174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URL Routing 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E76F9-8FF7-4F21-88E2-D59ACCFC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SportsStore application, we are going to add support for three different URLs, which are described in the table below. This is a simple configuration, but the routing system has a lot of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sections that follow, we create </a:t>
            </a:r>
            <a:r>
              <a:rPr lang="en-US" b="1" dirty="0"/>
              <a:t>placeholder components </a:t>
            </a:r>
            <a:r>
              <a:rPr lang="en-US" dirty="0"/>
              <a:t>for the SportsStore cart and order checkout stages and then integrate them into the application using URL routing. </a:t>
            </a:r>
          </a:p>
          <a:p>
            <a:endParaRPr lang="en-US" dirty="0"/>
          </a:p>
          <a:p>
            <a:r>
              <a:rPr lang="en-US" dirty="0"/>
              <a:t>Once the URLs are implemented, we will return to the components and add more useful features.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55417-F33A-4110-B7FE-AFD327F0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547937"/>
            <a:ext cx="6515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CD5C-AD10-4F71-9163-544E8BF6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the Cart Detail and Checkout Components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59FD4-D6F4-468B-938E-257BBEE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adding URL routing to the application, we need to create the components that will be displayed by the </a:t>
            </a:r>
            <a:r>
              <a:rPr lang="en-US" b="1" dirty="0">
                <a:latin typeface="Consolas" panose="020B0609020204030204" pitchFamily="49" charset="0"/>
              </a:rPr>
              <a:t>/cart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/checkout </a:t>
            </a:r>
            <a:r>
              <a:rPr lang="en-US" dirty="0"/>
              <a:t>URLs. </a:t>
            </a:r>
          </a:p>
          <a:p>
            <a:endParaRPr lang="en-US" dirty="0"/>
          </a:p>
          <a:p>
            <a:r>
              <a:rPr lang="en-US" dirty="0"/>
              <a:t>We only need some basic placeholder content to get started, just to make it obvious which component is being displayed. </a:t>
            </a:r>
          </a:p>
          <a:p>
            <a:endParaRPr lang="en-US" dirty="0"/>
          </a:p>
          <a:p>
            <a:r>
              <a:rPr lang="en-US" dirty="0"/>
              <a:t>Let’s start by creating a file called </a:t>
            </a:r>
            <a:r>
              <a:rPr lang="en-US" b="1" dirty="0">
                <a:latin typeface="Consolas" panose="020B0609020204030204" pitchFamily="49" charset="0"/>
              </a:rPr>
              <a:t>cartDetail.component.ts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src/app/store </a:t>
            </a:r>
            <a:r>
              <a:rPr lang="en-US" dirty="0"/>
              <a:t>folder and add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template: `&lt;div&gt;&lt;h3 class="bg-info p-1 text-white"&gt;Cart Detail Component&lt;/h3&gt;&lt;/div&gt;`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export class CartDetailComponent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CD5C-AD10-4F71-9163-544E8BF6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the Cart Detail and Checkout Components (continued)</a:t>
            </a:r>
            <a:endParaRPr lang="en-C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59FD4-D6F4-468B-938E-257BBEE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let’s create a file called </a:t>
            </a:r>
            <a:r>
              <a:rPr lang="en-US" b="1" dirty="0">
                <a:latin typeface="Consolas" panose="020B0609020204030204" pitchFamily="49" charset="0"/>
              </a:rPr>
              <a:t>checkout.component.t</a:t>
            </a:r>
            <a:r>
              <a:rPr lang="en-US" b="1" dirty="0"/>
              <a:t>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src/app/store</a:t>
            </a:r>
            <a:r>
              <a:rPr lang="en-US" dirty="0"/>
              <a:t> folder and add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template: `&lt;div&gt;&lt;h3 class="bg-info p-1 text-white"&gt;Checkout Component&lt;/h3&gt;&lt;/div&gt;`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export class CheckoutComponent { }</a:t>
            </a:r>
          </a:p>
        </p:txBody>
      </p:sp>
    </p:spTree>
    <p:extLst>
      <p:ext uri="{BB962C8B-B14F-4D97-AF65-F5344CB8AC3E}">
        <p14:creationId xmlns:p14="http://schemas.microsoft.com/office/powerpoint/2010/main" val="1237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CD5C-AD10-4F71-9163-544E8BF6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the Cart Detail and Checkout Components (continued)</a:t>
            </a:r>
            <a:endParaRPr lang="en-C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59FD4-D6F4-468B-938E-257BBEE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let’s register these components by modifying the </a:t>
            </a:r>
            <a:r>
              <a:rPr lang="en-US" b="1" dirty="0">
                <a:latin typeface="Consolas" panose="020B0609020204030204" pitchFamily="49" charset="0"/>
              </a:rPr>
              <a:t>store.module.ts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</a:t>
            </a:r>
            <a:r>
              <a:rPr lang="en-US" dirty="0"/>
              <a:t> folder: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FormsModule } from '@angular/forms';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ModelModule } from '../model/model.module';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StoreComponent } from './store.component';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CounterDirective } from './counter.directive';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CartSummaryComponent } from './cartSummary.component';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import { CartDetailComponent } from './cartDetail.component';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import { CheckoutComponent } from './checkout.component';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imports: [ModelModule, BrowserModule, FormsModule],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declarations: [StoreComponent, CounterDirective, CartSummaryComponent,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CartDetailComponent, CheckoutComponent],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exports: [StoreComponent, CounterDirective, CartSummaryComponent,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CartDetailComponent, CheckoutComponent]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export class StoreModule { }</a:t>
            </a:r>
          </a:p>
        </p:txBody>
      </p:sp>
    </p:spTree>
    <p:extLst>
      <p:ext uri="{BB962C8B-B14F-4D97-AF65-F5344CB8AC3E}">
        <p14:creationId xmlns:p14="http://schemas.microsoft.com/office/powerpoint/2010/main" val="38456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A48-ACD2-4029-8CE8-CA97D924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Applying the Routing Configuration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1E8A0-39CA-44F5-9405-3CDCFFEA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range of components to display, the next step is to create the routing configuration that tells Angular how to map URLs into components. 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/>
              <a:t>mapping</a:t>
            </a:r>
            <a:r>
              <a:rPr lang="en-US" dirty="0"/>
              <a:t> of a URL to a component is known as a </a:t>
            </a:r>
            <a:r>
              <a:rPr lang="en-US" b="1" dirty="0"/>
              <a:t>URL route </a:t>
            </a:r>
            <a:r>
              <a:rPr lang="en-US" dirty="0"/>
              <a:t>or just a </a:t>
            </a:r>
            <a:r>
              <a:rPr lang="en-US" b="1" dirty="0"/>
              <a:t>route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8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A48-ACD2-4029-8CE8-CA97D924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and Applying the Routing Configuration (continued)</a:t>
            </a:r>
            <a:endParaRPr lang="en-C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1E8A0-39CA-44F5-9405-3CDCFFEA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Modify the </a:t>
            </a:r>
            <a:r>
              <a:rPr lang="en-US" b="1" dirty="0">
                <a:latin typeface="Consolas" panose="020B0609020204030204" pitchFamily="49" charset="0"/>
              </a:rPr>
              <a:t>app.module.ts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 </a:t>
            </a:r>
            <a:r>
              <a:rPr lang="en-US" dirty="0"/>
              <a:t>folder to create the Routing Configuration: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BrowserModule } from '@angular/platform-browser';</a:t>
            </a: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AppComponent } from './app.component';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import { StoreModule} from './store/store.module';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import { StoreComponent } from './store/store.component';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import { CartDetailComponent } from './store/cartDetail.component';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import { CheckoutComponent } from './store/checkout.component';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import { RouterModule } from '@angular/router';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declarations: [AppComponent],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b="1" dirty="0">
                <a:latin typeface="Consolas" panose="020B0609020204030204" pitchFamily="49" charset="0"/>
              </a:rPr>
              <a:t>imports: [BrowserModule, StoreModule,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RouterModule.forRoot([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{path: 'store', component: StoreComponent},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{path: 'cart', component: CartDetailComponent},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{path: 'checkout', component: CheckoutComponent},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{path: '**', redirectTo: '/store'}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])],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providers: [],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bootstrap: [AppComponent]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export class AppModule { }</a:t>
            </a:r>
          </a:p>
        </p:txBody>
      </p:sp>
    </p:spTree>
    <p:extLst>
      <p:ext uri="{BB962C8B-B14F-4D97-AF65-F5344CB8AC3E}">
        <p14:creationId xmlns:p14="http://schemas.microsoft.com/office/powerpoint/2010/main" val="9631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7A48-ACD2-4029-8CE8-CA97D924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and Applying the Routing Configuration (continued)</a:t>
            </a:r>
            <a:endParaRPr lang="en-C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1E8A0-39CA-44F5-9405-3CDCFFEA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RouterModule.forRoot </a:t>
            </a:r>
            <a:r>
              <a:rPr lang="en-US" dirty="0"/>
              <a:t>method is passed a set of routes, each of which maps a URL to a component. </a:t>
            </a:r>
          </a:p>
          <a:p>
            <a:endParaRPr lang="en-US" dirty="0"/>
          </a:p>
          <a:p>
            <a:r>
              <a:rPr lang="en-US" dirty="0"/>
              <a:t>The first three routes in the listing match the URLs from Table shown above. </a:t>
            </a:r>
          </a:p>
          <a:p>
            <a:endParaRPr lang="en-US" dirty="0"/>
          </a:p>
          <a:p>
            <a:r>
              <a:rPr lang="en-US" dirty="0"/>
              <a:t>The final route is a </a:t>
            </a:r>
            <a:r>
              <a:rPr lang="en-US" b="1" dirty="0"/>
              <a:t>wildcard</a:t>
            </a:r>
            <a:r>
              <a:rPr lang="en-US" dirty="0"/>
              <a:t> that redirects any other URL to </a:t>
            </a:r>
            <a:r>
              <a:rPr lang="en-US" b="1" dirty="0">
                <a:latin typeface="Consolas" panose="020B0609020204030204" pitchFamily="49" charset="0"/>
              </a:rPr>
              <a:t>/store</a:t>
            </a:r>
            <a:r>
              <a:rPr lang="en-US" dirty="0"/>
              <a:t>, which will display </a:t>
            </a:r>
            <a:r>
              <a:rPr lang="en-US" b="1" dirty="0">
                <a:latin typeface="Consolas" panose="020B0609020204030204" pitchFamily="49" charset="0"/>
              </a:rPr>
              <a:t>StoreComponent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the routing feature is used, Angular looks for the </a:t>
            </a:r>
            <a:r>
              <a:rPr lang="en-US" b="1" dirty="0">
                <a:latin typeface="Consolas" panose="020B0609020204030204" pitchFamily="49" charset="0"/>
              </a:rPr>
              <a:t>router-outlet</a:t>
            </a:r>
            <a:r>
              <a:rPr lang="en-US" dirty="0"/>
              <a:t> element, which defines the location in which the component that corresponds to the current URL should be displayed.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Microsoft Office PowerPoint</Application>
  <PresentationFormat>On-screen Show (4:3)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The SportsStore Project (continued)</vt:lpstr>
      <vt:lpstr>Adding URL Routing</vt:lpstr>
      <vt:lpstr>Adding URL Routing  (continued)</vt:lpstr>
      <vt:lpstr>Creating the Cart Detail and Checkout Components</vt:lpstr>
      <vt:lpstr>Creating the Cart Detail and Checkout Components (continued)</vt:lpstr>
      <vt:lpstr>Creating the Cart Detail and Checkout Components (continued)</vt:lpstr>
      <vt:lpstr>Creating and Applying the Routing Configuration</vt:lpstr>
      <vt:lpstr>Creating and Applying the Routing Configuration (continued)</vt:lpstr>
      <vt:lpstr>Creating and Applying the Routing Configuration (continued)</vt:lpstr>
      <vt:lpstr>Creating and Applying the Routing Configuration (continued)</vt:lpstr>
      <vt:lpstr>Creating and Applying the Routing Configuration (continued)</vt:lpstr>
      <vt:lpstr>Navigating Through the Application</vt:lpstr>
      <vt:lpstr>Navigating Through the Application (continued)</vt:lpstr>
      <vt:lpstr>Navigating Through the Application (continued)</vt:lpstr>
      <vt:lpstr>Navigating Through the Application (continued)</vt:lpstr>
      <vt:lpstr>Navigating Through the Application (continued)</vt:lpstr>
      <vt:lpstr>Navigating Through the Application (continued)</vt:lpstr>
      <vt:lpstr>Guarding the Routes</vt:lpstr>
      <vt:lpstr>Guarding the Routes (continued)</vt:lpstr>
      <vt:lpstr>Guarding the Routes (continued)</vt:lpstr>
      <vt:lpstr>Guarding the Routes (continued)</vt:lpstr>
      <vt:lpstr>Guarding the Routes (continued)</vt:lpstr>
      <vt:lpstr>Guarding the Routes (continued)</vt:lpstr>
      <vt:lpstr>Completing the Cart Detail Feature</vt:lpstr>
      <vt:lpstr>Completing the Cart Detail Feature (continued)</vt:lpstr>
      <vt:lpstr>Completing the Cart Detail Feature (continued)</vt:lpstr>
      <vt:lpstr>Completing the Cart Detail Feature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2020-09-02T11:27:24Z</dcterms:modified>
</cp:coreProperties>
</file>