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3"/>
  </p:notesMasterIdLst>
  <p:handoutMasterIdLst>
    <p:handoutMasterId r:id="rId14"/>
  </p:handoutMasterIdLst>
  <p:sldIdLst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87547-7851-486B-B488-F30A3A8D8923}" v="140" dt="2020-08-28T18:18:01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72"/>
    <p:restoredTop sz="94235"/>
  </p:normalViewPr>
  <p:slideViewPr>
    <p:cSldViewPr>
      <p:cViewPr varScale="1">
        <p:scale>
          <a:sx n="107" d="100"/>
          <a:sy n="107" d="100"/>
        </p:scale>
        <p:origin x="2256" y="114"/>
      </p:cViewPr>
      <p:guideLst>
        <p:guide orient="horz" pos="2160"/>
        <p:guide pos="816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9/2/2020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9/2/2020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Using the HTTP client</a:t>
            </a:r>
          </a:p>
        </p:txBody>
      </p:sp>
    </p:spTree>
    <p:extLst>
      <p:ext uri="{BB962C8B-B14F-4D97-AF65-F5344CB8AC3E}">
        <p14:creationId xmlns:p14="http://schemas.microsoft.com/office/powerpoint/2010/main" val="3093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the HTTP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Introduction to Angular, we mentioned the </a:t>
            </a:r>
            <a:r>
              <a:rPr lang="en-US" b="1" dirty="0"/>
              <a:t>http client </a:t>
            </a:r>
            <a:r>
              <a:rPr lang="en-US" dirty="0"/>
              <a:t>as a means of communication between the Angular application and your backend API. </a:t>
            </a:r>
          </a:p>
          <a:p>
            <a:endParaRPr lang="en-US" dirty="0"/>
          </a:p>
          <a:p>
            <a:r>
              <a:rPr lang="en-US" dirty="0"/>
              <a:t>Since the </a:t>
            </a:r>
            <a:r>
              <a:rPr lang="en-US" b="1" dirty="0"/>
              <a:t>REST architecture </a:t>
            </a:r>
            <a:r>
              <a:rPr lang="en-US" dirty="0"/>
              <a:t>is well structured, it would be quite easy to implement a service for our Angular module, which we'll provide to our components with an API in order to communicate with the server. </a:t>
            </a:r>
          </a:p>
          <a:p>
            <a:endParaRPr lang="en-US" dirty="0"/>
          </a:p>
          <a:p>
            <a:r>
              <a:rPr lang="en-US" dirty="0"/>
              <a:t>To do that, the Angular http client utilizes the </a:t>
            </a:r>
            <a:r>
              <a:rPr lang="en-US" b="1" dirty="0"/>
              <a:t>Observable pattern </a:t>
            </a:r>
            <a:r>
              <a:rPr lang="en-US" dirty="0"/>
              <a:t>to deal with its </a:t>
            </a:r>
            <a:r>
              <a:rPr lang="en-US" b="1" dirty="0"/>
              <a:t>asynchronous nature</a:t>
            </a:r>
            <a:r>
              <a:rPr lang="en-US" dirty="0"/>
              <a:t>, so before we continue, it would be best to quickly review this powerful pattern.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programming and 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we mostly expect things to run in a </a:t>
            </a:r>
            <a:r>
              <a:rPr lang="en-US" b="1" dirty="0"/>
              <a:t>serial </a:t>
            </a:r>
            <a:r>
              <a:rPr lang="en-US" dirty="0"/>
              <a:t>way, where all of our instructions occur in an order. </a:t>
            </a:r>
          </a:p>
          <a:p>
            <a:endParaRPr lang="en-US" dirty="0"/>
          </a:p>
          <a:p>
            <a:r>
              <a:rPr lang="en-US" dirty="0"/>
              <a:t>Alas, from its beginning, web application development suffered from a lack of synchronicity. </a:t>
            </a:r>
          </a:p>
          <a:p>
            <a:endParaRPr lang="en-US" dirty="0"/>
          </a:p>
          <a:p>
            <a:r>
              <a:rPr lang="en-US" dirty="0"/>
              <a:t>This is especially a problem when dealing with </a:t>
            </a:r>
            <a:r>
              <a:rPr lang="en-US" b="1" dirty="0"/>
              <a:t>data</a:t>
            </a:r>
            <a:r>
              <a:rPr lang="en-US" dirty="0"/>
              <a:t> and, more specifically in our case, data that is retrieved from the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1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Reactive programming and Observables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solve this issue, various different patterns were created, from which now we mostly use the </a:t>
            </a:r>
            <a:r>
              <a:rPr lang="en-US" b="1" dirty="0"/>
              <a:t>callback</a:t>
            </a:r>
            <a:r>
              <a:rPr lang="en-US" dirty="0"/>
              <a:t> and </a:t>
            </a:r>
            <a:r>
              <a:rPr lang="en-US" b="1" dirty="0"/>
              <a:t>promise</a:t>
            </a:r>
            <a:r>
              <a:rPr lang="en-US" dirty="0"/>
              <a:t> patterns. </a:t>
            </a:r>
          </a:p>
          <a:p>
            <a:endParaRPr lang="en-US" dirty="0"/>
          </a:p>
          <a:p>
            <a:r>
              <a:rPr lang="en-US" b="1" dirty="0"/>
              <a:t>Callbacks</a:t>
            </a:r>
            <a:r>
              <a:rPr lang="en-US" dirty="0"/>
              <a:t> were the go-to for most of JavaScript's lifetime, and more recently, </a:t>
            </a:r>
            <a:r>
              <a:rPr lang="en-US" b="1" dirty="0"/>
              <a:t>Promises</a:t>
            </a:r>
            <a:r>
              <a:rPr lang="en-US" dirty="0"/>
              <a:t> started gaining some traction. 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b="1" dirty="0"/>
              <a:t>Promises</a:t>
            </a:r>
            <a:r>
              <a:rPr lang="en-US" dirty="0"/>
              <a:t> suffer from a short, onetime lifespan. </a:t>
            </a:r>
          </a:p>
          <a:p>
            <a:endParaRPr lang="en-US" dirty="0"/>
          </a:p>
          <a:p>
            <a:r>
              <a:rPr lang="en-US" dirty="0"/>
              <a:t>To be more precise, a Promise can be set up and then can only be differed </a:t>
            </a:r>
            <a:r>
              <a:rPr lang="en-US" b="1" dirty="0"/>
              <a:t>once</a:t>
            </a:r>
            <a:r>
              <a:rPr lang="en-US" dirty="0"/>
              <a:t>, but our data can change over time, so we'll need to create more and more promises. </a:t>
            </a:r>
          </a:p>
        </p:txBody>
      </p:sp>
    </p:spTree>
    <p:extLst>
      <p:ext uri="{BB962C8B-B14F-4D97-AF65-F5344CB8AC3E}">
        <p14:creationId xmlns:p14="http://schemas.microsoft.com/office/powerpoint/2010/main" val="54287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Reactive programming and Observables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instance, let's say we want to track all the changes made to a text field and implement an 'undo' functionality; to do that, we can use a </a:t>
            </a:r>
            <a:r>
              <a:rPr lang="en-US" b="1" dirty="0"/>
              <a:t>callback</a:t>
            </a:r>
            <a:r>
              <a:rPr lang="en-US" dirty="0"/>
              <a:t> to our text change event and then record all of the changes and do something with it.</a:t>
            </a:r>
          </a:p>
          <a:p>
            <a:endParaRPr lang="en-US" dirty="0"/>
          </a:p>
          <a:p>
            <a:r>
              <a:rPr lang="en-US" dirty="0"/>
              <a:t>This might seem simple, but what if we have hundreds of objects or what if our text field value is changed programmatically? </a:t>
            </a:r>
          </a:p>
          <a:p>
            <a:endParaRPr lang="en-US" dirty="0"/>
          </a:p>
          <a:p>
            <a:r>
              <a:rPr lang="en-US" dirty="0"/>
              <a:t>This is a very simplistic example, but this scenario repeats itself in various ways across modern application development, and to solve it, a new methodology has emerged, a methodology called </a:t>
            </a:r>
            <a:r>
              <a:rPr lang="en-US" b="1" dirty="0"/>
              <a:t>Reactive Programming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Reactive programming and Observables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have heard about </a:t>
            </a:r>
            <a:r>
              <a:rPr lang="en-US" b="1" dirty="0"/>
              <a:t>reactive programming </a:t>
            </a:r>
            <a:r>
              <a:rPr lang="en-US" dirty="0"/>
              <a:t>or you might have not, but the easiest way to understand it is to realize that it's all about </a:t>
            </a:r>
            <a:r>
              <a:rPr lang="en-US" b="1" dirty="0"/>
              <a:t>tracking asynchronous data </a:t>
            </a:r>
            <a:r>
              <a:rPr lang="en-US" dirty="0"/>
              <a:t>that is changing over time, and the way it does this is by using </a:t>
            </a:r>
            <a:r>
              <a:rPr lang="en-US" b="1" dirty="0"/>
              <a:t>Observables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Observables</a:t>
            </a:r>
            <a:r>
              <a:rPr lang="en-US" dirty="0"/>
              <a:t> are streams of data that can be observed by one or multiple </a:t>
            </a:r>
            <a:r>
              <a:rPr lang="en-US" b="1" dirty="0"/>
              <a:t>observers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An Observable emits values over time and notifies the </a:t>
            </a:r>
            <a:r>
              <a:rPr lang="en-US" b="1" dirty="0"/>
              <a:t>"subscribed" </a:t>
            </a:r>
            <a:r>
              <a:rPr lang="en-US" dirty="0"/>
              <a:t>observers with a new </a:t>
            </a:r>
            <a:r>
              <a:rPr lang="en-US" b="1" dirty="0"/>
              <a:t>value</a:t>
            </a:r>
            <a:r>
              <a:rPr lang="en-US" dirty="0"/>
              <a:t>, an </a:t>
            </a:r>
            <a:r>
              <a:rPr lang="en-US" b="1" dirty="0"/>
              <a:t>error</a:t>
            </a:r>
            <a:r>
              <a:rPr lang="en-US" dirty="0"/>
              <a:t>, or a </a:t>
            </a:r>
            <a:r>
              <a:rPr lang="en-US" b="1" dirty="0"/>
              <a:t>completion event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3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Reactive programming and Observables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838200"/>
          </a:xfrm>
        </p:spPr>
        <p:txBody>
          <a:bodyPr/>
          <a:lstStyle/>
          <a:p>
            <a:r>
              <a:rPr lang="en-US" dirty="0"/>
              <a:t>A visual representation </a:t>
            </a:r>
            <a:r>
              <a:rPr lang="en-US"/>
              <a:t>of this mechanism can be seen in the following figure: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2600"/>
            <a:ext cx="7952316" cy="216881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65886" y="3810000"/>
            <a:ext cx="8083126" cy="25146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>
            <a:lvl1pPr marL="342885" indent="-342885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Wingdings" pitchFamily="2" charset="2"/>
              <a:buChar char="§"/>
              <a:defRPr sz="18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2949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Courier New" pitchFamily="49" charset="0"/>
              <a:buChar char="o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128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Arial" pitchFamily="34" charset="0"/>
              <a:buChar char="–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308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Arial" pitchFamily="34" charset="0"/>
              <a:buChar char="»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487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67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46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26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diagram, you can see that the </a:t>
            </a:r>
            <a:r>
              <a:rPr lang="en-US" b="1" dirty="0"/>
              <a:t>Observables</a:t>
            </a:r>
            <a:r>
              <a:rPr lang="en-US" dirty="0"/>
              <a:t> keeps emitting value changes, an error, another value change, and then a completion event when the Observable finishes its life cycle. </a:t>
            </a:r>
          </a:p>
          <a:p>
            <a:endParaRPr lang="en-US" dirty="0"/>
          </a:p>
          <a:p>
            <a:r>
              <a:rPr lang="en-US" dirty="0"/>
              <a:t>Reactive programming might seem complicated, but fortunately, the </a:t>
            </a:r>
            <a:r>
              <a:rPr lang="en-US" b="1" dirty="0"/>
              <a:t>ReactiveX</a:t>
            </a:r>
            <a:r>
              <a:rPr lang="en-US" dirty="0"/>
              <a:t> library allows us to deal with observables in a very simple way.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4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ReactiveX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Rx library </a:t>
            </a:r>
            <a:r>
              <a:rPr lang="en-US" dirty="0"/>
              <a:t>is a cross-platform library that uses the </a:t>
            </a:r>
            <a:r>
              <a:rPr lang="en-US" b="1" dirty="0"/>
              <a:t>observer</a:t>
            </a:r>
            <a:r>
              <a:rPr lang="en-US" dirty="0"/>
              <a:t> </a:t>
            </a:r>
            <a:r>
              <a:rPr lang="en-US" b="1" dirty="0"/>
              <a:t>pattern</a:t>
            </a:r>
            <a:r>
              <a:rPr lang="en-US" dirty="0"/>
              <a:t> to help developers manage </a:t>
            </a:r>
            <a:r>
              <a:rPr lang="en-US" b="1" dirty="0"/>
              <a:t>asynchronous data </a:t>
            </a:r>
            <a:r>
              <a:rPr lang="en-US" dirty="0"/>
              <a:t>changes over time. </a:t>
            </a:r>
          </a:p>
          <a:p>
            <a:endParaRPr lang="en-US" dirty="0"/>
          </a:p>
          <a:p>
            <a:r>
              <a:rPr lang="en-US" dirty="0"/>
              <a:t>Simply put, </a:t>
            </a:r>
            <a:r>
              <a:rPr lang="en-US" b="1" dirty="0"/>
              <a:t>ReactiveX</a:t>
            </a:r>
            <a:r>
              <a:rPr lang="en-US" dirty="0"/>
              <a:t> is a library that allows us to create and manipulate </a:t>
            </a:r>
            <a:r>
              <a:rPr lang="en-US" b="1" dirty="0"/>
              <a:t>Observable</a:t>
            </a:r>
            <a:r>
              <a:rPr lang="en-US" dirty="0"/>
              <a:t> objects. </a:t>
            </a:r>
          </a:p>
          <a:p>
            <a:endParaRPr lang="en-US" dirty="0"/>
          </a:p>
          <a:p>
            <a:r>
              <a:rPr lang="en-US" dirty="0"/>
              <a:t>In Angular projects, we use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RxJS</a:t>
            </a:r>
            <a:r>
              <a:rPr lang="en-US" dirty="0"/>
              <a:t> library, which is basically a JavaScript version of the </a:t>
            </a:r>
            <a:r>
              <a:rPr lang="en-US" b="1" dirty="0"/>
              <a:t>ReactiveX</a:t>
            </a:r>
            <a:r>
              <a:rPr lang="en-US" dirty="0"/>
              <a:t> library.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dirty="0"/>
              <a:t>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dirty="0"/>
              <a:t> module provides us with a standardized way to communicate with our RESTful endpoints. </a:t>
            </a:r>
          </a:p>
          <a:p>
            <a:endParaRPr lang="en-US" dirty="0"/>
          </a:p>
          <a:p>
            <a:r>
              <a:rPr lang="en-US" dirty="0"/>
              <a:t>To use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http </a:t>
            </a:r>
            <a:r>
              <a:rPr lang="en-US" dirty="0"/>
              <a:t>client, we'll have to </a:t>
            </a:r>
            <a:r>
              <a:rPr lang="en-US" b="1" dirty="0"/>
              <a:t>import</a:t>
            </a:r>
            <a:r>
              <a:rPr lang="en-US" dirty="0"/>
              <a:t> and </a:t>
            </a:r>
            <a:r>
              <a:rPr lang="en-US" b="1" dirty="0"/>
              <a:t>inject</a:t>
            </a:r>
            <a:r>
              <a:rPr lang="en-US" dirty="0"/>
              <a:t> it into our entities and then use 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dirty="0"/>
              <a:t> client instance to perform different HTTP requests.</a:t>
            </a:r>
          </a:p>
        </p:txBody>
      </p:sp>
    </p:spTree>
    <p:extLst>
      <p:ext uri="{BB962C8B-B14F-4D97-AF65-F5344CB8AC3E}">
        <p14:creationId xmlns:p14="http://schemas.microsoft.com/office/powerpoint/2010/main" val="10951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Using the HTTP client</vt:lpstr>
      <vt:lpstr>Using the HTTP client</vt:lpstr>
      <vt:lpstr>Reactive programming and Observables</vt:lpstr>
      <vt:lpstr>Reactive programming and Observables (continued)</vt:lpstr>
      <vt:lpstr>Reactive programming and Observables (continued)</vt:lpstr>
      <vt:lpstr>Reactive programming and Observables (continued)</vt:lpstr>
      <vt:lpstr>Reactive programming and Observables (continued)</vt:lpstr>
      <vt:lpstr>The ReactiveX library</vt:lpstr>
      <vt:lpstr>Using the http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2017-03-11T06:56:23Z</cp:lastPrinted>
  <dcterms:created xsi:type="dcterms:W3CDTF">2007-07-09T21:56:01Z</dcterms:created>
  <dcterms:modified xsi:type="dcterms:W3CDTF">2020-09-02T11:25:33Z</dcterms:modified>
</cp:coreProperties>
</file>