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5" r:id="rId4"/>
    <p:sldMasterId id="2147493482" r:id="rId5"/>
    <p:sldMasterId id="2147493470" r:id="rId6"/>
  </p:sldMasterIdLst>
  <p:notesMasterIdLst>
    <p:notesMasterId r:id="rId82"/>
  </p:notesMasterIdLst>
  <p:sldIdLst>
    <p:sldId id="273" r:id="rId7"/>
    <p:sldId id="347" r:id="rId8"/>
    <p:sldId id="282" r:id="rId9"/>
    <p:sldId id="283" r:id="rId10"/>
    <p:sldId id="406" r:id="rId11"/>
    <p:sldId id="352" r:id="rId12"/>
    <p:sldId id="353" r:id="rId13"/>
    <p:sldId id="355" r:id="rId14"/>
    <p:sldId id="356" r:id="rId15"/>
    <p:sldId id="359" r:id="rId16"/>
    <p:sldId id="357" r:id="rId17"/>
    <p:sldId id="287" r:id="rId18"/>
    <p:sldId id="360" r:id="rId19"/>
    <p:sldId id="289" r:id="rId20"/>
    <p:sldId id="373" r:id="rId21"/>
    <p:sldId id="361" r:id="rId22"/>
    <p:sldId id="362" r:id="rId23"/>
    <p:sldId id="344" r:id="rId24"/>
    <p:sldId id="363" r:id="rId25"/>
    <p:sldId id="293" r:id="rId26"/>
    <p:sldId id="364" r:id="rId27"/>
    <p:sldId id="294" r:id="rId28"/>
    <p:sldId id="37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88" r:id="rId42"/>
    <p:sldId id="307" r:id="rId43"/>
    <p:sldId id="308" r:id="rId44"/>
    <p:sldId id="309" r:id="rId45"/>
    <p:sldId id="311" r:id="rId46"/>
    <p:sldId id="310" r:id="rId47"/>
    <p:sldId id="365" r:id="rId48"/>
    <p:sldId id="312" r:id="rId49"/>
    <p:sldId id="313" r:id="rId50"/>
    <p:sldId id="366" r:id="rId51"/>
    <p:sldId id="314" r:id="rId52"/>
    <p:sldId id="346" r:id="rId53"/>
    <p:sldId id="367" r:id="rId54"/>
    <p:sldId id="318" r:id="rId55"/>
    <p:sldId id="319" r:id="rId56"/>
    <p:sldId id="317" r:id="rId57"/>
    <p:sldId id="320" r:id="rId58"/>
    <p:sldId id="321" r:id="rId59"/>
    <p:sldId id="375" r:id="rId60"/>
    <p:sldId id="389" r:id="rId61"/>
    <p:sldId id="323" r:id="rId62"/>
    <p:sldId id="408" r:id="rId63"/>
    <p:sldId id="411" r:id="rId64"/>
    <p:sldId id="409" r:id="rId65"/>
    <p:sldId id="390" r:id="rId66"/>
    <p:sldId id="410" r:id="rId67"/>
    <p:sldId id="391" r:id="rId68"/>
    <p:sldId id="393" r:id="rId69"/>
    <p:sldId id="392" r:id="rId70"/>
    <p:sldId id="395" r:id="rId71"/>
    <p:sldId id="398" r:id="rId72"/>
    <p:sldId id="397" r:id="rId73"/>
    <p:sldId id="412" r:id="rId74"/>
    <p:sldId id="413" r:id="rId75"/>
    <p:sldId id="399" r:id="rId76"/>
    <p:sldId id="401" r:id="rId77"/>
    <p:sldId id="402" r:id="rId78"/>
    <p:sldId id="404" r:id="rId79"/>
    <p:sldId id="405" r:id="rId80"/>
    <p:sldId id="349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4" autoAdjust="0"/>
    <p:restoredTop sz="79113" autoAdjust="0"/>
  </p:normalViewPr>
  <p:slideViewPr>
    <p:cSldViewPr snapToGrid="0" snapToObjects="1">
      <p:cViewPr>
        <p:scale>
          <a:sx n="90" d="100"/>
          <a:sy n="90" d="100"/>
        </p:scale>
        <p:origin x="-1296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4B40-C11D-6645-8BD2-E307E61A1642}" type="datetimeFigureOut">
              <a:rPr kumimoji="1" lang="ja-JP" altLang="en-US" smtClean="0"/>
              <a:t>15/08/05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6115-1197-A548-BE99-79D13A1AF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3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保存するファイル名を全ての演習で指定して欲しい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8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ウェブの仕組みの図を統一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64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24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文字の大きさ、コードをシンプルに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8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図むずかしい？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5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図むずかしい？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5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8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Key?</a:t>
            </a:r>
          </a:p>
          <a:p>
            <a:r>
              <a:rPr kumimoji="1" lang="ja-JP" altLang="en-US" dirty="0" smtClean="0"/>
              <a:t>連想配列を作った演習を復讐する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0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引数ありなしもんだい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37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Key?</a:t>
            </a:r>
          </a:p>
          <a:p>
            <a:r>
              <a:rPr kumimoji="1" lang="ja-JP" altLang="en-US" dirty="0" smtClean="0"/>
              <a:t>連想配列を作った演習を復讐する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0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Key?</a:t>
            </a:r>
          </a:p>
          <a:p>
            <a:r>
              <a:rPr kumimoji="1" lang="ja-JP" altLang="en-US" dirty="0" smtClean="0"/>
              <a:t>連想配列を作った演習を復讐する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0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定義していたけどしなくてもよい関数</a:t>
            </a:r>
            <a:endParaRPr kumimoji="1" lang="en-US" altLang="ja-JP" dirty="0" smtClean="0"/>
          </a:p>
          <a:p>
            <a:r>
              <a:rPr kumimoji="1" lang="en-US" altLang="ja-JP" dirty="0" smtClean="0"/>
              <a:t>Echo </a:t>
            </a:r>
            <a:r>
              <a:rPr kumimoji="1" lang="en-US" altLang="ja-JP" dirty="0" err="1" smtClean="0"/>
              <a:t>pow,rand</a:t>
            </a:r>
            <a:r>
              <a:rPr kumimoji="1" lang="ja-JP" altLang="en-US" dirty="0" smtClean="0"/>
              <a:t>を書かせる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ここまで説明、これ以降追加課題。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56115-1197-A548-BE99-79D13A1AFA02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4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2" y="3854509"/>
            <a:ext cx="9144001" cy="431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-1" y="539837"/>
            <a:ext cx="9144000" cy="3206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メインバナー貼り付け</a:t>
            </a:r>
            <a:endParaRPr 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224692" y="133310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pc="300" dirty="0" smtClean="0">
                <a:solidFill>
                  <a:schemeClr val="accent2"/>
                </a:solidFill>
                <a:latin typeface="ヒラギノ角ゴ Pro W3"/>
                <a:ea typeface="ヒラギノ角ゴ Pro W3"/>
                <a:cs typeface="ヒラギノ角ゴ Pro W3"/>
              </a:rPr>
              <a:t>転載禁止</a:t>
            </a:r>
            <a:endParaRPr kumimoji="1" lang="ja-JP" altLang="en-US" sz="1200" spc="300" dirty="0">
              <a:solidFill>
                <a:schemeClr val="accent2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36769" y="133309"/>
            <a:ext cx="1074615" cy="276999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3160312" y="3917074"/>
            <a:ext cx="282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無線</a:t>
            </a:r>
            <a:r>
              <a:rPr kumimoji="1" lang="en-US" altLang="ja-JP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LAN</a:t>
            </a:r>
            <a:r>
              <a:rPr kumimoji="1" lang="ja-JP" altLang="en-US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にご接続ください</a:t>
            </a:r>
            <a:endParaRPr kumimoji="1" lang="ja-JP" altLang="en-US" sz="1400" spc="3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grpSp>
        <p:nvGrpSpPr>
          <p:cNvPr id="9" name="図形グループ 8"/>
          <p:cNvGrpSpPr/>
          <p:nvPr userDrawn="1"/>
        </p:nvGrpSpPr>
        <p:grpSpPr>
          <a:xfrm>
            <a:off x="1547962" y="4333351"/>
            <a:ext cx="6048076" cy="369332"/>
            <a:chOff x="1424266" y="4333351"/>
            <a:chExt cx="6048076" cy="369332"/>
          </a:xfrm>
        </p:grpSpPr>
        <p:sp>
          <p:nvSpPr>
            <p:cNvPr id="6" name="テキスト ボックス 5"/>
            <p:cNvSpPr txBox="1"/>
            <p:nvPr userDrawn="1"/>
          </p:nvSpPr>
          <p:spPr>
            <a:xfrm>
              <a:off x="1424266" y="4333351"/>
              <a:ext cx="310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SSID</a:t>
              </a:r>
              <a:r>
                <a:rPr kumimoji="1" lang="en-US" altLang="ja-JP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  :  </a:t>
              </a:r>
              <a:r>
                <a:rPr kumimoji="1" lang="en-US" altLang="ja-JP" dirty="0" smtClean="0">
                  <a:latin typeface="Helvetica"/>
                  <a:cs typeface="Helvetica"/>
                </a:rPr>
                <a:t>slogan-guest ( - 5g )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4777148" y="4333351"/>
              <a:ext cx="2695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rgbClr val="C0504D"/>
                  </a:solidFill>
                  <a:latin typeface="Helvetica"/>
                  <a:cs typeface="Helvetica"/>
                </a:rPr>
                <a:t>PASS</a:t>
              </a:r>
              <a:r>
                <a:rPr kumimoji="1" lang="en-US" altLang="ja-JP" dirty="0" smtClean="0">
                  <a:solidFill>
                    <a:srgbClr val="C0504D"/>
                  </a:solidFill>
                  <a:latin typeface="Helvetica"/>
                  <a:cs typeface="Helvetica"/>
                </a:rPr>
                <a:t>  :  </a:t>
              </a:r>
              <a:r>
                <a:rPr kumimoji="1" lang="en-US" altLang="ja-JP" dirty="0" err="1" smtClean="0">
                  <a:latin typeface="Helvetica"/>
                  <a:cs typeface="Helvetica"/>
                </a:rPr>
                <a:t>welcomeslogan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spect="1"/>
          </p:cNvSpPr>
          <p:nvPr>
            <p:ph sz="half" idx="2" hasCustomPrompt="1"/>
          </p:nvPr>
        </p:nvSpPr>
        <p:spPr>
          <a:xfrm>
            <a:off x="1" y="764439"/>
            <a:ext cx="9143999" cy="388650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ヒラギノ角ゴ Pro W3"/>
                <a:ea typeface="ヒラギノ角ゴ Pro W3"/>
                <a:cs typeface="ヒラギノ角ゴ Pro W3"/>
              </a:defRPr>
            </a:lvl1pPr>
            <a:lvl2pPr>
              <a:defRPr sz="2000">
                <a:latin typeface="ヒラギノ角ゴ Pro W3"/>
                <a:ea typeface="ヒラギノ角ゴ Pro W3"/>
                <a:cs typeface="ヒラギノ角ゴ Pro W3"/>
              </a:defRPr>
            </a:lvl2pPr>
            <a:lvl3pPr>
              <a:defRPr sz="1800">
                <a:latin typeface="ヒラギノ角ゴ Pro W3"/>
                <a:ea typeface="ヒラギノ角ゴ Pro W3"/>
                <a:cs typeface="ヒラギノ角ゴ Pro W3"/>
              </a:defRPr>
            </a:lvl3pPr>
            <a:lvl4pPr>
              <a:defRPr sz="1600">
                <a:latin typeface="ヒラギノ角ゴ Pro W3"/>
                <a:ea typeface="ヒラギノ角ゴ Pro W3"/>
                <a:cs typeface="ヒラギノ角ゴ Pro W3"/>
              </a:defRPr>
            </a:lvl4pPr>
            <a:lvl5pPr>
              <a:defRPr sz="1600">
                <a:latin typeface="ヒラギノ角ゴ Pro W3"/>
                <a:ea typeface="ヒラギノ角ゴ Pro W3"/>
                <a:cs typeface="ヒラギノ角ゴ Pro W3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画像貼り付け、</a:t>
            </a:r>
            <a:r>
              <a:rPr lang="en-US" altLang="ja-JP" dirty="0" smtClean="0"/>
              <a:t>(amazon</a:t>
            </a:r>
            <a:r>
              <a:rPr lang="ja-JP" altLang="en-US" dirty="0" smtClean="0"/>
              <a:t>のスクリーンショットほか</a:t>
            </a:r>
            <a:r>
              <a:rPr lang="en-US" altLang="ja-JP" dirty="0" smtClean="0"/>
              <a:t> 940 × 400</a:t>
            </a:r>
            <a:r>
              <a:rPr lang="ja-JP" altLang="en-US" dirty="0" smtClean="0"/>
              <a:t>程の比率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07" y="879219"/>
            <a:ext cx="3209925" cy="338665"/>
          </a:xfrm>
        </p:spPr>
        <p:txBody>
          <a:bodyPr anchor="ctr">
            <a:normAutofit/>
          </a:bodyPr>
          <a:lstStyle>
            <a:lvl1pPr algn="l">
              <a:defRPr sz="2400" spc="600"/>
            </a:lvl1pPr>
          </a:lstStyle>
          <a:p>
            <a:r>
              <a:rPr lang="ja-JP" altLang="en-US" dirty="0" smtClean="0"/>
              <a:t>藤原</a:t>
            </a:r>
            <a:r>
              <a:rPr lang="en-US" altLang="ja-JP" dirty="0" smtClean="0"/>
              <a:t> </a:t>
            </a:r>
            <a:r>
              <a:rPr lang="ja-JP" altLang="en-US" dirty="0" smtClean="0"/>
              <a:t>健利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32263" y="2017416"/>
            <a:ext cx="4884605" cy="2603430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ヒラギノ角ゴ Pro W3"/>
                <a:ea typeface="ヒラギノ角ゴ Pro W3"/>
                <a:cs typeface="ヒラギノ角ゴ Pro W3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怒りのたけとしは怒らないたけとしと優しいたけとしと友達。怒りのたけとしは怒らないたけとしと優しいたけとしと友達。怒りのたけとしは怒らないたけとしと優しいたけとしと友達。怒りのたけとしは怒らないたけとしと優しいたけとしと友達。怒りのたけとしは怒らないたけとしと優しいたけとしと友達。怒りのたけとしは怒らないたけとしと優しいたけとしと友達。自己紹介・改行行い</a:t>
            </a:r>
            <a:r>
              <a:rPr lang="en-US" altLang="ja-JP" dirty="0" smtClean="0"/>
              <a:t>170</a:t>
            </a:r>
            <a:r>
              <a:rPr lang="ja-JP" altLang="en-US" dirty="0" smtClean="0"/>
              <a:t>文字程度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79" y="1259867"/>
            <a:ext cx="3209925" cy="185737"/>
          </a:xfrm>
        </p:spPr>
        <p:txBody>
          <a:bodyPr anchor="ctr">
            <a:noAutofit/>
          </a:bodyPr>
          <a:lstStyle>
            <a:lvl1pPr marL="0" indent="0">
              <a:buNone/>
              <a:defRPr sz="1400" spc="0" baseline="0">
                <a:solidFill>
                  <a:schemeClr val="tx1"/>
                </a:solidFill>
                <a:latin typeface="Helvetica Light"/>
                <a:cs typeface="Helvetica Ligh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Taketoshi Fujiwara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32263" y="663337"/>
            <a:ext cx="4884737" cy="929048"/>
          </a:xfrm>
        </p:spPr>
        <p:txBody>
          <a:bodyPr anchor="ctr">
            <a:normAutofit/>
          </a:bodyPr>
          <a:lstStyle>
            <a:lvl1pPr marL="0" indent="0">
              <a:lnSpc>
                <a:spcPct val="140000"/>
              </a:lnSpc>
              <a:buNone/>
              <a:defRPr sz="1600">
                <a:latin typeface="ヒラギノ角ゴ Pro W6"/>
                <a:ea typeface="ヒラギノ角ゴ Pro W6"/>
                <a:cs typeface="ヒラギノ角ゴ Pro W6"/>
              </a:defRPr>
            </a:lvl1pPr>
          </a:lstStyle>
          <a:p>
            <a:pPr lvl="0"/>
            <a:r>
              <a:rPr kumimoji="1" lang="ja-JP" altLang="en-US" dirty="0" smtClean="0"/>
              <a:t>スローガン株式会社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テクノロジー＆デザイングループ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エンジニア</a:t>
            </a:r>
            <a:endParaRPr kumimoji="1" lang="en-US" altLang="ja-JP" dirty="0" smtClean="0"/>
          </a:p>
        </p:txBody>
      </p:sp>
      <p:pic>
        <p:nvPicPr>
          <p:cNvPr id="13" name="図 12" descr="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197675"/>
            <a:ext cx="1008000" cy="169006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211666" y="2105338"/>
            <a:ext cx="3598334" cy="25155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11666" y="1546666"/>
            <a:ext cx="628488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3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5786" y="2537582"/>
            <a:ext cx="2692428" cy="338665"/>
          </a:xfrm>
        </p:spPr>
        <p:txBody>
          <a:bodyPr anchor="ctr">
            <a:normAutofit/>
          </a:bodyPr>
          <a:lstStyle>
            <a:lvl1pPr algn="ctr">
              <a:defRPr sz="2400" spc="600"/>
            </a:lvl1pPr>
          </a:lstStyle>
          <a:p>
            <a:r>
              <a:rPr lang="ja-JP" altLang="en-US" dirty="0" smtClean="0"/>
              <a:t>藤原</a:t>
            </a:r>
            <a:r>
              <a:rPr lang="en-US" altLang="ja-JP" dirty="0" smtClean="0"/>
              <a:t> </a:t>
            </a:r>
            <a:r>
              <a:rPr lang="ja-JP" altLang="en-US" dirty="0" smtClean="0"/>
              <a:t>健利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3225786" y="2924570"/>
            <a:ext cx="2692428" cy="1857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spc="0" baseline="0">
                <a:solidFill>
                  <a:schemeClr val="tx1"/>
                </a:solidFill>
                <a:latin typeface="Helvetica Light"/>
                <a:cs typeface="Helvetica Ligh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Taketoshi Fujiwara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58104" y="3946799"/>
            <a:ext cx="5027793" cy="353913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600">
                <a:latin typeface="Helvetica Light"/>
                <a:ea typeface="ヒラギノ角ゴ Pro W6"/>
                <a:cs typeface="Helvetica Light"/>
              </a:defRPr>
            </a:lvl1pPr>
          </a:lstStyle>
          <a:p>
            <a:pPr lvl="0"/>
            <a:r>
              <a:rPr kumimoji="1" lang="en-US" altLang="ja-JP" dirty="0" smtClean="0"/>
              <a:t>Email : </a:t>
            </a:r>
            <a:r>
              <a:rPr kumimoji="1" lang="en-US" altLang="ja-JP" dirty="0" err="1" smtClean="0"/>
              <a:t>fujiwara.taketoshi@slogan.jp</a:t>
            </a:r>
            <a:endParaRPr kumimoji="1" lang="en-US" altLang="ja-JP" dirty="0" smtClean="0"/>
          </a:p>
        </p:txBody>
      </p:sp>
      <p:pic>
        <p:nvPicPr>
          <p:cNvPr id="13" name="図 12" descr="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197675"/>
            <a:ext cx="1008000" cy="1690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>
          <a:xfrm>
            <a:off x="2402175" y="117449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本日はご参加ありがとうございました。</a:t>
            </a:r>
            <a:endParaRPr kumimoji="1" lang="ja-JP" altLang="en-US" dirty="0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058104" y="3591318"/>
            <a:ext cx="5027793" cy="345711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600">
                <a:latin typeface="Helvetica Light"/>
                <a:ea typeface="ヒラギノ角ゴ Pro W6"/>
                <a:cs typeface="Helvetica Light"/>
              </a:defRPr>
            </a:lvl1pPr>
          </a:lstStyle>
          <a:p>
            <a:pPr lvl="0"/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www.facebook.com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moresmileman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152381" y="178983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spc="300" dirty="0" smtClean="0">
                <a:latin typeface="ヒラギノ角ゴ Pro W6"/>
                <a:ea typeface="ヒラギノ角ゴ Pro W6"/>
                <a:cs typeface="ヒラギノ角ゴ Pro W6"/>
              </a:rPr>
              <a:t>講師の連絡先はこちら</a:t>
            </a:r>
            <a:endParaRPr kumimoji="1" lang="ja-JP" altLang="en-US" sz="1800" spc="300" dirty="0">
              <a:latin typeface="ヒラギノ角ゴ Pro W6"/>
              <a:ea typeface="ヒラギノ角ゴ Pro W6"/>
              <a:cs typeface="ヒラギノ角ゴ Pro W6"/>
            </a:endParaRPr>
          </a:p>
        </p:txBody>
      </p:sp>
    </p:spTree>
    <p:extLst>
      <p:ext uri="{BB962C8B-B14F-4D97-AF65-F5344CB8AC3E}">
        <p14:creationId xmlns:p14="http://schemas.microsoft.com/office/powerpoint/2010/main" val="33513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5161" y="683845"/>
            <a:ext cx="4193678" cy="338665"/>
          </a:xfrm>
        </p:spPr>
        <p:txBody>
          <a:bodyPr anchor="ctr">
            <a:normAutofit/>
          </a:bodyPr>
          <a:lstStyle>
            <a:lvl1pPr algn="ctr">
              <a:defRPr sz="2400" spc="600"/>
            </a:lvl1pPr>
          </a:lstStyle>
          <a:p>
            <a:r>
              <a:rPr lang="ja-JP" altLang="en-US" dirty="0" smtClean="0"/>
              <a:t>参考文献（</a:t>
            </a:r>
            <a:r>
              <a:rPr lang="en-US" altLang="ja-JP" dirty="0" smtClean="0"/>
              <a:t>or</a:t>
            </a:r>
            <a:r>
              <a:rPr lang="ja-JP" altLang="en-US" dirty="0" smtClean="0"/>
              <a:t> サイト）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78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2474897" y="1064487"/>
            <a:ext cx="4194206" cy="1857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spc="0" baseline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How to study</a:t>
            </a:r>
            <a:endParaRPr kumimoji="1" lang="ja-JP" alt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211778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19270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19270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26762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6" hasCustomPrompt="1"/>
          </p:nvPr>
        </p:nvSpPr>
        <p:spPr>
          <a:xfrm>
            <a:off x="4826762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134255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18" hasCustomPrompt="1"/>
          </p:nvPr>
        </p:nvSpPr>
        <p:spPr>
          <a:xfrm>
            <a:off x="7134255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spect="1"/>
          </p:cNvSpPr>
          <p:nvPr>
            <p:ph sz="half" idx="2" hasCustomPrompt="1"/>
          </p:nvPr>
        </p:nvSpPr>
        <p:spPr>
          <a:xfrm>
            <a:off x="1" y="764439"/>
            <a:ext cx="9143999" cy="388650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ヒラギノ角ゴ Pro W3"/>
                <a:ea typeface="ヒラギノ角ゴ Pro W3"/>
                <a:cs typeface="ヒラギノ角ゴ Pro W3"/>
              </a:defRPr>
            </a:lvl1pPr>
            <a:lvl2pPr>
              <a:defRPr sz="2000">
                <a:latin typeface="ヒラギノ角ゴ Pro W3"/>
                <a:ea typeface="ヒラギノ角ゴ Pro W3"/>
                <a:cs typeface="ヒラギノ角ゴ Pro W3"/>
              </a:defRPr>
            </a:lvl2pPr>
            <a:lvl3pPr>
              <a:defRPr sz="1800">
                <a:latin typeface="ヒラギノ角ゴ Pro W3"/>
                <a:ea typeface="ヒラギノ角ゴ Pro W3"/>
                <a:cs typeface="ヒラギノ角ゴ Pro W3"/>
              </a:defRPr>
            </a:lvl3pPr>
            <a:lvl4pPr>
              <a:defRPr sz="1600">
                <a:latin typeface="ヒラギノ角ゴ Pro W3"/>
                <a:ea typeface="ヒラギノ角ゴ Pro W3"/>
                <a:cs typeface="ヒラギノ角ゴ Pro W3"/>
              </a:defRPr>
            </a:lvl4pPr>
            <a:lvl5pPr>
              <a:defRPr sz="1600">
                <a:latin typeface="ヒラギノ角ゴ Pro W3"/>
                <a:ea typeface="ヒラギノ角ゴ Pro W3"/>
                <a:cs typeface="ヒラギノ角ゴ Pro W3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画像貼り付け、</a:t>
            </a:r>
            <a:r>
              <a:rPr lang="en-US" altLang="ja-JP" dirty="0" smtClean="0"/>
              <a:t>(amazon</a:t>
            </a:r>
            <a:r>
              <a:rPr lang="ja-JP" altLang="en-US" dirty="0" smtClean="0"/>
              <a:t>のスクリーンショットほか</a:t>
            </a:r>
            <a:r>
              <a:rPr lang="en-US" altLang="ja-JP" dirty="0" smtClean="0"/>
              <a:t> 940 × 400</a:t>
            </a:r>
            <a:r>
              <a:rPr lang="ja-JP" altLang="en-US" dirty="0" smtClean="0"/>
              <a:t>程の比率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6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0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本文レベル1</a:t>
            </a:r>
          </a:p>
          <a:p>
            <a:pPr lvl="1">
              <a:defRPr sz="1800"/>
            </a:pPr>
            <a:r>
              <a:rPr sz="2000"/>
              <a:t>本文レベル2</a:t>
            </a:r>
          </a:p>
          <a:p>
            <a:pPr lvl="2">
              <a:defRPr sz="1800"/>
            </a:pPr>
            <a:r>
              <a:rPr sz="2000"/>
              <a:t>本文レベル3</a:t>
            </a:r>
          </a:p>
          <a:p>
            <a:pPr lvl="3">
              <a:defRPr sz="1800"/>
            </a:pPr>
            <a:r>
              <a:rPr sz="2000"/>
              <a:t>本文レベル4</a:t>
            </a:r>
          </a:p>
          <a:p>
            <a:pPr lvl="4">
              <a:defRPr sz="1800"/>
            </a:pPr>
            <a:r>
              <a:rPr sz="2000"/>
              <a:t>本文レベル 5</a:t>
            </a:r>
          </a:p>
        </p:txBody>
      </p:sp>
    </p:spTree>
    <p:extLst>
      <p:ext uri="{BB962C8B-B14F-4D97-AF65-F5344CB8AC3E}">
        <p14:creationId xmlns:p14="http://schemas.microsoft.com/office/powerpoint/2010/main" val="620832970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6789" y="2026765"/>
            <a:ext cx="5307134" cy="2349852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spc="30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怒りのたけと</a:t>
            </a:r>
            <a:r>
              <a:rPr kumimoji="1" lang="en-US" altLang="en-US" dirty="0" smtClean="0"/>
              <a:t>し：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文字程度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優しいたけとし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悲しいたけとし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嬉しいたけとし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寂しいたけとし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524278" y="947612"/>
            <a:ext cx="2095445" cy="913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Myriad Pro"/>
                <a:cs typeface="Myriad Pro"/>
              </a:rPr>
              <a:t>A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Myriad Pro"/>
                <a:cs typeface="Myriad Pro"/>
              </a:rPr>
              <a:t>genda</a:t>
            </a:r>
            <a:endParaRPr kumimoji="1" lang="en-US" altLang="ja-JP" sz="2400" dirty="0" smtClean="0">
              <a:solidFill>
                <a:schemeClr val="tx1"/>
              </a:solidFill>
              <a:latin typeface="Myriad Pro"/>
              <a:cs typeface="Myriad Pro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600" spc="300" dirty="0" smtClean="0">
                <a:solidFill>
                  <a:schemeClr val="tx1"/>
                </a:solidFill>
                <a:latin typeface="Myriad Pro"/>
                <a:cs typeface="Myriad Pro"/>
              </a:rPr>
              <a:t>本日のアジェンダ</a:t>
            </a:r>
            <a:endParaRPr kumimoji="1" lang="en-US" altLang="ja-JP" sz="1600" spc="30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92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6789" y="2026765"/>
            <a:ext cx="5307134" cy="2349852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spc="30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怒りのたけと</a:t>
            </a:r>
            <a:r>
              <a:rPr kumimoji="1" lang="en-US" altLang="en-US" dirty="0" smtClean="0"/>
              <a:t>し：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文字程度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優しいたけとし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悲しいたけとし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嬉しいたけとし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dirty="0" smtClean="0"/>
              <a:t>寂しいたけとし</a:t>
            </a: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  <a:p>
            <a:pPr marL="457200" marR="0" lvl="0" indent="-4572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524278" y="947612"/>
            <a:ext cx="2095445" cy="913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Myriad Pro"/>
                <a:cs typeface="Myriad Pro"/>
              </a:rPr>
              <a:t>A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Myriad Pro"/>
                <a:cs typeface="Myriad Pro"/>
              </a:rPr>
              <a:t>genda</a:t>
            </a:r>
            <a:endParaRPr kumimoji="1" lang="en-US" altLang="ja-JP" sz="2400" dirty="0" smtClean="0">
              <a:solidFill>
                <a:schemeClr val="tx1"/>
              </a:solidFill>
              <a:latin typeface="Myriad Pro"/>
              <a:cs typeface="Myriad Pro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1600" spc="300" dirty="0" smtClean="0">
                <a:solidFill>
                  <a:schemeClr val="tx1"/>
                </a:solidFill>
                <a:latin typeface="Myriad Pro"/>
                <a:cs typeface="Myriad Pro"/>
              </a:rPr>
              <a:t>本日のアジェンダ</a:t>
            </a:r>
            <a:endParaRPr kumimoji="1" lang="en-US" altLang="ja-JP" sz="1600" spc="300" dirty="0" smtClean="0">
              <a:solidFill>
                <a:schemeClr val="tx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239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2" y="3854509"/>
            <a:ext cx="9144001" cy="431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-1" y="539837"/>
            <a:ext cx="9144000" cy="3206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メインバナー貼り付け</a:t>
            </a:r>
            <a:endParaRPr lang="en-US" dirty="0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224692" y="133310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pc="300" dirty="0" smtClean="0">
                <a:solidFill>
                  <a:schemeClr val="accent2"/>
                </a:solidFill>
                <a:latin typeface="ヒラギノ角ゴ Pro W3"/>
                <a:ea typeface="ヒラギノ角ゴ Pro W3"/>
                <a:cs typeface="ヒラギノ角ゴ Pro W3"/>
              </a:rPr>
              <a:t>転載禁止</a:t>
            </a:r>
            <a:endParaRPr kumimoji="1" lang="ja-JP" altLang="en-US" sz="1200" spc="300" dirty="0">
              <a:solidFill>
                <a:schemeClr val="accent2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36769" y="133309"/>
            <a:ext cx="1074615" cy="276999"/>
          </a:xfrm>
          <a:prstGeom prst="rect">
            <a:avLst/>
          </a:prstGeom>
          <a:noFill/>
          <a:ln w="1905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3160312" y="3917074"/>
            <a:ext cx="282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無線</a:t>
            </a:r>
            <a:r>
              <a:rPr kumimoji="1" lang="en-US" altLang="ja-JP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LAN</a:t>
            </a:r>
            <a:r>
              <a:rPr kumimoji="1" lang="ja-JP" altLang="en-US" sz="1400" spc="300" dirty="0" smtClean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rPr>
              <a:t>にご接続ください</a:t>
            </a:r>
            <a:endParaRPr kumimoji="1" lang="ja-JP" altLang="en-US" sz="1400" spc="3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grpSp>
        <p:nvGrpSpPr>
          <p:cNvPr id="9" name="図形グループ 8"/>
          <p:cNvGrpSpPr/>
          <p:nvPr userDrawn="1"/>
        </p:nvGrpSpPr>
        <p:grpSpPr>
          <a:xfrm>
            <a:off x="1547962" y="4333351"/>
            <a:ext cx="6048076" cy="369332"/>
            <a:chOff x="1424266" y="4333351"/>
            <a:chExt cx="6048076" cy="369332"/>
          </a:xfrm>
        </p:grpSpPr>
        <p:sp>
          <p:nvSpPr>
            <p:cNvPr id="6" name="テキスト ボックス 5"/>
            <p:cNvSpPr txBox="1"/>
            <p:nvPr userDrawn="1"/>
          </p:nvSpPr>
          <p:spPr>
            <a:xfrm>
              <a:off x="1424266" y="4333351"/>
              <a:ext cx="310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SSID</a:t>
              </a:r>
              <a:r>
                <a:rPr kumimoji="1" lang="en-US" altLang="ja-JP" dirty="0" smtClean="0">
                  <a:solidFill>
                    <a:schemeClr val="accent2"/>
                  </a:solidFill>
                  <a:latin typeface="Helvetica"/>
                  <a:cs typeface="Helvetica"/>
                </a:rPr>
                <a:t>  :  </a:t>
              </a:r>
              <a:r>
                <a:rPr kumimoji="1" lang="en-US" altLang="ja-JP" dirty="0" smtClean="0">
                  <a:latin typeface="Helvetica"/>
                  <a:cs typeface="Helvetica"/>
                </a:rPr>
                <a:t>slogan-guest ( - 5g )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4777148" y="4333351"/>
              <a:ext cx="2695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600" dirty="0" smtClean="0">
                  <a:solidFill>
                    <a:srgbClr val="C0504D"/>
                  </a:solidFill>
                  <a:latin typeface="Helvetica"/>
                  <a:cs typeface="Helvetica"/>
                </a:rPr>
                <a:t>PASS</a:t>
              </a:r>
              <a:r>
                <a:rPr kumimoji="1" lang="en-US" altLang="ja-JP" dirty="0" smtClean="0">
                  <a:solidFill>
                    <a:srgbClr val="C0504D"/>
                  </a:solidFill>
                  <a:latin typeface="Helvetica"/>
                  <a:cs typeface="Helvetica"/>
                </a:rPr>
                <a:t>  :  </a:t>
              </a:r>
              <a:r>
                <a:rPr kumimoji="1" lang="en-US" altLang="ja-JP" dirty="0" err="1" smtClean="0">
                  <a:latin typeface="Helvetica"/>
                  <a:cs typeface="Helvetica"/>
                </a:rPr>
                <a:t>welcomeslogan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2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0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本文レベル1</a:t>
            </a:r>
          </a:p>
          <a:p>
            <a:pPr lvl="1">
              <a:defRPr sz="1800"/>
            </a:pPr>
            <a:r>
              <a:rPr sz="2000"/>
              <a:t>本文レベル2</a:t>
            </a:r>
          </a:p>
          <a:p>
            <a:pPr lvl="2">
              <a:defRPr sz="1800"/>
            </a:pPr>
            <a:r>
              <a:rPr sz="2000"/>
              <a:t>本文レベル3</a:t>
            </a:r>
          </a:p>
          <a:p>
            <a:pPr lvl="3">
              <a:defRPr sz="1800"/>
            </a:pPr>
            <a:r>
              <a:rPr sz="2000"/>
              <a:t>本文レベル4</a:t>
            </a:r>
          </a:p>
          <a:p>
            <a:pPr lvl="4">
              <a:defRPr sz="1800"/>
            </a:pPr>
            <a:r>
              <a:rPr sz="2000"/>
              <a:t>本文レベル 5</a:t>
            </a:r>
          </a:p>
        </p:txBody>
      </p:sp>
    </p:spTree>
    <p:extLst>
      <p:ext uri="{BB962C8B-B14F-4D97-AF65-F5344CB8AC3E}">
        <p14:creationId xmlns:p14="http://schemas.microsoft.com/office/powerpoint/2010/main" val="620832970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5161" y="683845"/>
            <a:ext cx="4193678" cy="338665"/>
          </a:xfrm>
        </p:spPr>
        <p:txBody>
          <a:bodyPr anchor="ctr">
            <a:normAutofit/>
          </a:bodyPr>
          <a:lstStyle>
            <a:lvl1pPr algn="ctr">
              <a:defRPr sz="2400" spc="600"/>
            </a:lvl1pPr>
          </a:lstStyle>
          <a:p>
            <a:r>
              <a:rPr lang="ja-JP" altLang="en-US" dirty="0" smtClean="0"/>
              <a:t>参考文献（</a:t>
            </a:r>
            <a:r>
              <a:rPr lang="en-US" altLang="ja-JP" dirty="0" smtClean="0"/>
              <a:t>or</a:t>
            </a:r>
            <a:r>
              <a:rPr lang="ja-JP" altLang="en-US" dirty="0" smtClean="0"/>
              <a:t> サイト）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78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2474897" y="1064487"/>
            <a:ext cx="4194206" cy="1857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spc="0" baseline="0">
                <a:solidFill>
                  <a:schemeClr val="bg1">
                    <a:lumMod val="65000"/>
                  </a:schemeClr>
                </a:solidFill>
                <a:latin typeface="Helvetica Light"/>
                <a:cs typeface="Helvetica Ligh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How to study</a:t>
            </a:r>
            <a:endParaRPr kumimoji="1" lang="ja-JP" alt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211778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19270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19270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26762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6" hasCustomPrompt="1"/>
          </p:nvPr>
        </p:nvSpPr>
        <p:spPr>
          <a:xfrm>
            <a:off x="4826762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134255" y="4074445"/>
            <a:ext cx="1778615" cy="620276"/>
          </a:xfrm>
          <a:ln w="19050" cmpd="sng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 smtClean="0"/>
              <a:t>たけとし物語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上巻</a:t>
            </a:r>
            <a:endParaRPr lang="en-US" altLang="ja-JP" dirty="0" smtClean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18" hasCustomPrompt="1"/>
          </p:nvPr>
        </p:nvSpPr>
        <p:spPr>
          <a:xfrm>
            <a:off x="7134255" y="1489924"/>
            <a:ext cx="1778615" cy="25154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写真貼り付け</a:t>
            </a:r>
            <a:endParaRPr lang="en-US" altLang="ja-JP" dirty="0" smtClean="0"/>
          </a:p>
          <a:p>
            <a:r>
              <a:rPr lang="en-US" dirty="0" smtClean="0"/>
              <a:t>(amazon?</a:t>
            </a:r>
            <a:r>
              <a:rPr lang="ja-JP" altLang="en-US" dirty="0" smtClean="0"/>
              <a:t>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gfea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09" y="29307"/>
            <a:ext cx="3223846" cy="4191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293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トップと本・サイト紹介のマスター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5717"/>
            <a:ext cx="8229600" cy="26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671480" y="4823069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i="0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Copyright © 2006-2015 SLOGAN Inc. All Rights Reserved.</a:t>
            </a:r>
          </a:p>
          <a:p>
            <a:pPr algn="ctr"/>
            <a:endParaRPr kumimoji="1" lang="ja-JP" altLang="en-US" sz="1200" b="0" i="0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4777154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  <p:sldLayoutId id="2147493480" r:id="rId2"/>
    <p:sldLayoutId id="2147493481" r:id="rId3"/>
    <p:sldLayoutId id="2147493484" r:id="rId4"/>
    <p:sldLayoutId id="214749348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31"/>
          <p:cNvPicPr preferRelativeResize="0"/>
          <p:nvPr userDrawn="1"/>
        </p:nvPicPr>
        <p:blipFill rotWithShape="1">
          <a:blip r:embed="rId7">
            <a:alphaModFix/>
          </a:blip>
          <a:srcRect t="-1" b="89083"/>
          <a:stretch/>
        </p:blipFill>
        <p:spPr>
          <a:xfrm>
            <a:off x="0" y="0"/>
            <a:ext cx="9143999" cy="703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293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最初に出す本日のアジェンダマスター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5717"/>
            <a:ext cx="8229600" cy="26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ja-JP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altLang="ja-JP" dirty="0" smtClean="0"/>
              <a:t>− 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671480" y="4823069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i="0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Copyright © 2006-2015 SLOGAN Inc. All Rights Reserved.</a:t>
            </a:r>
          </a:p>
          <a:p>
            <a:pPr algn="ctr"/>
            <a:endParaRPr kumimoji="1" lang="ja-JP" altLang="en-US" sz="1200" b="0" i="0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4777154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457200" y="145004"/>
            <a:ext cx="5277338" cy="587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pic>
        <p:nvPicPr>
          <p:cNvPr id="9" name="図 8" descr="gfea_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09" y="29307"/>
            <a:ext cx="3223846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6" r:id="rId2"/>
    <p:sldLayoutId id="2147493487" r:id="rId3"/>
    <p:sldLayoutId id="2147493488" r:id="rId4"/>
    <p:sldLayoutId id="2147493489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3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9452"/>
            <a:ext cx="9143999" cy="538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293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スローガン系スライドマスター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5717"/>
            <a:ext cx="8229600" cy="263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671480" y="4823069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i="0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Copyright © 2006-2015 SLOGAN Inc. All Rights Reserved.</a:t>
            </a:r>
          </a:p>
          <a:p>
            <a:pPr algn="ctr"/>
            <a:endParaRPr kumimoji="1" lang="ja-JP" altLang="en-US" sz="1200" b="0" i="0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4777154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gfea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09" y="29307"/>
            <a:ext cx="3223846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5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  <p:sldLayoutId id="214749347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hp.net/manual/ja/book.math.ph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amp.info/en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>
            <a:off x="3459243" y="2362580"/>
            <a:ext cx="277412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2300" dirty="0" err="1" smtClean="0"/>
              <a:t>BootCamp</a:t>
            </a:r>
            <a:r>
              <a:rPr lang="en-US" sz="2300" dirty="0" smtClean="0"/>
              <a:t> Day2 </a:t>
            </a:r>
            <a:r>
              <a:rPr lang="en-US" sz="2300" dirty="0"/>
              <a:t>P</a:t>
            </a:r>
            <a:r>
              <a:rPr lang="en-US" sz="2300" dirty="0" smtClean="0"/>
              <a:t>art1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15028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/>
          <p:nvPr/>
        </p:nvSpPr>
        <p:spPr>
          <a:xfrm>
            <a:off x="208294" y="1668815"/>
            <a:ext cx="8436844" cy="258532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endParaRPr lang="en-US" sz="2800" dirty="0"/>
          </a:p>
          <a:p>
            <a:pPr lvl="0">
              <a:defRPr sz="1800"/>
            </a:pPr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endParaRPr lang="en-US" altLang="ja-JP" sz="28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sz="2800" dirty="0" smtClean="0"/>
              <a:t>echo ‘test’;</a:t>
            </a:r>
          </a:p>
          <a:p>
            <a:pPr lvl="0">
              <a:defRPr sz="1800"/>
            </a:pPr>
            <a:r>
              <a:rPr lang="en-US" sz="2800" dirty="0" smtClean="0"/>
              <a:t>echo 100;</a:t>
            </a:r>
            <a:endParaRPr lang="en-US" sz="2800" dirty="0"/>
          </a:p>
          <a:p>
            <a:pPr lvl="0">
              <a:defRPr sz="1800"/>
            </a:pPr>
            <a:r>
              <a:rPr lang="en-US" sz="2800" dirty="0" smtClean="0"/>
              <a:t>?&gt;</a:t>
            </a:r>
          </a:p>
          <a:p>
            <a:pPr lvl="0">
              <a:defRPr sz="1800"/>
            </a:pPr>
            <a:endParaRPr sz="2800" dirty="0"/>
          </a:p>
        </p:txBody>
      </p:sp>
      <p:sp>
        <p:nvSpPr>
          <p:cNvPr id="6" name="Shape 67"/>
          <p:cNvSpPr/>
          <p:nvPr/>
        </p:nvSpPr>
        <p:spPr>
          <a:xfrm>
            <a:off x="208294" y="431255"/>
            <a:ext cx="427121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err="1" smtClean="0"/>
              <a:t>まずはtest.php</a:t>
            </a:r>
            <a:r>
              <a:rPr lang="ja-JP" altLang="en-US" sz="2300" dirty="0" smtClean="0"/>
              <a:t>に</a:t>
            </a:r>
            <a:r>
              <a:rPr lang="en-US" sz="2300" dirty="0" smtClean="0"/>
              <a:t>書いてみましょう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903333744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/>
          <p:nvPr/>
        </p:nvSpPr>
        <p:spPr>
          <a:xfrm>
            <a:off x="208294" y="1299483"/>
            <a:ext cx="8436844" cy="332398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defRPr sz="1800"/>
            </a:pPr>
            <a:r>
              <a:rPr lang="en-US" altLang="ja-JP" sz="2400" dirty="0">
                <a:solidFill>
                  <a:schemeClr val="accent3"/>
                </a:solidFill>
              </a:rPr>
              <a:t>//</a:t>
            </a:r>
            <a:r>
              <a:rPr lang="en-US" altLang="ja-JP" sz="2400" dirty="0" err="1">
                <a:solidFill>
                  <a:schemeClr val="accent3"/>
                </a:solidFill>
              </a:rPr>
              <a:t>php</a:t>
            </a:r>
            <a:r>
              <a:rPr lang="ja-JP" altLang="en-US" sz="2400" dirty="0">
                <a:solidFill>
                  <a:schemeClr val="accent3"/>
                </a:solidFill>
              </a:rPr>
              <a:t>文の記述は</a:t>
            </a:r>
            <a:r>
              <a:rPr lang="en-US" altLang="ja-JP" sz="2400" dirty="0">
                <a:solidFill>
                  <a:schemeClr val="accent3"/>
                </a:solidFill>
              </a:rPr>
              <a:t>&lt;?</a:t>
            </a:r>
            <a:r>
              <a:rPr lang="en-US" altLang="ja-JP" sz="2400" dirty="0" err="1">
                <a:solidFill>
                  <a:schemeClr val="accent3"/>
                </a:solidFill>
              </a:rPr>
              <a:t>php</a:t>
            </a:r>
            <a:r>
              <a:rPr lang="ja-JP" altLang="en-US" sz="2400" dirty="0">
                <a:solidFill>
                  <a:schemeClr val="accent3"/>
                </a:solidFill>
              </a:rPr>
              <a:t>で始まり</a:t>
            </a:r>
            <a:r>
              <a:rPr lang="en-US" altLang="ja-JP" sz="2400" dirty="0">
                <a:solidFill>
                  <a:schemeClr val="accent3"/>
                </a:solidFill>
              </a:rPr>
              <a:t>?&gt;</a:t>
            </a:r>
            <a:r>
              <a:rPr lang="ja-JP" altLang="en-US" sz="2400" dirty="0">
                <a:solidFill>
                  <a:schemeClr val="accent3"/>
                </a:solidFill>
              </a:rPr>
              <a:t>で</a:t>
            </a:r>
            <a:r>
              <a:rPr lang="ja-JP" altLang="en-US" sz="2400" dirty="0" smtClean="0">
                <a:solidFill>
                  <a:schemeClr val="accent3"/>
                </a:solidFill>
              </a:rPr>
              <a:t>終わる</a:t>
            </a:r>
            <a:endParaRPr lang="en-US" altLang="ja-JP" sz="2400" dirty="0" smtClean="0">
              <a:solidFill>
                <a:schemeClr val="accent3"/>
              </a:solidFill>
            </a:endParaRPr>
          </a:p>
          <a:p>
            <a:pPr>
              <a:defRPr sz="1800"/>
            </a:pPr>
            <a:r>
              <a:rPr lang="en-US" sz="2400" dirty="0" smtClean="0">
                <a:solidFill>
                  <a:schemeClr val="accent3"/>
                </a:solidFill>
              </a:rPr>
              <a:t>//</a:t>
            </a:r>
            <a:r>
              <a:rPr lang="ja-JP" altLang="en-US" sz="2400" dirty="0" smtClean="0">
                <a:solidFill>
                  <a:schemeClr val="accent3"/>
                </a:solidFill>
              </a:rPr>
              <a:t>コメントはダブルスラシュ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0">
              <a:defRPr sz="1800"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 lvl="0">
              <a:defRPr sz="1800"/>
            </a:pPr>
            <a:r>
              <a:rPr lang="en-US" sz="2400" dirty="0" smtClean="0">
                <a:solidFill>
                  <a:srgbClr val="9BBB59"/>
                </a:solidFill>
              </a:rPr>
              <a:t>//</a:t>
            </a:r>
            <a:r>
              <a:rPr lang="ja-JP" altLang="en-US" sz="2400" dirty="0" smtClean="0">
                <a:solidFill>
                  <a:srgbClr val="9BBB59"/>
                </a:solidFill>
              </a:rPr>
              <a:t>文末にはセミコロン</a:t>
            </a:r>
            <a:endParaRPr lang="en-US" altLang="ja-JP" sz="24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400" dirty="0" smtClean="0">
                <a:solidFill>
                  <a:srgbClr val="9BBB59"/>
                </a:solidFill>
              </a:rPr>
              <a:t>//</a:t>
            </a:r>
            <a:r>
              <a:rPr lang="ja-JP" altLang="en-US" sz="2400" dirty="0" smtClean="0">
                <a:solidFill>
                  <a:srgbClr val="9BBB59"/>
                </a:solidFill>
              </a:rPr>
              <a:t>文字はシングルクオーテーションで囲む</a:t>
            </a:r>
            <a:endParaRPr lang="en-US" altLang="ja-JP" sz="24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sz="2400" dirty="0" smtClean="0">
                <a:solidFill>
                  <a:srgbClr val="9BBB59"/>
                </a:solidFill>
              </a:rPr>
              <a:t>//</a:t>
            </a:r>
            <a:r>
              <a:rPr lang="ja-JP" altLang="en-US" sz="2400" dirty="0" smtClean="0">
                <a:solidFill>
                  <a:srgbClr val="9BBB59"/>
                </a:solidFill>
              </a:rPr>
              <a:t>文字列、数字の出力は</a:t>
            </a:r>
            <a:r>
              <a:rPr lang="en-US" altLang="ja-JP" sz="2400" dirty="0" smtClean="0">
                <a:solidFill>
                  <a:srgbClr val="9BBB59"/>
                </a:solidFill>
              </a:rPr>
              <a:t>echo</a:t>
            </a:r>
          </a:p>
          <a:p>
            <a:pPr lvl="0">
              <a:defRPr sz="1800"/>
            </a:pPr>
            <a:r>
              <a:rPr lang="en-US" sz="2400" dirty="0" smtClean="0"/>
              <a:t>echo ‘test’;</a:t>
            </a:r>
          </a:p>
          <a:p>
            <a:pPr lvl="0">
              <a:defRPr sz="1800"/>
            </a:pPr>
            <a:r>
              <a:rPr lang="en-US" sz="2400" dirty="0" smtClean="0"/>
              <a:t>echo 100;</a:t>
            </a:r>
            <a:endParaRPr lang="en-US" sz="2400" dirty="0"/>
          </a:p>
          <a:p>
            <a:pPr lvl="0">
              <a:defRPr sz="1800"/>
            </a:pPr>
            <a:r>
              <a:rPr lang="en-US" sz="2400" dirty="0" smtClean="0"/>
              <a:t>?&gt;</a:t>
            </a:r>
            <a:endParaRPr sz="2400" dirty="0"/>
          </a:p>
        </p:txBody>
      </p:sp>
      <p:sp>
        <p:nvSpPr>
          <p:cNvPr id="6" name="Shape 67"/>
          <p:cNvSpPr/>
          <p:nvPr/>
        </p:nvSpPr>
        <p:spPr>
          <a:xfrm>
            <a:off x="208294" y="431255"/>
            <a:ext cx="427121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err="1" smtClean="0"/>
              <a:t>まずはtest.php</a:t>
            </a:r>
            <a:r>
              <a:rPr lang="ja-JP" altLang="en-US" sz="2300" dirty="0" smtClean="0"/>
              <a:t>に</a:t>
            </a:r>
            <a:r>
              <a:rPr lang="en-US" sz="2300" dirty="0" smtClean="0"/>
              <a:t>書いてみましょう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534124444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371082" y="2362580"/>
            <a:ext cx="35934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814310242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/>
          <p:cNvSpPr/>
          <p:nvPr/>
        </p:nvSpPr>
        <p:spPr>
          <a:xfrm>
            <a:off x="208294" y="418695"/>
            <a:ext cx="744569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ja-JP" altLang="en-US" sz="2300" dirty="0" smtClean="0"/>
              <a:t>変数の種類は多々ありますが、宣言は全て</a:t>
            </a:r>
            <a:r>
              <a:rPr lang="en-US" altLang="ja-JP" sz="2300" dirty="0" smtClean="0"/>
              <a:t>$~</a:t>
            </a:r>
            <a:r>
              <a:rPr lang="ja-JP" altLang="en-US" sz="2300" dirty="0" smtClean="0"/>
              <a:t>で行います</a:t>
            </a:r>
            <a:endParaRPr sz="2300" dirty="0"/>
          </a:p>
        </p:txBody>
      </p:sp>
      <p:sp>
        <p:nvSpPr>
          <p:cNvPr id="5" name="Shape 86"/>
          <p:cNvSpPr/>
          <p:nvPr/>
        </p:nvSpPr>
        <p:spPr>
          <a:xfrm>
            <a:off x="208294" y="837035"/>
            <a:ext cx="7169060" cy="40010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9BBB59"/>
                </a:solidFill>
              </a:rPr>
              <a:t>//1</a:t>
            </a:r>
            <a:r>
              <a:rPr lang="en-US" altLang="ja-JP" sz="2000" dirty="0">
                <a:solidFill>
                  <a:srgbClr val="9BBB59"/>
                </a:solidFill>
              </a:rPr>
              <a:t>.</a:t>
            </a:r>
            <a:r>
              <a:rPr lang="ja-JP" altLang="en-US" sz="2000" dirty="0">
                <a:solidFill>
                  <a:srgbClr val="9BBB59"/>
                </a:solidFill>
              </a:rPr>
              <a:t>文字列型</a:t>
            </a:r>
            <a:r>
              <a:rPr lang="en-US" altLang="ja-JP" sz="2000" dirty="0">
                <a:solidFill>
                  <a:srgbClr val="9BBB59"/>
                </a:solidFill>
              </a:rPr>
              <a:t>(String)</a:t>
            </a:r>
            <a:r>
              <a:rPr lang="ja-JP" altLang="en-US" sz="2000" dirty="0">
                <a:solidFill>
                  <a:srgbClr val="9BBB59"/>
                </a:solidFill>
              </a:rPr>
              <a:t>    　　　　　　</a:t>
            </a:r>
            <a:r>
              <a:rPr lang="en-US" altLang="ja-JP" sz="2000" dirty="0">
                <a:solidFill>
                  <a:srgbClr val="9BBB59"/>
                </a:solidFill>
              </a:rPr>
              <a:t>ex.’</a:t>
            </a:r>
            <a:r>
              <a:rPr lang="ja-JP" altLang="en-US" sz="2000" dirty="0">
                <a:solidFill>
                  <a:srgbClr val="9BBB59"/>
                </a:solidFill>
              </a:rPr>
              <a:t>あいうえお’</a:t>
            </a:r>
            <a:r>
              <a:rPr lang="en-US" altLang="ja-JP" sz="2000" dirty="0">
                <a:solidFill>
                  <a:srgbClr val="9BBB59"/>
                </a:solidFill>
              </a:rPr>
              <a:t>,’</a:t>
            </a:r>
            <a:r>
              <a:rPr lang="ja-JP" altLang="en-US" sz="2000" dirty="0">
                <a:solidFill>
                  <a:srgbClr val="9BBB59"/>
                </a:solidFill>
              </a:rPr>
              <a:t>名前’</a:t>
            </a:r>
            <a:r>
              <a:rPr lang="en-US" altLang="ja-JP" sz="2000" dirty="0">
                <a:solidFill>
                  <a:srgbClr val="9BBB59"/>
                </a:solidFill>
              </a:rPr>
              <a:t>,…                       </a:t>
            </a:r>
            <a:endParaRPr lang="ja-JP" altLang="en-US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 smtClean="0"/>
              <a:t>$test1=</a:t>
            </a:r>
            <a:r>
              <a:rPr lang="en-US" altLang="ja-JP" sz="2000" dirty="0"/>
              <a:t>‘</a:t>
            </a:r>
            <a:r>
              <a:rPr lang="en-US" altLang="ja-JP" sz="2000" dirty="0" err="1"/>
              <a:t>str</a:t>
            </a:r>
            <a:r>
              <a:rPr lang="en-US" altLang="ja-JP" sz="2000" dirty="0"/>
              <a:t>’</a:t>
            </a:r>
            <a:r>
              <a:rPr lang="en-US" altLang="ja-JP" sz="2000" dirty="0" smtClean="0"/>
              <a:t>;</a:t>
            </a:r>
          </a:p>
          <a:p>
            <a:pPr lvl="0">
              <a:defRPr sz="1800"/>
            </a:pPr>
            <a:r>
              <a:rPr lang="en-US" altLang="ja-JP" sz="2000" dirty="0" smtClean="0"/>
              <a:t>echo $test1;</a:t>
            </a:r>
            <a:endParaRPr lang="ja-JP" altLang="en-US" sz="2000" dirty="0"/>
          </a:p>
          <a:p>
            <a:pPr lvl="0">
              <a:defRPr sz="1800"/>
            </a:pPr>
            <a:endParaRPr lang="ja-JP" altLang="en-US" sz="2000" dirty="0"/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9BBB59"/>
                </a:solidFill>
              </a:rPr>
              <a:t>//2</a:t>
            </a:r>
            <a:r>
              <a:rPr lang="en-US" altLang="ja-JP" sz="2000" dirty="0">
                <a:solidFill>
                  <a:srgbClr val="9BBB59"/>
                </a:solidFill>
              </a:rPr>
              <a:t>.</a:t>
            </a:r>
            <a:r>
              <a:rPr lang="ja-JP" altLang="en-US" sz="2000" dirty="0">
                <a:solidFill>
                  <a:srgbClr val="9BBB59"/>
                </a:solidFill>
              </a:rPr>
              <a:t>整数型</a:t>
            </a:r>
            <a:r>
              <a:rPr lang="en-US" altLang="ja-JP" sz="2000" dirty="0">
                <a:solidFill>
                  <a:srgbClr val="9BBB59"/>
                </a:solidFill>
              </a:rPr>
              <a:t>(Integer)</a:t>
            </a:r>
            <a:r>
              <a:rPr lang="ja-JP" altLang="en-US" sz="2000" dirty="0">
                <a:solidFill>
                  <a:srgbClr val="9BBB59"/>
                </a:solidFill>
              </a:rPr>
              <a:t>                                    </a:t>
            </a:r>
            <a:r>
              <a:rPr lang="en-US" altLang="ja-JP" sz="2000" dirty="0">
                <a:solidFill>
                  <a:srgbClr val="9BBB59"/>
                </a:solidFill>
              </a:rPr>
              <a:t>ex. 1,10,100,1000,….</a:t>
            </a:r>
            <a:endParaRPr lang="ja-JP" altLang="en-US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 smtClean="0"/>
              <a:t>$test2=</a:t>
            </a:r>
            <a:r>
              <a:rPr lang="en-US" altLang="ja-JP" sz="2000" dirty="0"/>
              <a:t>1</a:t>
            </a:r>
            <a:r>
              <a:rPr lang="en-US" altLang="ja-JP" sz="2000" dirty="0" smtClean="0"/>
              <a:t>;</a:t>
            </a:r>
          </a:p>
          <a:p>
            <a:pPr lvl="0">
              <a:defRPr sz="1800"/>
            </a:pPr>
            <a:r>
              <a:rPr lang="en-US" altLang="ja-JP" sz="2000" dirty="0" smtClean="0"/>
              <a:t>echo $test2;</a:t>
            </a:r>
            <a:endParaRPr lang="ja-JP" altLang="en-US" sz="2000" dirty="0"/>
          </a:p>
          <a:p>
            <a:pPr lvl="0">
              <a:defRPr sz="1800"/>
            </a:pPr>
            <a:endParaRPr lang="ja-JP" altLang="en-US" sz="2000" dirty="0"/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9BBB59"/>
                </a:solidFill>
              </a:rPr>
              <a:t>//3</a:t>
            </a:r>
            <a:r>
              <a:rPr lang="en-US" altLang="ja-JP" sz="2000" dirty="0">
                <a:solidFill>
                  <a:srgbClr val="9BBB59"/>
                </a:solidFill>
              </a:rPr>
              <a:t>.</a:t>
            </a:r>
            <a:r>
              <a:rPr lang="ja-JP" altLang="en-US" sz="2000" dirty="0">
                <a:solidFill>
                  <a:srgbClr val="9BBB59"/>
                </a:solidFill>
              </a:rPr>
              <a:t>浮動小数点型</a:t>
            </a:r>
            <a:r>
              <a:rPr lang="en-US" altLang="ja-JP" sz="2000" dirty="0">
                <a:solidFill>
                  <a:srgbClr val="9BBB59"/>
                </a:solidFill>
              </a:rPr>
              <a:t>(Float)</a:t>
            </a:r>
            <a:r>
              <a:rPr lang="ja-JP" altLang="en-US" sz="2000" dirty="0">
                <a:solidFill>
                  <a:srgbClr val="9BBB59"/>
                </a:solidFill>
              </a:rPr>
              <a:t>                          </a:t>
            </a:r>
            <a:r>
              <a:rPr lang="en-US" altLang="ja-JP" sz="2000" dirty="0">
                <a:solidFill>
                  <a:srgbClr val="9BBB59"/>
                </a:solidFill>
              </a:rPr>
              <a:t>ex. 0.1,0.01,0.0001,….</a:t>
            </a:r>
            <a:endParaRPr lang="ja-JP" altLang="en-US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 smtClean="0"/>
              <a:t>$test3=</a:t>
            </a:r>
            <a:r>
              <a:rPr lang="en-US" altLang="ja-JP" sz="2000" dirty="0"/>
              <a:t>0.1</a:t>
            </a:r>
            <a:r>
              <a:rPr lang="en-US" altLang="ja-JP" sz="2000" dirty="0" smtClean="0"/>
              <a:t>;</a:t>
            </a:r>
          </a:p>
          <a:p>
            <a:pPr lvl="0">
              <a:defRPr sz="1800"/>
            </a:pPr>
            <a:r>
              <a:rPr lang="en-US" altLang="ja-JP" sz="2000" dirty="0" smtClean="0"/>
              <a:t>echo $test3;</a:t>
            </a:r>
            <a:endParaRPr lang="ja-JP" altLang="en-US" sz="2000" dirty="0"/>
          </a:p>
          <a:p>
            <a:pPr lvl="0">
              <a:defRPr sz="1800"/>
            </a:pPr>
            <a:r>
              <a:rPr lang="en-US" sz="2000" dirty="0" smtClean="0"/>
              <a:t>?&gt;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83187050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308" y="226622"/>
            <a:ext cx="919075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smtClean="0"/>
              <a:t>4.</a:t>
            </a:r>
            <a:r>
              <a:rPr sz="2300" dirty="0" smtClean="0"/>
              <a:t>配列</a:t>
            </a:r>
            <a:endParaRPr sz="2300" dirty="0"/>
          </a:p>
        </p:txBody>
      </p:sp>
      <p:pic>
        <p:nvPicPr>
          <p:cNvPr id="7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033" y="1732903"/>
            <a:ext cx="3679031" cy="957709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4645834" y="2002587"/>
            <a:ext cx="20884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 dirty="0"/>
              <a:t>a</a:t>
            </a:r>
          </a:p>
        </p:txBody>
      </p:sp>
      <p:sp>
        <p:nvSpPr>
          <p:cNvPr id="72" name="Shape 72"/>
          <p:cNvSpPr/>
          <p:nvPr/>
        </p:nvSpPr>
        <p:spPr>
          <a:xfrm>
            <a:off x="5036221" y="2672314"/>
            <a:ext cx="546431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a[0]</a:t>
            </a:r>
          </a:p>
        </p:txBody>
      </p:sp>
      <p:sp>
        <p:nvSpPr>
          <p:cNvPr id="73" name="Shape 73"/>
          <p:cNvSpPr/>
          <p:nvPr/>
        </p:nvSpPr>
        <p:spPr>
          <a:xfrm>
            <a:off x="5929190" y="2672314"/>
            <a:ext cx="527132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a[1]</a:t>
            </a:r>
          </a:p>
        </p:txBody>
      </p:sp>
      <p:sp>
        <p:nvSpPr>
          <p:cNvPr id="74" name="Shape 74"/>
          <p:cNvSpPr/>
          <p:nvPr/>
        </p:nvSpPr>
        <p:spPr>
          <a:xfrm>
            <a:off x="6822158" y="2672314"/>
            <a:ext cx="54556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a[2]</a:t>
            </a:r>
          </a:p>
        </p:txBody>
      </p:sp>
      <p:sp>
        <p:nvSpPr>
          <p:cNvPr id="75" name="Shape 75"/>
          <p:cNvSpPr/>
          <p:nvPr/>
        </p:nvSpPr>
        <p:spPr>
          <a:xfrm>
            <a:off x="7715127" y="2672314"/>
            <a:ext cx="52857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a[3]</a:t>
            </a:r>
          </a:p>
        </p:txBody>
      </p:sp>
      <p:sp>
        <p:nvSpPr>
          <p:cNvPr id="77" name="Shape 77"/>
          <p:cNvSpPr/>
          <p:nvPr/>
        </p:nvSpPr>
        <p:spPr>
          <a:xfrm>
            <a:off x="6132745" y="1830543"/>
            <a:ext cx="333401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6</a:t>
            </a:r>
            <a:endParaRPr sz="4000" dirty="0"/>
          </a:p>
        </p:txBody>
      </p:sp>
      <p:sp>
        <p:nvSpPr>
          <p:cNvPr id="12" name="Shape 77"/>
          <p:cNvSpPr/>
          <p:nvPr/>
        </p:nvSpPr>
        <p:spPr>
          <a:xfrm>
            <a:off x="5362586" y="1830543"/>
            <a:ext cx="31060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5</a:t>
            </a:r>
            <a:endParaRPr sz="4000" dirty="0"/>
          </a:p>
        </p:txBody>
      </p:sp>
      <p:sp>
        <p:nvSpPr>
          <p:cNvPr id="13" name="Shape 77"/>
          <p:cNvSpPr/>
          <p:nvPr/>
        </p:nvSpPr>
        <p:spPr>
          <a:xfrm>
            <a:off x="7048453" y="1830543"/>
            <a:ext cx="28380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7</a:t>
            </a:r>
            <a:endParaRPr sz="4000" dirty="0"/>
          </a:p>
        </p:txBody>
      </p:sp>
      <p:sp>
        <p:nvSpPr>
          <p:cNvPr id="14" name="Shape 77"/>
          <p:cNvSpPr/>
          <p:nvPr/>
        </p:nvSpPr>
        <p:spPr>
          <a:xfrm>
            <a:off x="7845067" y="1830543"/>
            <a:ext cx="328391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8</a:t>
            </a:r>
            <a:endParaRPr sz="4000" dirty="0"/>
          </a:p>
        </p:txBody>
      </p:sp>
      <p:sp>
        <p:nvSpPr>
          <p:cNvPr id="16" name="Shape 69"/>
          <p:cNvSpPr/>
          <p:nvPr/>
        </p:nvSpPr>
        <p:spPr>
          <a:xfrm>
            <a:off x="4902986" y="1052953"/>
            <a:ext cx="4463510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ja-JP" altLang="en-US" sz="2000" dirty="0" smtClean="0"/>
              <a:t>配列の値を</a:t>
            </a:r>
            <a:r>
              <a:rPr lang="en-US" altLang="ja-JP" sz="2000" dirty="0" smtClean="0"/>
              <a:t>value</a:t>
            </a:r>
          </a:p>
          <a:p>
            <a:pPr lvl="0">
              <a:defRPr sz="1800"/>
            </a:pPr>
            <a:r>
              <a:rPr lang="ja-JP" altLang="en-US" sz="2000" dirty="0" smtClean="0"/>
              <a:t>値を示す配列番号を</a:t>
            </a:r>
            <a:r>
              <a:rPr lang="en-US" altLang="ja-JP" sz="2000" dirty="0" smtClean="0"/>
              <a:t>key</a:t>
            </a:r>
            <a:r>
              <a:rPr lang="ja-JP" altLang="en-US" sz="2000" dirty="0" smtClean="0"/>
              <a:t>と呼びます。</a:t>
            </a:r>
            <a:endParaRPr sz="2000" dirty="0"/>
          </a:p>
        </p:txBody>
      </p:sp>
      <p:sp>
        <p:nvSpPr>
          <p:cNvPr id="17" name="Shape 86"/>
          <p:cNvSpPr/>
          <p:nvPr/>
        </p:nvSpPr>
        <p:spPr>
          <a:xfrm>
            <a:off x="457308" y="1052953"/>
            <a:ext cx="4091314" cy="338554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lvl="0">
              <a:defRPr sz="1800"/>
            </a:pPr>
            <a:r>
              <a:rPr lang="en-US" altLang="ja-JP" sz="2000" dirty="0">
                <a:solidFill>
                  <a:srgbClr val="9BBB59"/>
                </a:solidFill>
              </a:rPr>
              <a:t>/</a:t>
            </a:r>
            <a:r>
              <a:rPr lang="en-US" altLang="ja-JP" sz="2000" dirty="0" smtClean="0">
                <a:solidFill>
                  <a:srgbClr val="9BBB59"/>
                </a:solidFill>
              </a:rPr>
              <a:t>/</a:t>
            </a:r>
            <a:r>
              <a:rPr lang="ja-JP" altLang="en-US" sz="2000" dirty="0" smtClean="0">
                <a:solidFill>
                  <a:srgbClr val="9BBB59"/>
                </a:solidFill>
              </a:rPr>
              <a:t>配列の定義は</a:t>
            </a:r>
            <a:r>
              <a:rPr lang="en-US" altLang="ja-JP" sz="2000" dirty="0" smtClean="0">
                <a:solidFill>
                  <a:srgbClr val="9BBB59"/>
                </a:solidFill>
              </a:rPr>
              <a:t>array</a:t>
            </a:r>
          </a:p>
          <a:p>
            <a:pPr lvl="0">
              <a:defRPr sz="1800"/>
            </a:pPr>
            <a:r>
              <a:rPr lang="en-US" altLang="ja-JP" sz="2000" dirty="0" smtClean="0"/>
              <a:t>$</a:t>
            </a:r>
            <a:r>
              <a:rPr lang="en-US" altLang="ja-JP" sz="2000" dirty="0"/>
              <a:t>a=array(5,6,7,8);</a:t>
            </a:r>
            <a:endParaRPr lang="ja-JP" altLang="en-US" sz="2000" dirty="0"/>
          </a:p>
          <a:p>
            <a:pPr lvl="0">
              <a:defRPr sz="1800"/>
            </a:pPr>
            <a:r>
              <a:rPr lang="en-US" altLang="ja-JP" sz="2000" dirty="0"/>
              <a:t>echo $a[0];</a:t>
            </a:r>
          </a:p>
          <a:p>
            <a:pPr lvl="0">
              <a:defRPr sz="1800"/>
            </a:pPr>
            <a:r>
              <a:rPr lang="en-US" altLang="ja-JP" sz="2000" dirty="0"/>
              <a:t>echo $a[1];</a:t>
            </a:r>
          </a:p>
          <a:p>
            <a:pPr lvl="0">
              <a:defRPr sz="1800"/>
            </a:pPr>
            <a:r>
              <a:rPr lang="en-US" altLang="ja-JP" sz="2000" dirty="0"/>
              <a:t>echo $a[2];</a:t>
            </a:r>
          </a:p>
          <a:p>
            <a:pPr lvl="0">
              <a:defRPr sz="1800"/>
            </a:pPr>
            <a:r>
              <a:rPr lang="en-US" altLang="ja-JP" sz="2000" dirty="0"/>
              <a:t>echo $a[3];</a:t>
            </a:r>
            <a:endParaRPr lang="ja-JP" altLang="en-US" sz="2000" dirty="0"/>
          </a:p>
          <a:p>
            <a:pPr lvl="0">
              <a:defRPr sz="1800"/>
            </a:pPr>
            <a:endParaRPr lang="ja-JP" altLang="en-US" sz="2000" dirty="0"/>
          </a:p>
          <a:p>
            <a:pPr lvl="0">
              <a:defRPr sz="1800"/>
            </a:pPr>
            <a:r>
              <a:rPr lang="en-US" altLang="ja-JP" sz="2000" dirty="0">
                <a:solidFill>
                  <a:srgbClr val="9BBB59"/>
                </a:solidFill>
              </a:rPr>
              <a:t>//</a:t>
            </a:r>
            <a:r>
              <a:rPr lang="ja-JP" altLang="en-US" sz="2000" dirty="0">
                <a:solidFill>
                  <a:srgbClr val="9BBB59"/>
                </a:solidFill>
              </a:rPr>
              <a:t>異なる型を代入すること</a:t>
            </a:r>
            <a:r>
              <a:rPr lang="ja-JP" altLang="en-US" sz="2000" dirty="0" smtClean="0">
                <a:solidFill>
                  <a:srgbClr val="9BBB59"/>
                </a:solidFill>
              </a:rPr>
              <a:t>も</a:t>
            </a:r>
            <a:r>
              <a:rPr lang="en-US" altLang="en-US" sz="2000" dirty="0" smtClean="0">
                <a:solidFill>
                  <a:srgbClr val="9BBB59"/>
                </a:solidFill>
              </a:rPr>
              <a:t>可能</a:t>
            </a:r>
            <a:endParaRPr lang="ja-JP" altLang="en-US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/>
              <a:t>$b=array(str,1,0.1);</a:t>
            </a:r>
          </a:p>
          <a:p>
            <a:pPr lvl="0">
              <a:defRPr sz="1800"/>
            </a:pPr>
            <a:r>
              <a:rPr lang="en-US" sz="2000" dirty="0" smtClean="0"/>
              <a:t>?&gt;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9073856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308" y="226622"/>
            <a:ext cx="919075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smtClean="0"/>
              <a:t>4.</a:t>
            </a:r>
            <a:r>
              <a:rPr sz="2300" dirty="0" smtClean="0"/>
              <a:t>配列</a:t>
            </a:r>
            <a:endParaRPr sz="2300" dirty="0"/>
          </a:p>
        </p:txBody>
      </p:sp>
      <p:pic>
        <p:nvPicPr>
          <p:cNvPr id="7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033" y="1732903"/>
            <a:ext cx="3679031" cy="957709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4645834" y="2002587"/>
            <a:ext cx="20884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 dirty="0"/>
              <a:t>a</a:t>
            </a:r>
          </a:p>
        </p:txBody>
      </p:sp>
      <p:sp>
        <p:nvSpPr>
          <p:cNvPr id="72" name="Shape 72"/>
          <p:cNvSpPr/>
          <p:nvPr/>
        </p:nvSpPr>
        <p:spPr>
          <a:xfrm>
            <a:off x="5036221" y="2672314"/>
            <a:ext cx="546431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a[0]</a:t>
            </a:r>
          </a:p>
        </p:txBody>
      </p:sp>
      <p:sp>
        <p:nvSpPr>
          <p:cNvPr id="73" name="Shape 73"/>
          <p:cNvSpPr/>
          <p:nvPr/>
        </p:nvSpPr>
        <p:spPr>
          <a:xfrm>
            <a:off x="5929190" y="2672314"/>
            <a:ext cx="527132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a[1]</a:t>
            </a:r>
          </a:p>
        </p:txBody>
      </p:sp>
      <p:sp>
        <p:nvSpPr>
          <p:cNvPr id="74" name="Shape 74"/>
          <p:cNvSpPr/>
          <p:nvPr/>
        </p:nvSpPr>
        <p:spPr>
          <a:xfrm>
            <a:off x="6822158" y="2672314"/>
            <a:ext cx="54556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a[2]</a:t>
            </a:r>
          </a:p>
        </p:txBody>
      </p:sp>
      <p:sp>
        <p:nvSpPr>
          <p:cNvPr id="75" name="Shape 75"/>
          <p:cNvSpPr/>
          <p:nvPr/>
        </p:nvSpPr>
        <p:spPr>
          <a:xfrm>
            <a:off x="7715127" y="2672314"/>
            <a:ext cx="52857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a[3]</a:t>
            </a:r>
          </a:p>
        </p:txBody>
      </p:sp>
      <p:sp>
        <p:nvSpPr>
          <p:cNvPr id="77" name="Shape 77"/>
          <p:cNvSpPr/>
          <p:nvPr/>
        </p:nvSpPr>
        <p:spPr>
          <a:xfrm>
            <a:off x="6132745" y="1830543"/>
            <a:ext cx="333401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6</a:t>
            </a:r>
            <a:endParaRPr sz="4000" dirty="0"/>
          </a:p>
        </p:txBody>
      </p:sp>
      <p:sp>
        <p:nvSpPr>
          <p:cNvPr id="12" name="Shape 77"/>
          <p:cNvSpPr/>
          <p:nvPr/>
        </p:nvSpPr>
        <p:spPr>
          <a:xfrm>
            <a:off x="5362586" y="1830543"/>
            <a:ext cx="31060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5</a:t>
            </a:r>
            <a:endParaRPr sz="4000" dirty="0"/>
          </a:p>
        </p:txBody>
      </p:sp>
      <p:sp>
        <p:nvSpPr>
          <p:cNvPr id="13" name="Shape 77"/>
          <p:cNvSpPr/>
          <p:nvPr/>
        </p:nvSpPr>
        <p:spPr>
          <a:xfrm>
            <a:off x="7048453" y="1830543"/>
            <a:ext cx="28380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7</a:t>
            </a:r>
            <a:endParaRPr sz="4000" dirty="0"/>
          </a:p>
        </p:txBody>
      </p:sp>
      <p:sp>
        <p:nvSpPr>
          <p:cNvPr id="14" name="Shape 77"/>
          <p:cNvSpPr/>
          <p:nvPr/>
        </p:nvSpPr>
        <p:spPr>
          <a:xfrm>
            <a:off x="7845067" y="1830543"/>
            <a:ext cx="328391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dirty="0"/>
              <a:t>8</a:t>
            </a:r>
            <a:endParaRPr sz="4000" dirty="0"/>
          </a:p>
        </p:txBody>
      </p:sp>
      <p:sp>
        <p:nvSpPr>
          <p:cNvPr id="16" name="Shape 69"/>
          <p:cNvSpPr/>
          <p:nvPr/>
        </p:nvSpPr>
        <p:spPr>
          <a:xfrm>
            <a:off x="4902986" y="1052953"/>
            <a:ext cx="4463510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ja-JP" altLang="en-US" sz="2000" dirty="0" smtClean="0"/>
              <a:t>配列の値を</a:t>
            </a:r>
            <a:r>
              <a:rPr lang="en-US" altLang="ja-JP" sz="2000" dirty="0" smtClean="0"/>
              <a:t>value</a:t>
            </a:r>
          </a:p>
          <a:p>
            <a:pPr lvl="0">
              <a:defRPr sz="1800"/>
            </a:pPr>
            <a:r>
              <a:rPr lang="ja-JP" altLang="en-US" sz="2000" dirty="0" smtClean="0"/>
              <a:t>値を示す配列番号を</a:t>
            </a:r>
            <a:r>
              <a:rPr lang="en-US" altLang="ja-JP" sz="2000" dirty="0" smtClean="0"/>
              <a:t>key</a:t>
            </a:r>
            <a:r>
              <a:rPr lang="ja-JP" altLang="en-US" sz="2000" dirty="0" smtClean="0"/>
              <a:t>と呼びます。</a:t>
            </a:r>
            <a:endParaRPr sz="2000" dirty="0"/>
          </a:p>
        </p:txBody>
      </p:sp>
      <p:sp>
        <p:nvSpPr>
          <p:cNvPr id="17" name="Shape 86"/>
          <p:cNvSpPr/>
          <p:nvPr/>
        </p:nvSpPr>
        <p:spPr>
          <a:xfrm>
            <a:off x="457308" y="1206843"/>
            <a:ext cx="4091314" cy="307776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lvl="0">
              <a:defRPr sz="1800"/>
            </a:pPr>
            <a:r>
              <a:rPr lang="en-US" altLang="ja-JP" sz="2000" dirty="0">
                <a:solidFill>
                  <a:srgbClr val="9BBB59"/>
                </a:solidFill>
              </a:rPr>
              <a:t>/</a:t>
            </a:r>
            <a:r>
              <a:rPr lang="en-US" altLang="ja-JP" sz="2000" dirty="0" smtClean="0">
                <a:solidFill>
                  <a:srgbClr val="9BBB59"/>
                </a:solidFill>
              </a:rPr>
              <a:t>/</a:t>
            </a:r>
            <a:r>
              <a:rPr lang="ja-JP" altLang="en-US" sz="2000" dirty="0" smtClean="0">
                <a:solidFill>
                  <a:srgbClr val="9BBB59"/>
                </a:solidFill>
              </a:rPr>
              <a:t>こうも書けます</a:t>
            </a:r>
            <a:endParaRPr lang="en-US" altLang="ja-JP" sz="20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9BBB59"/>
                </a:solidFill>
              </a:rPr>
              <a:t>//key</a:t>
            </a:r>
            <a:r>
              <a:rPr lang="ja-JP" altLang="en-US" sz="2000" dirty="0" smtClean="0">
                <a:solidFill>
                  <a:srgbClr val="9BBB59"/>
                </a:solidFill>
              </a:rPr>
              <a:t>を指定しないと自動的に</a:t>
            </a:r>
            <a:r>
              <a:rPr lang="en-US" altLang="ja-JP" sz="2000" dirty="0" smtClean="0">
                <a:solidFill>
                  <a:srgbClr val="9BBB59"/>
                </a:solidFill>
              </a:rPr>
              <a:t>0</a:t>
            </a:r>
            <a:r>
              <a:rPr lang="ja-JP" altLang="en-US" sz="2000" dirty="0" smtClean="0">
                <a:solidFill>
                  <a:srgbClr val="9BBB59"/>
                </a:solidFill>
              </a:rPr>
              <a:t>から</a:t>
            </a:r>
            <a:endParaRPr lang="en-US" altLang="ja-JP" sz="20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2000" dirty="0" smtClean="0"/>
              <a:t>$a[]=5;</a:t>
            </a:r>
          </a:p>
          <a:p>
            <a:pPr lvl="0">
              <a:defRPr sz="1800"/>
            </a:pPr>
            <a:r>
              <a:rPr lang="en-US" altLang="ja-JP" sz="2000" dirty="0" smtClean="0"/>
              <a:t>$a[]=6;</a:t>
            </a:r>
          </a:p>
          <a:p>
            <a:pPr lvl="0">
              <a:defRPr sz="1800"/>
            </a:pPr>
            <a:r>
              <a:rPr lang="en-US" altLang="ja-JP" sz="2000" dirty="0" smtClean="0"/>
              <a:t>$a[]=7;</a:t>
            </a:r>
          </a:p>
          <a:p>
            <a:pPr lvl="0">
              <a:defRPr sz="1800"/>
            </a:pPr>
            <a:r>
              <a:rPr lang="en-US" altLang="ja-JP" sz="2000" dirty="0" smtClean="0"/>
              <a:t>$a[]=8</a:t>
            </a:r>
            <a:endParaRPr lang="ja-JP" altLang="en-US" sz="2000" dirty="0"/>
          </a:p>
          <a:p>
            <a:pPr lvl="0">
              <a:defRPr sz="1800"/>
            </a:pPr>
            <a:endParaRPr lang="en-US" sz="2000" dirty="0" smtClean="0"/>
          </a:p>
          <a:p>
            <a:pPr lvl="0">
              <a:defRPr sz="1800"/>
            </a:pPr>
            <a:endParaRPr lang="en-US" sz="2000" dirty="0"/>
          </a:p>
          <a:p>
            <a:pPr lvl="0">
              <a:defRPr sz="1800"/>
            </a:pPr>
            <a:r>
              <a:rPr lang="en-US" sz="2000" dirty="0" smtClean="0"/>
              <a:t>?&gt;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85195117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/>
          <p:nvPr/>
        </p:nvSpPr>
        <p:spPr>
          <a:xfrm>
            <a:off x="208294" y="1172826"/>
            <a:ext cx="8436844" cy="147732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altLang="ja-JP" sz="2400" dirty="0" smtClean="0"/>
              <a:t>&lt;?</a:t>
            </a:r>
            <a:r>
              <a:rPr lang="en-US" altLang="ja-JP" sz="2400" dirty="0" err="1" smtClean="0"/>
              <a:t>php</a:t>
            </a:r>
            <a:endParaRPr lang="ja-JP" altLang="en-US" sz="2400" dirty="0" smtClean="0"/>
          </a:p>
          <a:p>
            <a:pPr lvl="0">
              <a:defRPr sz="1800"/>
            </a:pPr>
            <a:r>
              <a:rPr lang="en-US" altLang="ja-JP" sz="2400" dirty="0" smtClean="0"/>
              <a:t>$b=array(str,1,0.1);</a:t>
            </a:r>
          </a:p>
          <a:p>
            <a:pPr lvl="0">
              <a:defRPr sz="1800"/>
            </a:pPr>
            <a:r>
              <a:rPr lang="en-US" altLang="ja-JP" sz="2400" dirty="0" err="1" smtClean="0"/>
              <a:t>var_dump</a:t>
            </a:r>
            <a:r>
              <a:rPr lang="en-US" altLang="ja-JP" sz="2400" dirty="0" smtClean="0"/>
              <a:t> $b;</a:t>
            </a:r>
          </a:p>
          <a:p>
            <a:pPr lvl="0">
              <a:defRPr sz="1800"/>
            </a:pPr>
            <a:r>
              <a:rPr lang="en-US" altLang="ja-JP" sz="2400" dirty="0" smtClean="0"/>
              <a:t>?&gt;</a:t>
            </a:r>
            <a:endParaRPr lang="ja-JP" altLang="en-US" sz="2400" dirty="0"/>
          </a:p>
        </p:txBody>
      </p:sp>
      <p:sp>
        <p:nvSpPr>
          <p:cNvPr id="7" name="Shape 67"/>
          <p:cNvSpPr/>
          <p:nvPr/>
        </p:nvSpPr>
        <p:spPr>
          <a:xfrm>
            <a:off x="208294" y="275148"/>
            <a:ext cx="7173790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err="1" smtClean="0"/>
              <a:t>var_dumpについて</a:t>
            </a:r>
            <a:endParaRPr lang="en-US" sz="2300" dirty="0" smtClean="0"/>
          </a:p>
          <a:p>
            <a:pPr lvl="0" algn="l">
              <a:defRPr sz="1800"/>
            </a:pPr>
            <a:r>
              <a:rPr lang="en-US" sz="2300" dirty="0" smtClean="0"/>
              <a:t>変数の中身を表示することができます。(</a:t>
            </a:r>
            <a:r>
              <a:rPr lang="ja-JP" altLang="en-US" sz="2300" dirty="0" smtClean="0"/>
              <a:t>デバッグで便利</a:t>
            </a:r>
            <a:r>
              <a:rPr lang="en-US" altLang="ja-JP" sz="2300" dirty="0" smtClean="0"/>
              <a:t>)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946416722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/>
          <p:cNvSpPr/>
          <p:nvPr/>
        </p:nvSpPr>
        <p:spPr>
          <a:xfrm>
            <a:off x="208294" y="254284"/>
            <a:ext cx="7173790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err="1" smtClean="0"/>
              <a:t>var_dumpについて</a:t>
            </a:r>
            <a:endParaRPr lang="en-US" sz="2300" dirty="0" smtClean="0"/>
          </a:p>
          <a:p>
            <a:pPr lvl="0" algn="l">
              <a:defRPr sz="1800"/>
            </a:pPr>
            <a:r>
              <a:rPr lang="en-US" sz="2300" dirty="0" smtClean="0"/>
              <a:t>変数の中身を表示することができます。(</a:t>
            </a:r>
            <a:r>
              <a:rPr lang="ja-JP" altLang="en-US" sz="2300" dirty="0" smtClean="0"/>
              <a:t>デバッグで便利</a:t>
            </a:r>
            <a:r>
              <a:rPr lang="en-US" altLang="ja-JP" sz="2300" dirty="0" smtClean="0"/>
              <a:t>)</a:t>
            </a:r>
            <a:endParaRPr sz="2300" dirty="0"/>
          </a:p>
        </p:txBody>
      </p:sp>
      <p:sp>
        <p:nvSpPr>
          <p:cNvPr id="4" name="Shape 86"/>
          <p:cNvSpPr/>
          <p:nvPr/>
        </p:nvSpPr>
        <p:spPr>
          <a:xfrm>
            <a:off x="208294" y="1053478"/>
            <a:ext cx="8436844" cy="369331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ro-RO" altLang="ja-JP" sz="2000" dirty="0" smtClean="0">
                <a:solidFill>
                  <a:srgbClr val="9BBB59"/>
                </a:solidFill>
              </a:rPr>
              <a:t>//$b</a:t>
            </a:r>
            <a:r>
              <a:rPr lang="ja-JP" altLang="en-US" sz="2000" dirty="0" smtClean="0">
                <a:solidFill>
                  <a:srgbClr val="9BBB59"/>
                </a:solidFill>
              </a:rPr>
              <a:t>は配列</a:t>
            </a:r>
            <a:endParaRPr lang="ro-RO" altLang="ja-JP" sz="20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ro-RO" altLang="ja-JP" sz="2000" dirty="0" smtClean="0"/>
              <a:t>array</a:t>
            </a:r>
            <a:r>
              <a:rPr lang="ro-RO" altLang="ja-JP" sz="2000" dirty="0"/>
              <a:t>(3) </a:t>
            </a:r>
            <a:r>
              <a:rPr lang="ro-RO" altLang="ja-JP" sz="2000" dirty="0" smtClean="0"/>
              <a:t>{</a:t>
            </a:r>
          </a:p>
          <a:p>
            <a:pPr lvl="0">
              <a:defRPr sz="1800"/>
            </a:pPr>
            <a:r>
              <a:rPr lang="ro-RO" altLang="ja-JP" sz="2000" dirty="0" smtClean="0">
                <a:solidFill>
                  <a:srgbClr val="9BBB59"/>
                </a:solidFill>
              </a:rPr>
              <a:t>//$key=0</a:t>
            </a:r>
            <a:r>
              <a:rPr lang="ja-JP" altLang="en-US" sz="2000" dirty="0" smtClean="0">
                <a:solidFill>
                  <a:srgbClr val="9BBB59"/>
                </a:solidFill>
              </a:rPr>
              <a:t>に</a:t>
            </a:r>
            <a:r>
              <a:rPr lang="en-US" altLang="ja-JP" sz="2000" dirty="0" smtClean="0">
                <a:solidFill>
                  <a:srgbClr val="9BBB59"/>
                </a:solidFill>
              </a:rPr>
              <a:t>string</a:t>
            </a:r>
            <a:r>
              <a:rPr lang="ja-JP" altLang="en-US" sz="2000" dirty="0" smtClean="0">
                <a:solidFill>
                  <a:srgbClr val="9BBB59"/>
                </a:solidFill>
              </a:rPr>
              <a:t>型の</a:t>
            </a:r>
            <a:r>
              <a:rPr lang="en-US" altLang="ja-JP" sz="2000" dirty="0" err="1" smtClean="0">
                <a:solidFill>
                  <a:srgbClr val="9BBB59"/>
                </a:solidFill>
              </a:rPr>
              <a:t>str</a:t>
            </a:r>
            <a:r>
              <a:rPr lang="ja-JP" altLang="en-US" sz="2000" dirty="0" smtClean="0">
                <a:solidFill>
                  <a:srgbClr val="9BBB59"/>
                </a:solidFill>
              </a:rPr>
              <a:t>という文字列</a:t>
            </a:r>
            <a:endParaRPr lang="ro-RO" altLang="ja-JP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ro-RO" altLang="ja-JP" sz="2000" dirty="0"/>
              <a:t>  [0]=&gt;</a:t>
            </a:r>
          </a:p>
          <a:p>
            <a:pPr lvl="0">
              <a:defRPr sz="1800"/>
            </a:pPr>
            <a:r>
              <a:rPr lang="ro-RO" altLang="ja-JP" sz="2000" dirty="0"/>
              <a:t>  string(3) "</a:t>
            </a:r>
            <a:r>
              <a:rPr lang="ro-RO" altLang="ja-JP" sz="2000" dirty="0" smtClean="0"/>
              <a:t>str”</a:t>
            </a:r>
          </a:p>
          <a:p>
            <a:pPr lvl="0">
              <a:defRPr sz="1800"/>
            </a:pPr>
            <a:r>
              <a:rPr lang="ro-RO" altLang="ja-JP" sz="2000" dirty="0" smtClean="0">
                <a:solidFill>
                  <a:srgbClr val="9BBB59"/>
                </a:solidFill>
              </a:rPr>
              <a:t>//$key=1</a:t>
            </a:r>
            <a:r>
              <a:rPr lang="ja-JP" altLang="en-US" sz="2000" dirty="0" smtClean="0">
                <a:solidFill>
                  <a:srgbClr val="9BBB59"/>
                </a:solidFill>
              </a:rPr>
              <a:t>に</a:t>
            </a:r>
            <a:r>
              <a:rPr lang="en-US" altLang="ja-JP" sz="2000" dirty="0" smtClean="0">
                <a:solidFill>
                  <a:srgbClr val="9BBB59"/>
                </a:solidFill>
              </a:rPr>
              <a:t>integer</a:t>
            </a:r>
            <a:r>
              <a:rPr lang="ja-JP" altLang="en-US" sz="2000" dirty="0" smtClean="0">
                <a:solidFill>
                  <a:srgbClr val="9BBB59"/>
                </a:solidFill>
              </a:rPr>
              <a:t>型の整数</a:t>
            </a:r>
            <a:r>
              <a:rPr lang="en-US" altLang="ja-JP" sz="2000" dirty="0" smtClean="0">
                <a:solidFill>
                  <a:srgbClr val="9BBB59"/>
                </a:solidFill>
              </a:rPr>
              <a:t>1</a:t>
            </a:r>
            <a:endParaRPr lang="ro-RO" altLang="ja-JP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ro-RO" altLang="ja-JP" sz="2000" dirty="0"/>
              <a:t>  [1]=&gt;</a:t>
            </a:r>
          </a:p>
          <a:p>
            <a:pPr lvl="0">
              <a:defRPr sz="1800"/>
            </a:pPr>
            <a:r>
              <a:rPr lang="ro-RO" altLang="ja-JP" sz="2000" dirty="0"/>
              <a:t>  int(1</a:t>
            </a:r>
            <a:r>
              <a:rPr lang="ro-RO" altLang="ja-JP" sz="2000" dirty="0" smtClean="0"/>
              <a:t>)</a:t>
            </a:r>
          </a:p>
          <a:p>
            <a:pPr lvl="0">
              <a:defRPr sz="1800"/>
            </a:pPr>
            <a:r>
              <a:rPr lang="ro-RO" altLang="ja-JP" sz="2000" dirty="0" smtClean="0">
                <a:solidFill>
                  <a:srgbClr val="9BBB59"/>
                </a:solidFill>
              </a:rPr>
              <a:t>//$key=2</a:t>
            </a:r>
            <a:r>
              <a:rPr lang="ja-JP" altLang="en-US" sz="2000" dirty="0" smtClean="0">
                <a:solidFill>
                  <a:srgbClr val="9BBB59"/>
                </a:solidFill>
              </a:rPr>
              <a:t>に</a:t>
            </a:r>
            <a:r>
              <a:rPr lang="en-US" altLang="ja-JP" sz="2000" dirty="0" smtClean="0">
                <a:solidFill>
                  <a:srgbClr val="9BBB59"/>
                </a:solidFill>
              </a:rPr>
              <a:t>float</a:t>
            </a:r>
            <a:r>
              <a:rPr lang="ja-JP" altLang="en-US" sz="2000" dirty="0" smtClean="0">
                <a:solidFill>
                  <a:srgbClr val="9BBB59"/>
                </a:solidFill>
              </a:rPr>
              <a:t>型の少数</a:t>
            </a:r>
            <a:r>
              <a:rPr lang="en-US" altLang="ja-JP" sz="2000" dirty="0" smtClean="0">
                <a:solidFill>
                  <a:srgbClr val="9BBB59"/>
                </a:solidFill>
              </a:rPr>
              <a:t>0.1</a:t>
            </a:r>
            <a:endParaRPr lang="ro-RO" altLang="ja-JP" sz="20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ro-RO" altLang="ja-JP" sz="2000" dirty="0"/>
              <a:t>  [2]=&gt;</a:t>
            </a:r>
          </a:p>
          <a:p>
            <a:pPr lvl="0">
              <a:defRPr sz="1800"/>
            </a:pPr>
            <a:r>
              <a:rPr lang="ro-RO" altLang="ja-JP" sz="2000" dirty="0"/>
              <a:t>  float(0.1)</a:t>
            </a:r>
          </a:p>
          <a:p>
            <a:pPr lvl="0">
              <a:defRPr sz="1800"/>
            </a:pPr>
            <a:r>
              <a:rPr lang="ro-RO" altLang="ja-JP" sz="2000" dirty="0"/>
              <a:t>}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007144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/>
          <p:nvPr/>
        </p:nvSpPr>
        <p:spPr>
          <a:xfrm>
            <a:off x="195272" y="258243"/>
            <a:ext cx="8753458" cy="3019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400" dirty="0" smtClean="0"/>
              <a:t>演習</a:t>
            </a:r>
            <a:r>
              <a:rPr lang="en-US" sz="2400" dirty="0" smtClean="0"/>
              <a:t>1(practice1.php)</a:t>
            </a:r>
            <a:endParaRPr sz="2400" dirty="0" smtClean="0"/>
          </a:p>
          <a:p>
            <a:pPr lvl="0" algn="l">
              <a:defRPr sz="1800"/>
            </a:pPr>
            <a:r>
              <a:rPr lang="en-US" sz="2400" dirty="0" smtClean="0"/>
              <a:t>配列をもう少しいじってみる</a:t>
            </a:r>
          </a:p>
          <a:p>
            <a:pPr lvl="0" algn="l">
              <a:defRPr sz="1800"/>
            </a:pPr>
            <a:r>
              <a:rPr lang="ja-JP" altLang="en-US" sz="2400" dirty="0" smtClean="0"/>
              <a:t>右図のような二次元配列を定義し、</a:t>
            </a:r>
            <a:endParaRPr lang="en-US" altLang="ja-JP" sz="2400" dirty="0" smtClean="0"/>
          </a:p>
          <a:p>
            <a:pPr lvl="0" algn="l">
              <a:defRPr sz="1800"/>
            </a:pPr>
            <a:r>
              <a:rPr lang="ja-JP" altLang="en-US" sz="2400" dirty="0" smtClean="0"/>
              <a:t>出力する。</a:t>
            </a:r>
            <a:endParaRPr lang="en-US" altLang="ja-JP" sz="2400" dirty="0" smtClean="0"/>
          </a:p>
          <a:p>
            <a:pPr lvl="0" algn="l">
              <a:defRPr sz="1800"/>
            </a:pPr>
            <a:endParaRPr lang="en-US" sz="2400" dirty="0"/>
          </a:p>
          <a:p>
            <a:pPr lvl="0" algn="l">
              <a:defRPr sz="1800"/>
            </a:pPr>
            <a:endParaRPr lang="en-US" sz="2400" dirty="0" smtClean="0"/>
          </a:p>
          <a:p>
            <a:pPr lvl="0" algn="l">
              <a:defRPr sz="1800"/>
            </a:pPr>
            <a:r>
              <a:rPr lang="en-US" sz="2400" dirty="0" smtClean="0"/>
              <a:t>Hint</a:t>
            </a:r>
          </a:p>
          <a:p>
            <a:pPr lvl="0" algn="l">
              <a:defRPr sz="1800"/>
            </a:pPr>
            <a:r>
              <a:rPr lang="en-US" sz="2400" dirty="0"/>
              <a:t>a</a:t>
            </a:r>
            <a:r>
              <a:rPr lang="en-US" sz="2400" dirty="0" smtClean="0"/>
              <a:t>rray</a:t>
            </a:r>
            <a:r>
              <a:rPr lang="ja-JP" altLang="en-US" sz="2400" dirty="0" smtClean="0"/>
              <a:t>の中に</a:t>
            </a:r>
            <a:r>
              <a:rPr lang="en-US" altLang="ja-JP" sz="2400" dirty="0" smtClean="0"/>
              <a:t>array…</a:t>
            </a:r>
            <a:endParaRPr sz="2400" dirty="0"/>
          </a:p>
        </p:txBody>
      </p:sp>
      <p:grpSp>
        <p:nvGrpSpPr>
          <p:cNvPr id="55" name="図形グループ 54"/>
          <p:cNvGrpSpPr/>
          <p:nvPr/>
        </p:nvGrpSpPr>
        <p:grpSpPr>
          <a:xfrm>
            <a:off x="5649132" y="1211534"/>
            <a:ext cx="2553699" cy="2395478"/>
            <a:chOff x="499931" y="2170518"/>
            <a:chExt cx="2553699" cy="2395478"/>
          </a:xfrm>
        </p:grpSpPr>
        <p:grpSp>
          <p:nvGrpSpPr>
            <p:cNvPr id="38" name="図形グループ 37"/>
            <p:cNvGrpSpPr/>
            <p:nvPr/>
          </p:nvGrpSpPr>
          <p:grpSpPr>
            <a:xfrm>
              <a:off x="499931" y="2170518"/>
              <a:ext cx="2553699" cy="2395478"/>
              <a:chOff x="499931" y="2170518"/>
              <a:chExt cx="2553699" cy="2395478"/>
            </a:xfrm>
          </p:grpSpPr>
          <p:sp>
            <p:nvSpPr>
              <p:cNvPr id="3" name="直方体 2"/>
              <p:cNvSpPr/>
              <p:nvPr/>
            </p:nvSpPr>
            <p:spPr>
              <a:xfrm>
                <a:off x="499931" y="2170518"/>
                <a:ext cx="2553699" cy="2395478"/>
              </a:xfrm>
              <a:prstGeom prst="cube">
                <a:avLst>
                  <a:gd name="adj" fmla="val 114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/>
              <p:cNvCxnSpPr>
                <a:stCxn id="3" idx="0"/>
                <a:endCxn id="3" idx="1"/>
              </p:cNvCxnSpPr>
              <p:nvPr/>
            </p:nvCxnSpPr>
            <p:spPr>
              <a:xfrm flipH="1">
                <a:off x="1639448" y="2170518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H="1">
                <a:off x="2197912" y="2170518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H="1">
                <a:off x="1057476" y="2170518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H="1">
                <a:off x="2202165" y="2445184"/>
                <a:ext cx="1" cy="2120812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639448" y="2445184"/>
                <a:ext cx="1" cy="2120812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1062053" y="2445184"/>
                <a:ext cx="1" cy="2120812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>
                <a:stCxn id="3" idx="4"/>
                <a:endCxn id="3" idx="2"/>
              </p:cNvCxnSpPr>
              <p:nvPr/>
            </p:nvCxnSpPr>
            <p:spPr>
              <a:xfrm flipH="1">
                <a:off x="499931" y="3505590"/>
                <a:ext cx="2279033" cy="0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499931" y="3001419"/>
                <a:ext cx="2279033" cy="0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499932" y="4007207"/>
                <a:ext cx="2279033" cy="0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H="1">
                <a:off x="2778964" y="2726753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H="1">
                <a:off x="2778965" y="3230924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 flipH="1">
                <a:off x="2778965" y="3732541"/>
                <a:ext cx="274665" cy="274666"/>
              </a:xfrm>
              <a:prstGeom prst="line">
                <a:avLst/>
              </a:prstGeom>
              <a:ln w="63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hape 77"/>
            <p:cNvSpPr/>
            <p:nvPr/>
          </p:nvSpPr>
          <p:spPr>
            <a:xfrm>
              <a:off x="667910" y="2479111"/>
              <a:ext cx="225348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1</a:t>
              </a:r>
              <a:endParaRPr sz="2800" dirty="0"/>
            </a:p>
          </p:txBody>
        </p:sp>
        <p:sp>
          <p:nvSpPr>
            <p:cNvPr id="39" name="Shape 77"/>
            <p:cNvSpPr/>
            <p:nvPr/>
          </p:nvSpPr>
          <p:spPr>
            <a:xfrm>
              <a:off x="1208246" y="2479564"/>
              <a:ext cx="247790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2</a:t>
              </a:r>
              <a:endParaRPr sz="2800" dirty="0"/>
            </a:p>
          </p:txBody>
        </p:sp>
        <p:sp>
          <p:nvSpPr>
            <p:cNvPr id="40" name="Shape 77"/>
            <p:cNvSpPr/>
            <p:nvPr/>
          </p:nvSpPr>
          <p:spPr>
            <a:xfrm>
              <a:off x="1800562" y="2479564"/>
              <a:ext cx="227102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3</a:t>
              </a:r>
              <a:endParaRPr sz="2800" dirty="0"/>
            </a:p>
          </p:txBody>
        </p:sp>
        <p:sp>
          <p:nvSpPr>
            <p:cNvPr id="41" name="Shape 77"/>
            <p:cNvSpPr/>
            <p:nvPr/>
          </p:nvSpPr>
          <p:spPr>
            <a:xfrm>
              <a:off x="2347630" y="2479564"/>
              <a:ext cx="249894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4</a:t>
              </a:r>
              <a:endParaRPr sz="2800" dirty="0"/>
            </a:p>
          </p:txBody>
        </p:sp>
        <p:sp>
          <p:nvSpPr>
            <p:cNvPr id="42" name="Shape 77"/>
            <p:cNvSpPr/>
            <p:nvPr/>
          </p:nvSpPr>
          <p:spPr>
            <a:xfrm>
              <a:off x="661581" y="2974395"/>
              <a:ext cx="236745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5</a:t>
              </a:r>
              <a:endParaRPr sz="2800" dirty="0"/>
            </a:p>
          </p:txBody>
        </p:sp>
        <p:sp>
          <p:nvSpPr>
            <p:cNvPr id="43" name="Shape 77"/>
            <p:cNvSpPr/>
            <p:nvPr/>
          </p:nvSpPr>
          <p:spPr>
            <a:xfrm>
              <a:off x="1208246" y="2974848"/>
              <a:ext cx="252700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6</a:t>
              </a:r>
              <a:endParaRPr sz="2800" dirty="0"/>
            </a:p>
          </p:txBody>
        </p:sp>
        <p:sp>
          <p:nvSpPr>
            <p:cNvPr id="44" name="Shape 77"/>
            <p:cNvSpPr/>
            <p:nvPr/>
          </p:nvSpPr>
          <p:spPr>
            <a:xfrm>
              <a:off x="1800562" y="2974395"/>
              <a:ext cx="225348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7</a:t>
              </a:r>
              <a:endParaRPr sz="2800" dirty="0"/>
            </a:p>
          </p:txBody>
        </p:sp>
        <p:sp>
          <p:nvSpPr>
            <p:cNvPr id="45" name="Shape 77"/>
            <p:cNvSpPr/>
            <p:nvPr/>
          </p:nvSpPr>
          <p:spPr>
            <a:xfrm>
              <a:off x="2347630" y="2974848"/>
              <a:ext cx="249193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8</a:t>
              </a:r>
              <a:endParaRPr sz="2800" dirty="0"/>
            </a:p>
          </p:txBody>
        </p:sp>
        <p:sp>
          <p:nvSpPr>
            <p:cNvPr id="46" name="Shape 77"/>
            <p:cNvSpPr/>
            <p:nvPr/>
          </p:nvSpPr>
          <p:spPr>
            <a:xfrm>
              <a:off x="645626" y="3484899"/>
              <a:ext cx="252700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/>
                <a:t>9</a:t>
              </a:r>
              <a:endParaRPr sz="2800" dirty="0"/>
            </a:p>
          </p:txBody>
        </p:sp>
        <p:sp>
          <p:nvSpPr>
            <p:cNvPr id="47" name="Shape 77"/>
            <p:cNvSpPr/>
            <p:nvPr/>
          </p:nvSpPr>
          <p:spPr>
            <a:xfrm>
              <a:off x="1127244" y="3484899"/>
              <a:ext cx="409794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10</a:t>
              </a:r>
              <a:endParaRPr sz="2800" dirty="0"/>
            </a:p>
          </p:txBody>
        </p:sp>
        <p:sp>
          <p:nvSpPr>
            <p:cNvPr id="48" name="Shape 77"/>
            <p:cNvSpPr/>
            <p:nvPr/>
          </p:nvSpPr>
          <p:spPr>
            <a:xfrm>
              <a:off x="1720963" y="3484899"/>
              <a:ext cx="386300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11</a:t>
              </a:r>
              <a:endParaRPr sz="2800" dirty="0"/>
            </a:p>
          </p:txBody>
        </p:sp>
        <p:sp>
          <p:nvSpPr>
            <p:cNvPr id="49" name="Shape 77"/>
            <p:cNvSpPr/>
            <p:nvPr/>
          </p:nvSpPr>
          <p:spPr>
            <a:xfrm>
              <a:off x="2268206" y="3484899"/>
              <a:ext cx="408742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12</a:t>
              </a:r>
              <a:endParaRPr sz="2800" dirty="0"/>
            </a:p>
          </p:txBody>
        </p:sp>
        <p:sp>
          <p:nvSpPr>
            <p:cNvPr id="50" name="Shape 77"/>
            <p:cNvSpPr/>
            <p:nvPr/>
          </p:nvSpPr>
          <p:spPr>
            <a:xfrm>
              <a:off x="562239" y="4015648"/>
              <a:ext cx="379287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13</a:t>
              </a:r>
              <a:endParaRPr sz="2800" dirty="0"/>
            </a:p>
          </p:txBody>
        </p:sp>
        <p:sp>
          <p:nvSpPr>
            <p:cNvPr id="51" name="Shape 77"/>
            <p:cNvSpPr/>
            <p:nvPr/>
          </p:nvSpPr>
          <p:spPr>
            <a:xfrm>
              <a:off x="1126192" y="4015648"/>
              <a:ext cx="410846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14</a:t>
              </a:r>
              <a:endParaRPr sz="2800" dirty="0"/>
            </a:p>
          </p:txBody>
        </p:sp>
        <p:sp>
          <p:nvSpPr>
            <p:cNvPr id="52" name="Shape 77"/>
            <p:cNvSpPr/>
            <p:nvPr/>
          </p:nvSpPr>
          <p:spPr>
            <a:xfrm>
              <a:off x="1720963" y="4017220"/>
              <a:ext cx="397821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15</a:t>
              </a:r>
              <a:endParaRPr sz="2800" dirty="0"/>
            </a:p>
          </p:txBody>
        </p:sp>
        <p:sp>
          <p:nvSpPr>
            <p:cNvPr id="53" name="Shape 77"/>
            <p:cNvSpPr/>
            <p:nvPr/>
          </p:nvSpPr>
          <p:spPr>
            <a:xfrm>
              <a:off x="2270160" y="4017220"/>
              <a:ext cx="413651" cy="4952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1887" tIns="31887" rIns="31887" bIns="31887" anchor="ctr">
              <a:spAutoFit/>
            </a:bodyPr>
            <a:lstStyle/>
            <a:p>
              <a:pPr lvl="0">
                <a:defRPr sz="1800"/>
              </a:pPr>
              <a:r>
                <a:rPr lang="en-US" sz="2800" dirty="0" smtClean="0"/>
                <a:t>16</a:t>
              </a:r>
              <a:endParaRPr sz="2800" dirty="0"/>
            </a:p>
          </p:txBody>
        </p:sp>
      </p:grpSp>
      <p:sp>
        <p:nvSpPr>
          <p:cNvPr id="57" name="Shape 72"/>
          <p:cNvSpPr/>
          <p:nvPr/>
        </p:nvSpPr>
        <p:spPr>
          <a:xfrm>
            <a:off x="5438224" y="729578"/>
            <a:ext cx="69073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dirty="0"/>
              <a:t>a[0</a:t>
            </a:r>
            <a:r>
              <a:rPr dirty="0" smtClean="0"/>
              <a:t>]</a:t>
            </a:r>
            <a:r>
              <a:rPr lang="en-US" dirty="0" smtClean="0"/>
              <a:t>[1]</a:t>
            </a:r>
            <a:endParaRPr dirty="0"/>
          </a:p>
        </p:txBody>
      </p:sp>
      <p:sp>
        <p:nvSpPr>
          <p:cNvPr id="58" name="Shape 73"/>
          <p:cNvSpPr/>
          <p:nvPr/>
        </p:nvSpPr>
        <p:spPr>
          <a:xfrm>
            <a:off x="6331193" y="729578"/>
            <a:ext cx="69073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dirty="0"/>
              <a:t>a</a:t>
            </a:r>
            <a:r>
              <a:rPr lang="en-US" dirty="0" smtClean="0"/>
              <a:t>[0]</a:t>
            </a:r>
            <a:r>
              <a:rPr dirty="0" smtClean="0"/>
              <a:t>[</a:t>
            </a:r>
            <a:r>
              <a:rPr dirty="0"/>
              <a:t>1]</a:t>
            </a:r>
          </a:p>
        </p:txBody>
      </p:sp>
      <p:sp>
        <p:nvSpPr>
          <p:cNvPr id="59" name="Shape 74"/>
          <p:cNvSpPr/>
          <p:nvPr/>
        </p:nvSpPr>
        <p:spPr>
          <a:xfrm>
            <a:off x="7224161" y="729578"/>
            <a:ext cx="705160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dirty="0" smtClean="0"/>
              <a:t>a</a:t>
            </a:r>
            <a:r>
              <a:rPr lang="en-US" dirty="0" smtClean="0"/>
              <a:t>[0]</a:t>
            </a:r>
            <a:r>
              <a:rPr dirty="0" smtClean="0"/>
              <a:t>[</a:t>
            </a:r>
            <a:r>
              <a:rPr dirty="0"/>
              <a:t>2]</a:t>
            </a:r>
          </a:p>
        </p:txBody>
      </p:sp>
      <p:sp>
        <p:nvSpPr>
          <p:cNvPr id="60" name="Shape 75"/>
          <p:cNvSpPr/>
          <p:nvPr/>
        </p:nvSpPr>
        <p:spPr>
          <a:xfrm>
            <a:off x="8117130" y="729578"/>
            <a:ext cx="691860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dirty="0" smtClean="0"/>
              <a:t>a[0]</a:t>
            </a:r>
            <a:r>
              <a:rPr dirty="0" smtClean="0"/>
              <a:t>[</a:t>
            </a:r>
            <a:r>
              <a:rPr dirty="0"/>
              <a:t>3]</a:t>
            </a:r>
          </a:p>
        </p:txBody>
      </p:sp>
      <p:sp>
        <p:nvSpPr>
          <p:cNvPr id="62" name="Shape 75"/>
          <p:cNvSpPr/>
          <p:nvPr/>
        </p:nvSpPr>
        <p:spPr>
          <a:xfrm>
            <a:off x="5169698" y="1486200"/>
            <a:ext cx="125374" cy="144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dirty="0" smtClean="0"/>
              <a:t>.</a:t>
            </a:r>
          </a:p>
          <a:p>
            <a:pPr lvl="0">
              <a:defRPr sz="1800"/>
            </a:pPr>
            <a:r>
              <a:rPr lang="en-US" dirty="0" smtClean="0"/>
              <a:t>.</a:t>
            </a:r>
          </a:p>
          <a:p>
            <a:pPr lvl="0">
              <a:defRPr sz="1800"/>
            </a:pPr>
            <a:r>
              <a:rPr lang="en-US" dirty="0" smtClean="0"/>
              <a:t>.</a:t>
            </a:r>
          </a:p>
          <a:p>
            <a:pPr lvl="0">
              <a:defRPr sz="1800"/>
            </a:pPr>
            <a:r>
              <a:rPr lang="en-US" dirty="0" smtClean="0"/>
              <a:t>.</a:t>
            </a:r>
          </a:p>
          <a:p>
            <a:pPr lvl="0"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188533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6"/>
          <p:cNvSpPr/>
          <p:nvPr/>
        </p:nvSpPr>
        <p:spPr>
          <a:xfrm>
            <a:off x="208294" y="1901661"/>
            <a:ext cx="8436844" cy="98488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tr-TR" sz="1600" dirty="0" smtClean="0"/>
              <a:t>&lt;?</a:t>
            </a:r>
            <a:r>
              <a:rPr lang="tr-TR" sz="1600" dirty="0" err="1" smtClean="0"/>
              <a:t>php</a:t>
            </a:r>
            <a:endParaRPr lang="tr-TR" sz="1600" dirty="0"/>
          </a:p>
          <a:p>
            <a:pPr lvl="0">
              <a:defRPr sz="1800"/>
            </a:pPr>
            <a:r>
              <a:rPr lang="tr-TR" sz="1600" dirty="0" smtClean="0"/>
              <a:t>$a=</a:t>
            </a:r>
            <a:r>
              <a:rPr lang="tr-TR" sz="1600" dirty="0" err="1"/>
              <a:t>array</a:t>
            </a:r>
            <a:r>
              <a:rPr lang="tr-TR" sz="1600" dirty="0"/>
              <a:t>(0 =&gt; </a:t>
            </a:r>
            <a:r>
              <a:rPr lang="tr-TR" sz="1600" dirty="0" err="1"/>
              <a:t>array</a:t>
            </a:r>
            <a:r>
              <a:rPr lang="tr-TR" sz="1600" dirty="0"/>
              <a:t>(</a:t>
            </a:r>
            <a:r>
              <a:rPr lang="tr-TR" sz="1600" dirty="0" smtClean="0"/>
              <a:t>1,2,3,4)</a:t>
            </a:r>
            <a:r>
              <a:rPr lang="tr-TR" sz="1600" dirty="0"/>
              <a:t>, 1 =&gt; </a:t>
            </a:r>
            <a:r>
              <a:rPr lang="tr-TR" sz="1600" dirty="0" err="1"/>
              <a:t>array</a:t>
            </a:r>
            <a:r>
              <a:rPr lang="tr-TR" sz="1600" dirty="0" smtClean="0"/>
              <a:t>(5,6,7,8), 2=&gt;</a:t>
            </a:r>
            <a:r>
              <a:rPr lang="tr-TR" sz="1600" dirty="0" err="1" smtClean="0"/>
              <a:t>array</a:t>
            </a:r>
            <a:r>
              <a:rPr lang="tr-TR" sz="1600" dirty="0" smtClean="0"/>
              <a:t>(9,10,11,12), 3=&gt;</a:t>
            </a:r>
            <a:r>
              <a:rPr lang="tr-TR" sz="1600" dirty="0" err="1" smtClean="0"/>
              <a:t>array</a:t>
            </a:r>
            <a:r>
              <a:rPr lang="tr-TR" sz="1600" dirty="0" smtClean="0"/>
              <a:t>(13,14,15,16));</a:t>
            </a:r>
          </a:p>
          <a:p>
            <a:pPr lvl="0" algn="l">
              <a:defRPr sz="1800"/>
            </a:pPr>
            <a:r>
              <a:rPr lang="en-US" sz="1600" dirty="0" err="1" smtClean="0"/>
              <a:t>var_dump</a:t>
            </a:r>
            <a:r>
              <a:rPr lang="en-US" sz="1600" dirty="0" smtClean="0"/>
              <a:t>($a);</a:t>
            </a:r>
          </a:p>
          <a:p>
            <a:pPr lvl="0" algn="l">
              <a:defRPr sz="1800"/>
            </a:pPr>
            <a:r>
              <a:rPr lang="en-US" sz="1600" dirty="0" smtClean="0"/>
              <a:t>?&gt;</a:t>
            </a:r>
            <a:endParaRPr sz="1600" dirty="0"/>
          </a:p>
        </p:txBody>
      </p:sp>
      <p:sp>
        <p:nvSpPr>
          <p:cNvPr id="9" name="Shape 84"/>
          <p:cNvSpPr/>
          <p:nvPr/>
        </p:nvSpPr>
        <p:spPr>
          <a:xfrm>
            <a:off x="208294" y="359937"/>
            <a:ext cx="8753458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>
              <a:defRPr sz="1800"/>
            </a:pPr>
            <a:r>
              <a:rPr sz="2400" dirty="0" smtClean="0"/>
              <a:t>演習</a:t>
            </a:r>
            <a:r>
              <a:rPr lang="en-US" sz="2400" dirty="0" smtClean="0"/>
              <a:t>1</a:t>
            </a:r>
            <a:r>
              <a:rPr lang="en-US" altLang="ja-JP" sz="2400" dirty="0"/>
              <a:t>(</a:t>
            </a:r>
            <a:r>
              <a:rPr lang="en-US" altLang="ja-JP" sz="2400" dirty="0" smtClean="0"/>
              <a:t>practice1.php)</a:t>
            </a:r>
            <a:endParaRPr sz="2400" dirty="0" smtClean="0"/>
          </a:p>
          <a:p>
            <a:pPr lvl="0" algn="l">
              <a:defRPr sz="1800"/>
            </a:pPr>
            <a:r>
              <a:rPr lang="en-US" sz="2400" dirty="0" smtClean="0"/>
              <a:t>配列をもう少しいじってみる</a:t>
            </a:r>
          </a:p>
          <a:p>
            <a:pPr lvl="0" algn="l">
              <a:defRPr sz="1800"/>
            </a:pPr>
            <a:r>
              <a:rPr lang="ja-JP" altLang="en-US" sz="2400" dirty="0" smtClean="0"/>
              <a:t>右図のような二次元配列を定義し、</a:t>
            </a:r>
            <a:endParaRPr lang="en-US" altLang="ja-JP" sz="2400" dirty="0" smtClean="0"/>
          </a:p>
          <a:p>
            <a:pPr lvl="0" algn="l">
              <a:defRPr sz="1800"/>
            </a:pPr>
            <a:r>
              <a:rPr lang="ja-JP" altLang="en-US" sz="2400" dirty="0" smtClean="0"/>
              <a:t>出力する。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10688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094310"/>
            <a:ext cx="9363564" cy="4183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895231" y="2026765"/>
            <a:ext cx="6056923" cy="23498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PHP</a:t>
            </a:r>
            <a:r>
              <a:rPr kumimoji="1" lang="ja-JP" altLang="en-US" dirty="0" smtClean="0">
                <a:solidFill>
                  <a:schemeClr val="bg1"/>
                </a:solidFill>
              </a:rPr>
              <a:t>文法基本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フレームワークおさらい</a:t>
            </a:r>
            <a:endParaRPr kumimoji="1" lang="en-US" altLang="ja-JP" dirty="0" smtClean="0"/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View/Controller</a:t>
            </a:r>
            <a:r>
              <a:rPr kumimoji="1" lang="ja-JP" altLang="en-US" dirty="0" smtClean="0"/>
              <a:t>演習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75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83112" y="206060"/>
            <a:ext cx="146369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2300" dirty="0"/>
              <a:t>5</a:t>
            </a:r>
            <a:r>
              <a:rPr lang="en-US" sz="2300" dirty="0" smtClean="0"/>
              <a:t>.</a:t>
            </a:r>
            <a:r>
              <a:rPr sz="2300" dirty="0" smtClean="0"/>
              <a:t>連想</a:t>
            </a:r>
            <a:r>
              <a:rPr sz="2300" dirty="0"/>
              <a:t>配列</a:t>
            </a:r>
          </a:p>
        </p:txBody>
      </p:sp>
      <p:graphicFrame>
        <p:nvGraphicFramePr>
          <p:cNvPr id="94" name="Table 94"/>
          <p:cNvGraphicFramePr/>
          <p:nvPr>
            <p:extLst>
              <p:ext uri="{D42A27DB-BD31-4B8C-83A1-F6EECF244321}">
                <p14:modId xmlns:p14="http://schemas.microsoft.com/office/powerpoint/2010/main" val="1267785277"/>
              </p:ext>
            </p:extLst>
          </p:nvPr>
        </p:nvGraphicFramePr>
        <p:xfrm>
          <a:off x="291205" y="1855506"/>
          <a:ext cx="6551010" cy="779960"/>
        </p:xfrm>
        <a:graphic>
          <a:graphicData uri="http://schemas.openxmlformats.org/drawingml/2006/table">
            <a:tbl>
              <a:tblPr/>
              <a:tblGrid>
                <a:gridCol w="1310202"/>
                <a:gridCol w="1310202"/>
                <a:gridCol w="1310202"/>
                <a:gridCol w="1310202"/>
                <a:gridCol w="1310202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introduce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email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password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0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comment1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0@gmail.com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****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91205" y="707242"/>
            <a:ext cx="58272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Web</a:t>
            </a:r>
            <a:r>
              <a:rPr kumimoji="1" lang="ja-JP" altLang="en-US" sz="1600" dirty="0" smtClean="0"/>
              <a:t>サービスの肝、データベースとの相性が良い</a:t>
            </a:r>
            <a:endParaRPr kumimoji="1" lang="en-US" altLang="ja-JP" sz="1600" dirty="0" smtClean="0"/>
          </a:p>
          <a:p>
            <a:endParaRPr kumimoji="1" lang="en-US" altLang="ja-JP" sz="1600" dirty="0" smtClean="0"/>
          </a:p>
          <a:p>
            <a:r>
              <a:rPr kumimoji="1" lang="ja-JP" altLang="en-US" sz="1600" dirty="0" smtClean="0"/>
              <a:t>配列：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が数字</a:t>
            </a:r>
            <a:endParaRPr kumimoji="1" lang="en-US" altLang="ja-JP" sz="1600" dirty="0" smtClean="0"/>
          </a:p>
          <a:p>
            <a:r>
              <a:rPr kumimoji="1" lang="ja-JP" altLang="en-US" dirty="0" smtClean="0"/>
              <a:t>連想配列：配列の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を数字ではなく文字列にしたもの</a:t>
            </a:r>
            <a:endParaRPr kumimoji="1" lang="en-US" altLang="ja-JP" dirty="0" smtClean="0"/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27" y="3169137"/>
            <a:ext cx="3679031" cy="9577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71"/>
          <p:cNvSpPr/>
          <p:nvPr/>
        </p:nvSpPr>
        <p:spPr>
          <a:xfrm>
            <a:off x="264128" y="3438821"/>
            <a:ext cx="20884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 dirty="0"/>
              <a:t>a</a:t>
            </a:r>
          </a:p>
        </p:txBody>
      </p:sp>
      <p:sp>
        <p:nvSpPr>
          <p:cNvPr id="7" name="Shape 72"/>
          <p:cNvSpPr/>
          <p:nvPr/>
        </p:nvSpPr>
        <p:spPr>
          <a:xfrm>
            <a:off x="654515" y="4177798"/>
            <a:ext cx="482117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1400" dirty="0" smtClean="0"/>
              <a:t>a[‘id’</a:t>
            </a:r>
            <a:r>
              <a:rPr sz="1400" dirty="0" smtClean="0"/>
              <a:t>]</a:t>
            </a:r>
            <a:endParaRPr sz="1400" dirty="0"/>
          </a:p>
        </p:txBody>
      </p:sp>
      <p:sp>
        <p:nvSpPr>
          <p:cNvPr id="8" name="Shape 73"/>
          <p:cNvSpPr/>
          <p:nvPr/>
        </p:nvSpPr>
        <p:spPr>
          <a:xfrm>
            <a:off x="1272801" y="4177798"/>
            <a:ext cx="1167651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1400" dirty="0" smtClean="0"/>
              <a:t>a</a:t>
            </a:r>
            <a:r>
              <a:rPr lang="en-US" sz="1400" dirty="0" smtClean="0"/>
              <a:t>[‘user_name’</a:t>
            </a:r>
            <a:r>
              <a:rPr sz="1400" dirty="0" smtClean="0"/>
              <a:t>]</a:t>
            </a:r>
            <a:endParaRPr sz="1400" dirty="0"/>
          </a:p>
        </p:txBody>
      </p:sp>
      <p:sp>
        <p:nvSpPr>
          <p:cNvPr id="9" name="Shape 74"/>
          <p:cNvSpPr/>
          <p:nvPr/>
        </p:nvSpPr>
        <p:spPr>
          <a:xfrm>
            <a:off x="2440452" y="4177798"/>
            <a:ext cx="1112598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1400" dirty="0" smtClean="0"/>
              <a:t>a</a:t>
            </a:r>
            <a:r>
              <a:rPr lang="en-US" sz="1400" dirty="0" smtClean="0"/>
              <a:t>[‘introduce’]</a:t>
            </a:r>
            <a:r>
              <a:rPr sz="1400" dirty="0" smtClean="0"/>
              <a:t>]</a:t>
            </a:r>
            <a:endParaRPr sz="1400" dirty="0"/>
          </a:p>
        </p:txBody>
      </p:sp>
      <p:sp>
        <p:nvSpPr>
          <p:cNvPr id="10" name="Shape 75"/>
          <p:cNvSpPr/>
          <p:nvPr/>
        </p:nvSpPr>
        <p:spPr>
          <a:xfrm>
            <a:off x="3553050" y="4180344"/>
            <a:ext cx="739762" cy="27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1400" dirty="0" smtClean="0"/>
              <a:t>a[</a:t>
            </a:r>
            <a:r>
              <a:rPr lang="en-US" sz="1400" dirty="0" smtClean="0"/>
              <a:t>’email’</a:t>
            </a:r>
            <a:r>
              <a:rPr sz="1400" dirty="0" smtClean="0"/>
              <a:t>]</a:t>
            </a:r>
            <a:endParaRPr sz="1400" dirty="0"/>
          </a:p>
        </p:txBody>
      </p:sp>
      <p:sp>
        <p:nvSpPr>
          <p:cNvPr id="11" name="Shape 77"/>
          <p:cNvSpPr/>
          <p:nvPr/>
        </p:nvSpPr>
        <p:spPr>
          <a:xfrm>
            <a:off x="1646805" y="3543492"/>
            <a:ext cx="495254" cy="24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1200" dirty="0" err="1" smtClean="0"/>
              <a:t>subaru</a:t>
            </a:r>
            <a:endParaRPr sz="1200" dirty="0"/>
          </a:p>
        </p:txBody>
      </p:sp>
      <p:sp>
        <p:nvSpPr>
          <p:cNvPr id="12" name="Shape 77"/>
          <p:cNvSpPr/>
          <p:nvPr/>
        </p:nvSpPr>
        <p:spPr>
          <a:xfrm>
            <a:off x="980880" y="3567386"/>
            <a:ext cx="143445" cy="24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1200" dirty="0"/>
              <a:t>0</a:t>
            </a:r>
            <a:endParaRPr sz="1200" dirty="0"/>
          </a:p>
        </p:txBody>
      </p:sp>
      <p:sp>
        <p:nvSpPr>
          <p:cNvPr id="13" name="Shape 77"/>
          <p:cNvSpPr/>
          <p:nvPr/>
        </p:nvSpPr>
        <p:spPr>
          <a:xfrm>
            <a:off x="2385172" y="3554270"/>
            <a:ext cx="756894" cy="24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1200" dirty="0" smtClean="0"/>
              <a:t>comment1</a:t>
            </a:r>
            <a:endParaRPr sz="1200" dirty="0"/>
          </a:p>
        </p:txBody>
      </p:sp>
      <p:sp>
        <p:nvSpPr>
          <p:cNvPr id="14" name="Shape 77"/>
          <p:cNvSpPr/>
          <p:nvPr/>
        </p:nvSpPr>
        <p:spPr>
          <a:xfrm>
            <a:off x="3156177" y="3567386"/>
            <a:ext cx="962554" cy="24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1200" dirty="0" smtClean="0"/>
              <a:t>1@gmail.com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05131491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83112" y="206060"/>
            <a:ext cx="1463693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2300" dirty="0"/>
              <a:t>5</a:t>
            </a:r>
            <a:r>
              <a:rPr lang="en-US" sz="2300" dirty="0" smtClean="0"/>
              <a:t>.</a:t>
            </a:r>
            <a:r>
              <a:rPr sz="2300" dirty="0" smtClean="0"/>
              <a:t>連想</a:t>
            </a:r>
            <a:r>
              <a:rPr sz="2300" dirty="0"/>
              <a:t>配列</a:t>
            </a:r>
          </a:p>
        </p:txBody>
      </p:sp>
      <p:sp>
        <p:nvSpPr>
          <p:cNvPr id="21" name="Shape 86"/>
          <p:cNvSpPr/>
          <p:nvPr/>
        </p:nvSpPr>
        <p:spPr>
          <a:xfrm>
            <a:off x="291205" y="917899"/>
            <a:ext cx="8436844" cy="246221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defRPr sz="1800"/>
            </a:pPr>
            <a:r>
              <a:rPr kumimoji="1" lang="en-US" altLang="ja-JP" sz="1600" dirty="0" smtClean="0"/>
              <a:t>&lt;?</a:t>
            </a:r>
            <a:r>
              <a:rPr kumimoji="1" lang="en-US" altLang="ja-JP" sz="1600" dirty="0" err="1" smtClean="0"/>
              <a:t>php</a:t>
            </a:r>
            <a:endParaRPr kumimoji="1" lang="en-US" altLang="ja-JP" sz="1600" dirty="0" smtClean="0"/>
          </a:p>
          <a:p>
            <a:pPr>
              <a:defRPr sz="1800"/>
            </a:pPr>
            <a:r>
              <a:rPr kumimoji="1" lang="en-US" altLang="ja-JP" sz="1600" dirty="0" smtClean="0"/>
              <a:t>$</a:t>
            </a:r>
            <a:r>
              <a:rPr kumimoji="1" lang="en-US" altLang="ja-JP" sz="1600" dirty="0" err="1"/>
              <a:t>userdata</a:t>
            </a:r>
            <a:r>
              <a:rPr kumimoji="1" lang="en-US" altLang="ja-JP" sz="1600" dirty="0"/>
              <a:t>=array</a:t>
            </a:r>
            <a:r>
              <a:rPr kumimoji="1" lang="en-US" altLang="ja-JP" sz="1600" dirty="0" smtClean="0"/>
              <a:t>(</a:t>
            </a:r>
          </a:p>
          <a:p>
            <a:pPr>
              <a:defRPr sz="1800"/>
            </a:pPr>
            <a:r>
              <a:rPr kumimoji="1" lang="en-US" altLang="ja-JP" sz="1600" dirty="0" smtClean="0">
                <a:solidFill>
                  <a:srgbClr val="9BBB59"/>
                </a:solidFill>
              </a:rPr>
              <a:t>//</a:t>
            </a:r>
            <a:r>
              <a:rPr kumimoji="1" lang="ja-JP" altLang="en-US" sz="1600" dirty="0" smtClean="0">
                <a:solidFill>
                  <a:srgbClr val="9BBB59"/>
                </a:solidFill>
              </a:rPr>
              <a:t>各</a:t>
            </a:r>
            <a:r>
              <a:rPr kumimoji="1" lang="en-US" altLang="ja-JP" sz="1600" dirty="0" smtClean="0">
                <a:solidFill>
                  <a:srgbClr val="9BBB59"/>
                </a:solidFill>
              </a:rPr>
              <a:t>key</a:t>
            </a:r>
            <a:r>
              <a:rPr kumimoji="1" lang="ja-JP" altLang="en-US" sz="1600" dirty="0" smtClean="0">
                <a:solidFill>
                  <a:srgbClr val="9BBB59"/>
                </a:solidFill>
              </a:rPr>
              <a:t>に</a:t>
            </a:r>
            <a:r>
              <a:rPr kumimoji="1" lang="en-US" altLang="ja-JP" sz="1600" dirty="0" err="1" smtClean="0">
                <a:solidFill>
                  <a:srgbClr val="9BBB59"/>
                </a:solidFill>
              </a:rPr>
              <a:t>id,user_name,introduce,email,passward</a:t>
            </a:r>
            <a:r>
              <a:rPr kumimoji="1" lang="ja-JP" altLang="en-US" sz="1600" dirty="0" smtClean="0">
                <a:solidFill>
                  <a:srgbClr val="9BBB59"/>
                </a:solidFill>
              </a:rPr>
              <a:t>を指定</a:t>
            </a:r>
            <a:endParaRPr kumimoji="1" lang="en-US" altLang="ja-JP" sz="1600" dirty="0" smtClean="0">
              <a:solidFill>
                <a:srgbClr val="9BBB59"/>
              </a:solidFill>
            </a:endParaRPr>
          </a:p>
          <a:p>
            <a:pPr>
              <a:defRPr sz="1800"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‘</a:t>
            </a:r>
            <a:r>
              <a:rPr kumimoji="1" lang="en-US" altLang="ja-JP" sz="1600" dirty="0"/>
              <a:t>id’ =</a:t>
            </a:r>
            <a:r>
              <a:rPr kumimoji="1" lang="en-US" altLang="ja-JP" sz="1600" dirty="0" smtClean="0"/>
              <a:t>&gt;0,</a:t>
            </a:r>
          </a:p>
          <a:p>
            <a:pPr>
              <a:defRPr sz="1800"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/>
              <a:t>‘</a:t>
            </a:r>
            <a:r>
              <a:rPr kumimoji="1" lang="en-US" altLang="ja-JP" sz="1600" dirty="0" err="1"/>
              <a:t>user_name</a:t>
            </a:r>
            <a:r>
              <a:rPr kumimoji="1" lang="en-US" altLang="ja-JP" sz="1600" dirty="0"/>
              <a:t>’=&gt; ‘</a:t>
            </a:r>
            <a:r>
              <a:rPr kumimoji="1" lang="en-US" altLang="ja-JP" sz="1600" dirty="0" err="1"/>
              <a:t>subaru</a:t>
            </a:r>
            <a:r>
              <a:rPr kumimoji="1" lang="en-US" altLang="ja-JP" sz="1600" dirty="0"/>
              <a:t>’, </a:t>
            </a:r>
            <a:endParaRPr kumimoji="1" lang="en-US" altLang="ja-JP" sz="1600" dirty="0" smtClean="0"/>
          </a:p>
          <a:p>
            <a:pPr>
              <a:defRPr sz="1800"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‘</a:t>
            </a:r>
            <a:r>
              <a:rPr kumimoji="1" lang="en-US" altLang="ja-JP" sz="1600" dirty="0"/>
              <a:t>introduce’ =&gt;’comment1</a:t>
            </a:r>
            <a:r>
              <a:rPr kumimoji="1" lang="en-US" altLang="ja-JP" sz="1600" dirty="0" smtClean="0"/>
              <a:t>’,</a:t>
            </a:r>
          </a:p>
          <a:p>
            <a:pPr>
              <a:defRPr sz="1800"/>
            </a:pPr>
            <a:r>
              <a:rPr kumimoji="1" lang="en-US" altLang="ja-JP" sz="1600" dirty="0"/>
              <a:t>	</a:t>
            </a:r>
            <a:r>
              <a:rPr kumimoji="1" lang="en-US" altLang="ja-JP" sz="1600" dirty="0" smtClean="0"/>
              <a:t> ‘email’=&gt;’0@gmail.com</a:t>
            </a:r>
          </a:p>
          <a:p>
            <a:pPr>
              <a:defRPr sz="1800"/>
            </a:pPr>
            <a:r>
              <a:rPr kumimoji="1" lang="en-US" altLang="ja-JP" sz="1600" dirty="0" smtClean="0"/>
              <a:t>)</a:t>
            </a:r>
            <a:endParaRPr lang="en-US" sz="1600" dirty="0" smtClean="0">
              <a:solidFill>
                <a:schemeClr val="accent3"/>
              </a:solidFill>
            </a:endParaRPr>
          </a:p>
          <a:p>
            <a:pPr lvl="0" algn="l">
              <a:defRPr sz="1800"/>
            </a:pPr>
            <a:r>
              <a:rPr lang="en-US" sz="1600" dirty="0" err="1" smtClean="0"/>
              <a:t>var_dump</a:t>
            </a:r>
            <a:r>
              <a:rPr lang="en-US" sz="1600" dirty="0" smtClean="0"/>
              <a:t>($</a:t>
            </a:r>
            <a:r>
              <a:rPr lang="en-US" sz="1600" dirty="0" err="1" smtClean="0"/>
              <a:t>userdata</a:t>
            </a:r>
            <a:r>
              <a:rPr lang="en-US" sz="1600" dirty="0" smtClean="0"/>
              <a:t>);</a:t>
            </a:r>
          </a:p>
          <a:p>
            <a:pPr lvl="0" algn="l">
              <a:defRPr sz="1800"/>
            </a:pPr>
            <a:r>
              <a:rPr lang="en-US" sz="1600" dirty="0" smtClean="0"/>
              <a:t>?&gt;</a:t>
            </a:r>
            <a:endParaRPr sz="1600" dirty="0" smtClean="0"/>
          </a:p>
        </p:txBody>
      </p:sp>
    </p:spTree>
    <p:extLst>
      <p:ext uri="{BB962C8B-B14F-4D97-AF65-F5344CB8AC3E}">
        <p14:creationId xmlns:p14="http://schemas.microsoft.com/office/powerpoint/2010/main" val="1834786780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03305" y="296980"/>
            <a:ext cx="6053316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3(practice3.php)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以下テーブルを連想</a:t>
            </a:r>
            <a:r>
              <a:rPr sz="2300" dirty="0" smtClean="0"/>
              <a:t>配列に</a:t>
            </a:r>
            <a:r>
              <a:rPr sz="2300" dirty="0"/>
              <a:t>格納しvar_dumpする</a:t>
            </a:r>
          </a:p>
        </p:txBody>
      </p:sp>
      <p:graphicFrame>
        <p:nvGraphicFramePr>
          <p:cNvPr id="4" name="Table 94"/>
          <p:cNvGraphicFramePr/>
          <p:nvPr>
            <p:extLst>
              <p:ext uri="{D42A27DB-BD31-4B8C-83A1-F6EECF244321}">
                <p14:modId xmlns:p14="http://schemas.microsoft.com/office/powerpoint/2010/main" val="2227087983"/>
              </p:ext>
            </p:extLst>
          </p:nvPr>
        </p:nvGraphicFramePr>
        <p:xfrm>
          <a:off x="291205" y="1251113"/>
          <a:ext cx="5240808" cy="1949900"/>
        </p:xfrm>
        <a:graphic>
          <a:graphicData uri="http://schemas.openxmlformats.org/drawingml/2006/table">
            <a:tbl>
              <a:tblPr/>
              <a:tblGrid>
                <a:gridCol w="1310202"/>
                <a:gridCol w="1310202"/>
                <a:gridCol w="1310202"/>
                <a:gridCol w="1310202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title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title1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kurumi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title2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content2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3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sakura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title3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content3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4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michel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title4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altLang="ja-JP" sz="1400" dirty="0" smtClean="0"/>
                        <a:t>content4</a:t>
                      </a:r>
                      <a:endParaRPr lang="en-US" altLang="ja-JP"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142198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03305" y="296980"/>
            <a:ext cx="6053316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3(practice3.php)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以下テーブルを連想</a:t>
            </a:r>
            <a:r>
              <a:rPr sz="2300" dirty="0" smtClean="0"/>
              <a:t>配列に</a:t>
            </a:r>
            <a:r>
              <a:rPr sz="2300" dirty="0"/>
              <a:t>格納しvar_dumpする</a:t>
            </a:r>
          </a:p>
        </p:txBody>
      </p:sp>
      <p:sp>
        <p:nvSpPr>
          <p:cNvPr id="5" name="Shape 215"/>
          <p:cNvSpPr/>
          <p:nvPr/>
        </p:nvSpPr>
        <p:spPr>
          <a:xfrm>
            <a:off x="1909448" y="44814"/>
            <a:ext cx="7822907" cy="5816976"/>
          </a:xfrm>
          <a:prstGeom prst="rect">
            <a:avLst/>
          </a:prstGeom>
          <a:ln w="38100" cmpd="sng">
            <a:solidFill>
              <a:schemeClr val="accent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400" dirty="0" smtClean="0"/>
              <a:t> 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pPr>
              <a:defRPr sz="1800"/>
            </a:pPr>
            <a:r>
              <a:rPr kumimoji="1" lang="en-US" altLang="ja-JP" sz="1400" dirty="0" smtClean="0"/>
              <a:t>$</a:t>
            </a:r>
            <a:r>
              <a:rPr kumimoji="1" lang="en-US" altLang="ja-JP" sz="1400" dirty="0" err="1" smtClean="0"/>
              <a:t>userdata</a:t>
            </a:r>
            <a:r>
              <a:rPr kumimoji="1" lang="en-US" altLang="ja-JP" sz="1400" dirty="0" smtClean="0"/>
              <a:t>[]=array(</a:t>
            </a:r>
          </a:p>
          <a:p>
            <a:pPr>
              <a:defRPr sz="1800"/>
            </a:pPr>
            <a:r>
              <a:rPr kumimoji="1" lang="en-US" altLang="ja-JP" sz="1400" dirty="0" smtClean="0"/>
              <a:t>//</a:t>
            </a:r>
            <a:r>
              <a:rPr kumimoji="1" lang="ja-JP" altLang="en-US" sz="1400" dirty="0" smtClean="0"/>
              <a:t>各</a:t>
            </a:r>
            <a:r>
              <a:rPr kumimoji="1" lang="en-US" altLang="ja-JP" sz="1400" dirty="0" smtClean="0"/>
              <a:t>key</a:t>
            </a:r>
            <a:r>
              <a:rPr kumimoji="1" lang="ja-JP" altLang="en-US" sz="1400" dirty="0" smtClean="0"/>
              <a:t>に</a:t>
            </a:r>
            <a:r>
              <a:rPr kumimoji="1" lang="en-US" altLang="ja-JP" sz="1400" dirty="0" err="1" smtClean="0"/>
              <a:t>id,user_name,introduce,email,passward</a:t>
            </a:r>
            <a:r>
              <a:rPr kumimoji="1" lang="ja-JP" altLang="en-US" sz="1400" dirty="0" smtClean="0"/>
              <a:t>を指定</a:t>
            </a:r>
          </a:p>
          <a:p>
            <a:pPr>
              <a:defRPr sz="1800"/>
            </a:pPr>
            <a:r>
              <a:rPr kumimoji="1" lang="ja-JP" altLang="en-US" sz="1400" dirty="0" smtClean="0"/>
              <a:t>   </a:t>
            </a:r>
            <a:r>
              <a:rPr kumimoji="1" lang="en-US" altLang="ja-JP" sz="1400" dirty="0" smtClean="0"/>
              <a:t>'id' =&gt;0,</a:t>
            </a:r>
          </a:p>
          <a:p>
            <a:pPr>
              <a:defRPr sz="1800"/>
            </a:pPr>
            <a:r>
              <a:rPr kumimoji="1" lang="en-US" altLang="ja-JP" sz="1400" dirty="0" smtClean="0"/>
              <a:t>    '</a:t>
            </a:r>
            <a:r>
              <a:rPr kumimoji="1" lang="en-US" altLang="ja-JP" sz="1400" dirty="0" err="1" smtClean="0"/>
              <a:t>user_name</a:t>
            </a:r>
            <a:r>
              <a:rPr kumimoji="1" lang="en-US" altLang="ja-JP" sz="1400" dirty="0" smtClean="0"/>
              <a:t>'=&gt;'</a:t>
            </a:r>
            <a:r>
              <a:rPr kumimoji="1" lang="en-US" altLang="ja-JP" sz="1400" dirty="0" err="1" smtClean="0"/>
              <a:t>subaru</a:t>
            </a:r>
            <a:r>
              <a:rPr kumimoji="1" lang="en-US" altLang="ja-JP" sz="1400" dirty="0" smtClean="0"/>
              <a:t>',</a:t>
            </a:r>
          </a:p>
          <a:p>
            <a:pPr>
              <a:defRPr sz="1800"/>
            </a:pPr>
            <a:r>
              <a:rPr kumimoji="1" lang="en-US" altLang="ja-JP" sz="1400" dirty="0" smtClean="0"/>
              <a:t>    'introduce'=&gt;'comment1',</a:t>
            </a:r>
          </a:p>
          <a:p>
            <a:pPr>
              <a:defRPr sz="1800"/>
            </a:pPr>
            <a:r>
              <a:rPr kumimoji="1" lang="en-US" altLang="ja-JP" sz="1400" dirty="0" smtClean="0"/>
              <a:t>    'email'=&gt;’0@gmail.com’</a:t>
            </a:r>
          </a:p>
          <a:p>
            <a:pPr>
              <a:defRPr sz="1800"/>
            </a:pPr>
            <a:r>
              <a:rPr kumimoji="1" lang="en-US" altLang="ja-JP" sz="1400" dirty="0" smtClean="0"/>
              <a:t>);</a:t>
            </a:r>
          </a:p>
          <a:p>
            <a:pPr>
              <a:defRPr sz="1800"/>
            </a:pPr>
            <a:r>
              <a:rPr kumimoji="1" lang="en-US" altLang="ja-JP" sz="1400" dirty="0" smtClean="0"/>
              <a:t>$</a:t>
            </a:r>
            <a:r>
              <a:rPr kumimoji="1" lang="en-US" altLang="ja-JP" sz="1400" dirty="0" err="1" smtClean="0"/>
              <a:t>userdata</a:t>
            </a:r>
            <a:r>
              <a:rPr kumimoji="1" lang="en-US" altLang="ja-JP" sz="1400" dirty="0" smtClean="0"/>
              <a:t>[]=array(</a:t>
            </a:r>
          </a:p>
          <a:p>
            <a:pPr>
              <a:defRPr sz="1800"/>
            </a:pP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'id' =&gt;1,</a:t>
            </a:r>
          </a:p>
          <a:p>
            <a:pPr>
              <a:defRPr sz="1800"/>
            </a:pPr>
            <a:r>
              <a:rPr kumimoji="1" lang="en-US" altLang="ja-JP" sz="1400" dirty="0" smtClean="0"/>
              <a:t>    '</a:t>
            </a:r>
            <a:r>
              <a:rPr kumimoji="1" lang="en-US" altLang="ja-JP" sz="1400" dirty="0" err="1" smtClean="0"/>
              <a:t>user_name</a:t>
            </a:r>
            <a:r>
              <a:rPr kumimoji="1" lang="en-US" altLang="ja-JP" sz="1400" dirty="0" smtClean="0"/>
              <a:t>'=&gt;’</a:t>
            </a:r>
            <a:r>
              <a:rPr kumimoji="1" lang="en-US" altLang="ja-JP" sz="1400" dirty="0" err="1" smtClean="0"/>
              <a:t>kurumi</a:t>
            </a:r>
            <a:r>
              <a:rPr kumimoji="1" lang="en-US" altLang="ja-JP" sz="1400" dirty="0" smtClean="0"/>
              <a:t>',</a:t>
            </a:r>
          </a:p>
          <a:p>
            <a:pPr>
              <a:defRPr sz="1800"/>
            </a:pPr>
            <a:r>
              <a:rPr kumimoji="1" lang="en-US" altLang="ja-JP" sz="1400" dirty="0" smtClean="0"/>
              <a:t>    'introduce'=&gt;'comment1',</a:t>
            </a:r>
          </a:p>
          <a:p>
            <a:pPr>
              <a:defRPr sz="1800"/>
            </a:pPr>
            <a:r>
              <a:rPr kumimoji="1" lang="en-US" altLang="ja-JP" sz="1400" dirty="0" smtClean="0"/>
              <a:t>    'email'=&gt;’1@gmail.com’</a:t>
            </a:r>
          </a:p>
          <a:p>
            <a:pPr>
              <a:defRPr sz="1800"/>
            </a:pPr>
            <a:r>
              <a:rPr kumimoji="1" lang="en-US" altLang="ja-JP" sz="1400" dirty="0" smtClean="0"/>
              <a:t>);</a:t>
            </a:r>
          </a:p>
          <a:p>
            <a:pPr>
              <a:defRPr sz="1800"/>
            </a:pPr>
            <a:r>
              <a:rPr kumimoji="1" lang="en-US" altLang="ja-JP" sz="1400" dirty="0" smtClean="0"/>
              <a:t>$</a:t>
            </a:r>
            <a:r>
              <a:rPr kumimoji="1" lang="en-US" altLang="ja-JP" sz="1400" dirty="0" err="1" smtClean="0"/>
              <a:t>userdata</a:t>
            </a:r>
            <a:r>
              <a:rPr kumimoji="1" lang="en-US" altLang="ja-JP" sz="1400" dirty="0" smtClean="0"/>
              <a:t>[]=array(</a:t>
            </a:r>
          </a:p>
          <a:p>
            <a:pPr>
              <a:defRPr sz="1800"/>
            </a:pPr>
            <a:r>
              <a:rPr kumimoji="1" lang="en-US" altLang="ja-JP" sz="1400" dirty="0" smtClean="0"/>
              <a:t>    'id' =&gt;2,</a:t>
            </a:r>
          </a:p>
          <a:p>
            <a:pPr>
              <a:defRPr sz="1800"/>
            </a:pPr>
            <a:r>
              <a:rPr kumimoji="1" lang="en-US" altLang="ja-JP" sz="1400" dirty="0" smtClean="0"/>
              <a:t>    '</a:t>
            </a:r>
            <a:r>
              <a:rPr kumimoji="1" lang="en-US" altLang="ja-JP" sz="1400" dirty="0" err="1" smtClean="0"/>
              <a:t>user_name</a:t>
            </a:r>
            <a:r>
              <a:rPr kumimoji="1" lang="en-US" altLang="ja-JP" sz="1400" dirty="0" smtClean="0"/>
              <a:t>'=&gt;’</a:t>
            </a:r>
            <a:r>
              <a:rPr kumimoji="1" lang="en-US" altLang="ja-JP" sz="1400" dirty="0" err="1" smtClean="0"/>
              <a:t>sakura</a:t>
            </a:r>
            <a:r>
              <a:rPr kumimoji="1" lang="en-US" altLang="ja-JP" sz="1400" dirty="0" smtClean="0"/>
              <a:t>',</a:t>
            </a:r>
          </a:p>
          <a:p>
            <a:pPr>
              <a:defRPr sz="1800"/>
            </a:pPr>
            <a:r>
              <a:rPr kumimoji="1" lang="en-US" altLang="ja-JP" sz="1400" dirty="0" smtClean="0"/>
              <a:t>    'introduce'=&gt;'comment3',</a:t>
            </a:r>
          </a:p>
          <a:p>
            <a:pPr>
              <a:defRPr sz="1800"/>
            </a:pPr>
            <a:r>
              <a:rPr kumimoji="1" lang="en-US" altLang="ja-JP" sz="1400" dirty="0" smtClean="0"/>
              <a:t>    'email'=&gt;’2@gmail.com’</a:t>
            </a:r>
          </a:p>
          <a:p>
            <a:pPr>
              <a:defRPr sz="1800"/>
            </a:pPr>
            <a:r>
              <a:rPr kumimoji="1" lang="en-US" altLang="ja-JP" sz="1400" dirty="0" smtClean="0"/>
              <a:t>);</a:t>
            </a:r>
          </a:p>
          <a:p>
            <a:pPr>
              <a:defRPr sz="1800"/>
            </a:pPr>
            <a:r>
              <a:rPr kumimoji="1" lang="en-US" altLang="ja-JP" sz="1400" dirty="0" smtClean="0"/>
              <a:t>$</a:t>
            </a:r>
            <a:r>
              <a:rPr kumimoji="1" lang="en-US" altLang="ja-JP" sz="1400" dirty="0" err="1" smtClean="0"/>
              <a:t>userdata</a:t>
            </a:r>
            <a:r>
              <a:rPr kumimoji="1" lang="en-US" altLang="ja-JP" sz="1400" dirty="0" smtClean="0"/>
              <a:t>[]=array(</a:t>
            </a:r>
          </a:p>
          <a:p>
            <a:pPr>
              <a:defRPr sz="1800"/>
            </a:pPr>
            <a:r>
              <a:rPr kumimoji="1" lang="en-US" altLang="ja-JP" sz="1400" dirty="0" smtClean="0"/>
              <a:t>    'id' =&gt;3,</a:t>
            </a:r>
          </a:p>
          <a:p>
            <a:pPr>
              <a:defRPr sz="1800"/>
            </a:pPr>
            <a:r>
              <a:rPr kumimoji="1" lang="en-US" altLang="ja-JP" sz="1400" dirty="0" smtClean="0"/>
              <a:t>    '</a:t>
            </a:r>
            <a:r>
              <a:rPr kumimoji="1" lang="en-US" altLang="ja-JP" sz="1400" dirty="0" err="1" smtClean="0"/>
              <a:t>user_name</a:t>
            </a:r>
            <a:r>
              <a:rPr kumimoji="1" lang="en-US" altLang="ja-JP" sz="1400" dirty="0" smtClean="0"/>
              <a:t>'=&gt;’</a:t>
            </a:r>
            <a:r>
              <a:rPr kumimoji="1" lang="en-US" altLang="ja-JP" sz="1400" dirty="0" err="1" smtClean="0"/>
              <a:t>michel</a:t>
            </a:r>
            <a:r>
              <a:rPr kumimoji="1" lang="en-US" altLang="ja-JP" sz="1400" dirty="0" smtClean="0"/>
              <a:t>',</a:t>
            </a:r>
          </a:p>
          <a:p>
            <a:pPr>
              <a:defRPr sz="1800"/>
            </a:pPr>
            <a:r>
              <a:rPr kumimoji="1" lang="en-US" altLang="ja-JP" sz="1400" dirty="0" smtClean="0"/>
              <a:t>    'introduce'=&gt;'comment4',</a:t>
            </a:r>
          </a:p>
          <a:p>
            <a:pPr>
              <a:defRPr sz="1800"/>
            </a:pPr>
            <a:r>
              <a:rPr kumimoji="1" lang="en-US" altLang="ja-JP" sz="1400" dirty="0" smtClean="0"/>
              <a:t>    'email'=&gt;’3@gmail.com’</a:t>
            </a:r>
          </a:p>
          <a:p>
            <a:pPr>
              <a:defRPr sz="1800"/>
            </a:pPr>
            <a:r>
              <a:rPr kumimoji="1" lang="en-US" altLang="ja-JP" sz="1400" dirty="0" smtClean="0"/>
              <a:t>);</a:t>
            </a:r>
          </a:p>
          <a:p>
            <a:pPr>
              <a:defRPr sz="1800"/>
            </a:pPr>
            <a:r>
              <a:rPr lang="en-US" altLang="ja-JP" sz="1400" dirty="0" smtClean="0">
                <a:solidFill>
                  <a:schemeClr val="bg1"/>
                </a:solidFill>
              </a:rPr>
              <a:t>?&gt;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1993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049614" y="2362580"/>
            <a:ext cx="949254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演算子</a:t>
            </a:r>
          </a:p>
        </p:txBody>
      </p:sp>
    </p:spTree>
    <p:extLst>
      <p:ext uri="{BB962C8B-B14F-4D97-AF65-F5344CB8AC3E}">
        <p14:creationId xmlns:p14="http://schemas.microsoft.com/office/powerpoint/2010/main" val="2116617385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4979" y="1831666"/>
            <a:ext cx="1539159" cy="148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代入演算子</a:t>
            </a:r>
          </a:p>
          <a:p>
            <a:pPr lvl="0">
              <a:defRPr sz="1800"/>
            </a:pPr>
            <a:r>
              <a:rPr sz="2300"/>
              <a:t>比較演算子</a:t>
            </a:r>
          </a:p>
          <a:p>
            <a:pPr lvl="0">
              <a:defRPr sz="1800"/>
            </a:pPr>
            <a:r>
              <a:rPr sz="2300"/>
              <a:t>論理演算子</a:t>
            </a:r>
          </a:p>
          <a:p>
            <a:pPr lvl="0">
              <a:defRPr sz="1800"/>
            </a:pPr>
            <a:r>
              <a:rPr sz="2300"/>
              <a:t>配列演算子</a:t>
            </a:r>
          </a:p>
        </p:txBody>
      </p:sp>
      <p:sp>
        <p:nvSpPr>
          <p:cNvPr id="102" name="Shape 102"/>
          <p:cNvSpPr/>
          <p:nvPr/>
        </p:nvSpPr>
        <p:spPr>
          <a:xfrm>
            <a:off x="763488" y="1170467"/>
            <a:ext cx="481013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用途により演算子は複数種類あります</a:t>
            </a:r>
          </a:p>
        </p:txBody>
      </p:sp>
    </p:spTree>
    <p:extLst>
      <p:ext uri="{BB962C8B-B14F-4D97-AF65-F5344CB8AC3E}">
        <p14:creationId xmlns:p14="http://schemas.microsoft.com/office/powerpoint/2010/main" val="1459427889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104"/>
          <p:cNvGraphicFramePr/>
          <p:nvPr>
            <p:extLst>
              <p:ext uri="{D42A27DB-BD31-4B8C-83A1-F6EECF244321}">
                <p14:modId xmlns:p14="http://schemas.microsoft.com/office/powerpoint/2010/main" val="665588582"/>
              </p:ext>
            </p:extLst>
          </p:nvPr>
        </p:nvGraphicFramePr>
        <p:xfrm>
          <a:off x="785813" y="1174166"/>
          <a:ext cx="7877704" cy="3290766"/>
        </p:xfrm>
        <a:graphic>
          <a:graphicData uri="http://schemas.openxmlformats.org/drawingml/2006/table">
            <a:tbl>
              <a:tblPr/>
              <a:tblGrid>
                <a:gridCol w="1651666"/>
                <a:gridCol w="1781705"/>
                <a:gridCol w="4444333"/>
              </a:tblGrid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等しい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型の相互変換をした後で$aが$bに等しい時にtrue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 ===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等しい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$aが$bに等しく、および同じ型である時にtrue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!=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等しくない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型の相互変換をした後で$aが$bに等しくない時にtrue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!==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等しくない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$aが$bに等しくないか、同じ型でない時にtrue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&lt;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より少ない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$aが$bより少ない時にtrue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&lt;=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より少ないか等しい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$aが$bより少ないか等しい時にtrue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656332" y="500740"/>
            <a:ext cx="2763040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 dirty="0"/>
              <a:t>比較演算</a:t>
            </a:r>
            <a:r>
              <a:rPr sz="2300" dirty="0" smtClean="0"/>
              <a:t>子</a:t>
            </a:r>
            <a:r>
              <a:rPr lang="en-US" sz="2300" dirty="0" smtClean="0"/>
              <a:t>(if</a:t>
            </a:r>
            <a:r>
              <a:rPr lang="ja-JP" altLang="en-US" sz="2300" dirty="0" smtClean="0"/>
              <a:t>文とか</a:t>
            </a:r>
            <a:r>
              <a:rPr lang="en-US" altLang="ja-JP" sz="2300" dirty="0" smtClean="0"/>
              <a:t>)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926277583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Table 107"/>
          <p:cNvGraphicFramePr/>
          <p:nvPr>
            <p:extLst>
              <p:ext uri="{D42A27DB-BD31-4B8C-83A1-F6EECF244321}">
                <p14:modId xmlns:p14="http://schemas.microsoft.com/office/powerpoint/2010/main" val="908963560"/>
              </p:ext>
            </p:extLst>
          </p:nvPr>
        </p:nvGraphicFramePr>
        <p:xfrm>
          <a:off x="785813" y="1174166"/>
          <a:ext cx="7877704" cy="3290766"/>
        </p:xfrm>
        <a:graphic>
          <a:graphicData uri="http://schemas.openxmlformats.org/drawingml/2006/table">
            <a:tbl>
              <a:tblPr/>
              <a:tblGrid>
                <a:gridCol w="1651666"/>
                <a:gridCol w="1781705"/>
                <a:gridCol w="4444333"/>
              </a:tblGrid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and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論理積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$aおよび$bが共にtrueの場合にtrue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or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論理和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$aまたは$bのどちらかがtrueの場合にtrue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xor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排他的論理和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$aまたは$bのどちらかがtrueでかつ両方がtrueでない場合にtrue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!$a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否定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$aがtrueでない場合にtrue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&amp;&amp;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論理積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$aおよび$bが共にtrueの場合にtrue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99694"/>
                    </a:solidFill>
                  </a:tcPr>
                </a:tc>
              </a:tr>
              <a:tr h="548461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||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論理和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$aまたは$bのどちらかがtrueの場合にtrue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/>
          <p:nvPr/>
        </p:nvSpPr>
        <p:spPr>
          <a:xfrm>
            <a:off x="656332" y="500740"/>
            <a:ext cx="153915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論理演算子</a:t>
            </a:r>
          </a:p>
        </p:txBody>
      </p:sp>
    </p:spTree>
    <p:extLst>
      <p:ext uri="{BB962C8B-B14F-4D97-AF65-F5344CB8AC3E}">
        <p14:creationId xmlns:p14="http://schemas.microsoft.com/office/powerpoint/2010/main" val="204553206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10"/>
          <p:cNvGraphicFramePr/>
          <p:nvPr/>
        </p:nvGraphicFramePr>
        <p:xfrm>
          <a:off x="785813" y="1174166"/>
          <a:ext cx="7877704" cy="3550813"/>
        </p:xfrm>
        <a:graphic>
          <a:graphicData uri="http://schemas.openxmlformats.org/drawingml/2006/table">
            <a:tbl>
              <a:tblPr/>
              <a:tblGrid>
                <a:gridCol w="1651666"/>
                <a:gridCol w="1781705"/>
                <a:gridCol w="4444333"/>
              </a:tblGrid>
              <a:tr h="658152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 +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結合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$aおよび$bを結合する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58152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同等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$aおよび$bのキー/値のペアが等しい時にtrue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18205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===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同一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$aおよび$bのキー/値のペアが等しく、その並び型が等しく、かつデータ型も等しい場合にtrue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58152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!=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等しくない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$aが$bと等しくない場合にtrue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58152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$a !== $b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同一でない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$aが$bと同一でない場合にtrue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Shape 111"/>
          <p:cNvSpPr/>
          <p:nvPr/>
        </p:nvSpPr>
        <p:spPr>
          <a:xfrm>
            <a:off x="656332" y="500740"/>
            <a:ext cx="153915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配列演算子</a:t>
            </a:r>
          </a:p>
        </p:txBody>
      </p:sp>
    </p:spTree>
    <p:extLst>
      <p:ext uri="{BB962C8B-B14F-4D97-AF65-F5344CB8AC3E}">
        <p14:creationId xmlns:p14="http://schemas.microsoft.com/office/powerpoint/2010/main" val="2432799796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28321" y="1428699"/>
            <a:ext cx="5478289" cy="1911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000" dirty="0" smtClean="0"/>
              <a:t>演習</a:t>
            </a:r>
            <a:r>
              <a:rPr lang="en-US" sz="2000" dirty="0" smtClean="0"/>
              <a:t>4</a:t>
            </a:r>
            <a:endParaRPr sz="2000" dirty="0"/>
          </a:p>
          <a:p>
            <a:pPr lvl="0" algn="l">
              <a:defRPr sz="1800"/>
            </a:pPr>
            <a:r>
              <a:rPr lang="ja-JP" altLang="en-US" sz="2000" dirty="0" smtClean="0"/>
              <a:t>比較演算子の問題です、それぞれ</a:t>
            </a:r>
            <a:r>
              <a:rPr lang="en-US" altLang="ja-JP" sz="2000" dirty="0" smtClean="0"/>
              <a:t>true or false?</a:t>
            </a:r>
            <a:endParaRPr sz="2000" dirty="0"/>
          </a:p>
          <a:p>
            <a:pPr lvl="0" algn="l">
              <a:defRPr sz="1800"/>
            </a:pPr>
            <a:r>
              <a:rPr sz="2000" dirty="0"/>
              <a:t>$num=20;</a:t>
            </a:r>
          </a:p>
          <a:p>
            <a:pPr lvl="0" algn="l">
              <a:defRPr sz="1800"/>
            </a:pPr>
            <a:r>
              <a:rPr sz="2000" dirty="0" smtClean="0"/>
              <a:t>$</a:t>
            </a:r>
            <a:r>
              <a:rPr lang="en-US" sz="2000" dirty="0" smtClean="0"/>
              <a:t>num</a:t>
            </a:r>
            <a:r>
              <a:rPr sz="2000" dirty="0" smtClean="0"/>
              <a:t>&gt;</a:t>
            </a:r>
            <a:r>
              <a:rPr sz="2000" dirty="0"/>
              <a:t>10 true or false</a:t>
            </a:r>
          </a:p>
          <a:p>
            <a:pPr lvl="0" algn="l">
              <a:defRPr sz="1800"/>
            </a:pPr>
            <a:r>
              <a:rPr sz="2000" dirty="0" smtClean="0"/>
              <a:t>$</a:t>
            </a:r>
            <a:r>
              <a:rPr lang="en-US" sz="2000" dirty="0" smtClean="0"/>
              <a:t>num</a:t>
            </a:r>
            <a:r>
              <a:rPr sz="2000" dirty="0" smtClean="0"/>
              <a:t>&lt;</a:t>
            </a:r>
            <a:r>
              <a:rPr sz="2000" dirty="0"/>
              <a:t>30 true or false</a:t>
            </a:r>
          </a:p>
          <a:p>
            <a:pPr lvl="0" algn="l">
              <a:defRPr sz="1800"/>
            </a:pPr>
            <a:r>
              <a:rPr sz="2000" dirty="0" smtClean="0"/>
              <a:t>$</a:t>
            </a:r>
            <a:r>
              <a:rPr lang="en-US" sz="2000" dirty="0" smtClean="0"/>
              <a:t>num</a:t>
            </a:r>
            <a:r>
              <a:rPr sz="2000" dirty="0" smtClean="0"/>
              <a:t>&gt;</a:t>
            </a:r>
            <a:r>
              <a:rPr sz="2000" dirty="0"/>
              <a:t>10 &amp;&amp; $old&lt;30 true of false</a:t>
            </a:r>
          </a:p>
        </p:txBody>
      </p:sp>
    </p:spTree>
    <p:extLst>
      <p:ext uri="{BB962C8B-B14F-4D97-AF65-F5344CB8AC3E}">
        <p14:creationId xmlns:p14="http://schemas.microsoft.com/office/powerpoint/2010/main" val="2691470953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3686" y="1461316"/>
            <a:ext cx="853475" cy="55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3200" dirty="0" smtClean="0">
                <a:solidFill>
                  <a:schemeClr val="accent2"/>
                </a:solidFill>
              </a:rPr>
              <a:t>Goal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633686" y="1948905"/>
            <a:ext cx="8173575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smtClean="0"/>
              <a:t>PHP</a:t>
            </a:r>
            <a:r>
              <a:rPr lang="ja-JP" altLang="en-US" sz="2300" dirty="0" smtClean="0"/>
              <a:t>文法を習得する</a:t>
            </a:r>
            <a:endParaRPr lang="en-US" altLang="ja-JP" sz="2300" dirty="0" smtClean="0"/>
          </a:p>
          <a:p>
            <a:pPr lvl="0" algn="l">
              <a:defRPr sz="1800"/>
            </a:pPr>
            <a:r>
              <a:rPr lang="en-US" sz="2300" dirty="0" smtClean="0"/>
              <a:t>MVC</a:t>
            </a:r>
            <a:r>
              <a:rPr lang="ja-JP" altLang="en-US" sz="2300" dirty="0" smtClean="0"/>
              <a:t>フレームワークにおける</a:t>
            </a:r>
            <a:r>
              <a:rPr lang="en-US" altLang="ja-JP" sz="2300" dirty="0" smtClean="0"/>
              <a:t>View/Controller</a:t>
            </a:r>
            <a:r>
              <a:rPr lang="ja-JP" altLang="en-US" sz="2300" dirty="0" smtClean="0"/>
              <a:t>の役割を体感する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888343797"/>
      </p:ext>
    </p:extLst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888879" y="2362580"/>
            <a:ext cx="124420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制御構造</a:t>
            </a:r>
          </a:p>
        </p:txBody>
      </p:sp>
    </p:spTree>
    <p:extLst>
      <p:ext uri="{BB962C8B-B14F-4D97-AF65-F5344CB8AC3E}">
        <p14:creationId xmlns:p14="http://schemas.microsoft.com/office/powerpoint/2010/main" val="1437991933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16396" y="1394509"/>
            <a:ext cx="3740934" cy="2188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/>
              <a:t>if</a:t>
            </a:r>
            <a:r>
              <a:rPr sz="2300" dirty="0" smtClean="0"/>
              <a:t>(</a:t>
            </a:r>
            <a:r>
              <a:rPr lang="ja-JP" altLang="en-US" sz="2300" dirty="0" smtClean="0"/>
              <a:t>条件</a:t>
            </a:r>
            <a:r>
              <a:rPr sz="2300" dirty="0" smtClean="0"/>
              <a:t>式)</a:t>
            </a:r>
            <a:r>
              <a:rPr lang="en-US" sz="2300" dirty="0" smtClean="0"/>
              <a:t>{</a:t>
            </a:r>
          </a:p>
          <a:p>
            <a:pPr lvl="0" algn="l">
              <a:defRPr sz="1800"/>
            </a:pPr>
            <a:r>
              <a:rPr lang="en-US" sz="2300" dirty="0"/>
              <a:t>	</a:t>
            </a:r>
            <a:r>
              <a:rPr lang="en-US" sz="2300" dirty="0" smtClean="0"/>
              <a:t>実行文</a:t>
            </a:r>
          </a:p>
          <a:p>
            <a:pPr lvl="0" algn="l">
              <a:defRPr sz="1800"/>
            </a:pPr>
            <a:r>
              <a:rPr lang="en-US" sz="2300" dirty="0" smtClean="0"/>
              <a:t>}</a:t>
            </a:r>
          </a:p>
          <a:p>
            <a:pPr lvl="1">
              <a:defRPr sz="1800"/>
            </a:pPr>
            <a:endParaRPr lang="en-US" sz="2300" dirty="0"/>
          </a:p>
          <a:p>
            <a:pPr lvl="1">
              <a:defRPr sz="1800"/>
            </a:pPr>
            <a:endParaRPr sz="2300" dirty="0" smtClean="0"/>
          </a:p>
          <a:p>
            <a:pPr lvl="0" algn="l">
              <a:defRPr sz="1800"/>
            </a:pPr>
            <a:r>
              <a:rPr lang="ja-JP" altLang="en-US" sz="2300" dirty="0" smtClean="0"/>
              <a:t>条件</a:t>
            </a:r>
            <a:r>
              <a:rPr sz="2300" dirty="0" smtClean="0"/>
              <a:t>式</a:t>
            </a:r>
            <a:r>
              <a:rPr lang="ja-JP" altLang="en-US" sz="2300" dirty="0" smtClean="0"/>
              <a:t>を満たす</a:t>
            </a:r>
            <a:r>
              <a:rPr sz="2300" dirty="0" smtClean="0"/>
              <a:t>とき</a:t>
            </a:r>
            <a:r>
              <a:rPr sz="2300" dirty="0"/>
              <a:t>文を実行</a:t>
            </a:r>
          </a:p>
        </p:txBody>
      </p:sp>
      <p:sp>
        <p:nvSpPr>
          <p:cNvPr id="118" name="Shape 118"/>
          <p:cNvSpPr/>
          <p:nvPr/>
        </p:nvSpPr>
        <p:spPr>
          <a:xfrm flipH="1">
            <a:off x="6358984" y="1802050"/>
            <a:ext cx="1" cy="2628840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634410" y="2503885"/>
            <a:ext cx="1431293" cy="376132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 algn="ctr">
              <a:defRPr sz="1800"/>
            </a:pPr>
            <a:r>
              <a:rPr lang="ja-JP" altLang="en-US" sz="2000" dirty="0" smtClean="0"/>
              <a:t>実行</a:t>
            </a:r>
            <a:r>
              <a:rPr sz="2000" dirty="0" smtClean="0"/>
              <a:t>文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5430079" y="1412534"/>
            <a:ext cx="1839954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 algn="ctr">
              <a:defRPr sz="1800"/>
            </a:pPr>
            <a:r>
              <a:rPr sz="2000" dirty="0" smtClean="0"/>
              <a:t>条件</a:t>
            </a:r>
            <a:r>
              <a:rPr lang="ja-JP" altLang="en-US" sz="2000" dirty="0" smtClean="0"/>
              <a:t>式</a:t>
            </a:r>
            <a:endParaRPr sz="2000" dirty="0"/>
          </a:p>
        </p:txBody>
      </p:sp>
      <p:sp>
        <p:nvSpPr>
          <p:cNvPr id="121" name="Shape 121"/>
          <p:cNvSpPr/>
          <p:nvPr/>
        </p:nvSpPr>
        <p:spPr>
          <a:xfrm flipV="1">
            <a:off x="7252780" y="1600356"/>
            <a:ext cx="74896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993032" y="1598143"/>
            <a:ext cx="1" cy="198442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358986" y="3595481"/>
            <a:ext cx="1645761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16396" y="-20791"/>
            <a:ext cx="5753454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4000" b="1" dirty="0"/>
              <a:t>If</a:t>
            </a:r>
            <a:r>
              <a:rPr sz="4000" b="1" dirty="0" smtClean="0"/>
              <a:t>文</a:t>
            </a:r>
            <a:endParaRPr lang="en-US" sz="4000" b="1" dirty="0" smtClean="0"/>
          </a:p>
          <a:p>
            <a:pPr lvl="0">
              <a:defRPr sz="1800"/>
            </a:pPr>
            <a:r>
              <a:rPr lang="en-US" sz="2400" dirty="0" smtClean="0"/>
              <a:t>特定の条件でのみ実行をするための制御文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67769006"/>
      </p:ext>
    </p:extLst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43494" y="85510"/>
            <a:ext cx="34652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ex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5607018" y="1040049"/>
            <a:ext cx="1" cy="364044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882443" y="1741885"/>
            <a:ext cx="1431293" cy="376132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 algn="ctr">
              <a:defRPr sz="1800"/>
            </a:pPr>
            <a:r>
              <a:rPr sz="1500" dirty="0"/>
              <a:t>echo</a:t>
            </a:r>
          </a:p>
        </p:txBody>
      </p:sp>
      <p:sp>
        <p:nvSpPr>
          <p:cNvPr id="129" name="Shape 129"/>
          <p:cNvSpPr/>
          <p:nvPr/>
        </p:nvSpPr>
        <p:spPr>
          <a:xfrm>
            <a:off x="4678112" y="650534"/>
            <a:ext cx="1839954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 algn="ctr">
              <a:defRPr sz="1800"/>
            </a:pPr>
            <a:r>
              <a:rPr sz="1800" dirty="0"/>
              <a:t>$a</a:t>
            </a:r>
            <a:r>
              <a:rPr sz="1800" dirty="0" smtClean="0"/>
              <a:t>&gt;b</a:t>
            </a:r>
            <a:endParaRPr sz="1800" dirty="0"/>
          </a:p>
        </p:txBody>
      </p:sp>
      <p:sp>
        <p:nvSpPr>
          <p:cNvPr id="130" name="Shape 130"/>
          <p:cNvSpPr/>
          <p:nvPr/>
        </p:nvSpPr>
        <p:spPr>
          <a:xfrm flipV="1">
            <a:off x="6500813" y="838356"/>
            <a:ext cx="74896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241065" y="836143"/>
            <a:ext cx="1" cy="198442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581055" y="2833480"/>
            <a:ext cx="167172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61872" y="951191"/>
            <a:ext cx="3516060" cy="1754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900" dirty="0" smtClean="0"/>
              <a:t>&lt;</a:t>
            </a:r>
            <a:r>
              <a:rPr sz="1900" dirty="0"/>
              <a:t>?php</a:t>
            </a:r>
          </a:p>
          <a:p>
            <a:pPr lvl="0" algn="l">
              <a:defRPr sz="1800"/>
            </a:pPr>
            <a:r>
              <a:rPr sz="1900" dirty="0"/>
              <a:t>$a=1;</a:t>
            </a:r>
          </a:p>
          <a:p>
            <a:pPr lvl="0" algn="l">
              <a:defRPr sz="1800"/>
            </a:pPr>
            <a:r>
              <a:rPr sz="1900" dirty="0"/>
              <a:t>$b=0;</a:t>
            </a:r>
          </a:p>
          <a:p>
            <a:pPr lvl="0" algn="l">
              <a:defRPr sz="1800"/>
            </a:pPr>
            <a:r>
              <a:rPr sz="1900" dirty="0"/>
              <a:t>if ($a &gt; $b)</a:t>
            </a:r>
          </a:p>
          <a:p>
            <a:pPr lvl="0" algn="l">
              <a:defRPr sz="1800"/>
            </a:pPr>
            <a:r>
              <a:rPr sz="1900" dirty="0"/>
              <a:t>  echo "aはbより大きい";</a:t>
            </a:r>
          </a:p>
          <a:p>
            <a:pPr lvl="0" algn="l">
              <a:defRPr sz="1800"/>
            </a:pPr>
            <a:r>
              <a:rPr sz="19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197982538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23552" y="1081974"/>
            <a:ext cx="2103417" cy="254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/>
              <a:t>if</a:t>
            </a:r>
            <a:r>
              <a:rPr sz="2300" dirty="0" smtClean="0"/>
              <a:t>(</a:t>
            </a:r>
            <a:r>
              <a:rPr lang="ja-JP" altLang="en-US" sz="2300" dirty="0" smtClean="0"/>
              <a:t>条件</a:t>
            </a:r>
            <a:r>
              <a:rPr sz="2300" dirty="0" smtClean="0"/>
              <a:t>式</a:t>
            </a:r>
            <a:r>
              <a:rPr sz="2300" dirty="0"/>
              <a:t>1){</a:t>
            </a:r>
          </a:p>
          <a:p>
            <a:pPr lvl="0" algn="l">
              <a:defRPr sz="1800"/>
            </a:pPr>
            <a:r>
              <a:rPr lang="ja-JP" altLang="en-US" sz="2300" dirty="0" smtClean="0"/>
              <a:t>実行</a:t>
            </a:r>
            <a:r>
              <a:rPr sz="2300" dirty="0" smtClean="0"/>
              <a:t>文</a:t>
            </a:r>
            <a:r>
              <a:rPr sz="2300" dirty="0"/>
              <a:t>1</a:t>
            </a:r>
          </a:p>
          <a:p>
            <a:pPr lvl="0" algn="l">
              <a:defRPr sz="1800"/>
            </a:pPr>
            <a:r>
              <a:rPr sz="2300" dirty="0"/>
              <a:t>}elseif</a:t>
            </a:r>
            <a:r>
              <a:rPr sz="2300" dirty="0" smtClean="0"/>
              <a:t>(</a:t>
            </a:r>
            <a:r>
              <a:rPr lang="ja-JP" altLang="en-US" sz="2300" dirty="0" smtClean="0"/>
              <a:t>条件</a:t>
            </a:r>
            <a:r>
              <a:rPr sz="2300" dirty="0" smtClean="0"/>
              <a:t>式</a:t>
            </a:r>
            <a:r>
              <a:rPr sz="2300" dirty="0"/>
              <a:t>2){</a:t>
            </a:r>
          </a:p>
          <a:p>
            <a:pPr lvl="0" algn="l">
              <a:defRPr sz="1800"/>
            </a:pPr>
            <a:r>
              <a:rPr lang="ja-JP" altLang="en-US" sz="2300" dirty="0" smtClean="0"/>
              <a:t>実行</a:t>
            </a:r>
            <a:r>
              <a:rPr sz="2300" dirty="0" smtClean="0"/>
              <a:t>文</a:t>
            </a:r>
            <a:r>
              <a:rPr sz="2300" dirty="0"/>
              <a:t>2{</a:t>
            </a:r>
          </a:p>
          <a:p>
            <a:pPr lvl="0" algn="l">
              <a:defRPr sz="1800"/>
            </a:pPr>
            <a:r>
              <a:rPr sz="2300" dirty="0"/>
              <a:t>}else{</a:t>
            </a:r>
          </a:p>
          <a:p>
            <a:pPr lvl="0" algn="l">
              <a:defRPr sz="1800"/>
            </a:pPr>
            <a:r>
              <a:rPr lang="ja-JP" altLang="en-US" sz="2300" dirty="0" smtClean="0"/>
              <a:t>実行</a:t>
            </a:r>
            <a:r>
              <a:rPr sz="2300" dirty="0" smtClean="0"/>
              <a:t>文</a:t>
            </a:r>
            <a:r>
              <a:rPr sz="2300" dirty="0"/>
              <a:t>3</a:t>
            </a:r>
          </a:p>
          <a:p>
            <a:pPr lvl="0" algn="l">
              <a:defRPr sz="1800"/>
            </a:pPr>
            <a:r>
              <a:rPr sz="2300" dirty="0"/>
              <a:t>}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3698396" y="401719"/>
            <a:ext cx="4919112" cy="4029957"/>
            <a:chOff x="0" y="0"/>
            <a:chExt cx="6996070" cy="7641990"/>
          </a:xfrm>
        </p:grpSpPr>
        <p:sp>
          <p:nvSpPr>
            <p:cNvPr id="136" name="Shape 136"/>
            <p:cNvSpPr/>
            <p:nvPr/>
          </p:nvSpPr>
          <p:spPr>
            <a:xfrm flipH="1">
              <a:off x="1317484" y="738636"/>
              <a:ext cx="1" cy="69033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86976" y="957187"/>
              <a:ext cx="2035617" cy="7132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ja-JP" altLang="en-US" sz="1500" dirty="0" smtClean="0"/>
                <a:t>実行</a:t>
              </a:r>
              <a:r>
                <a:rPr sz="1500" dirty="0" smtClean="0"/>
                <a:t>文</a:t>
              </a:r>
              <a:r>
                <a:rPr sz="1500" dirty="0"/>
                <a:t>1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2616822" cy="71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ja-JP" altLang="en-US" sz="1500" dirty="0" smtClean="0"/>
                <a:t>条件</a:t>
              </a:r>
              <a:r>
                <a:rPr sz="1500" dirty="0" smtClean="0"/>
                <a:t>式</a:t>
              </a:r>
              <a:r>
                <a:rPr sz="1500" dirty="0"/>
                <a:t>1</a:t>
              </a:r>
            </a:p>
          </p:txBody>
        </p:sp>
        <p:sp>
          <p:nvSpPr>
            <p:cNvPr id="139" name="Shape 139"/>
            <p:cNvSpPr/>
            <p:nvPr/>
          </p:nvSpPr>
          <p:spPr>
            <a:xfrm flipV="1">
              <a:off x="1305090" y="5207566"/>
              <a:ext cx="46855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V="1">
              <a:off x="2588658" y="356166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641461" y="354913"/>
              <a:ext cx="1" cy="1040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333050" y="1422400"/>
              <a:ext cx="2616823" cy="71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ja-JP" altLang="en-US" sz="1500" dirty="0" smtClean="0"/>
                <a:t>条件</a:t>
              </a:r>
              <a:r>
                <a:rPr sz="1500" dirty="0" smtClean="0"/>
                <a:t>式</a:t>
              </a:r>
              <a:r>
                <a:rPr sz="1500" dirty="0"/>
                <a:t>2</a:t>
              </a:r>
            </a:p>
          </p:txBody>
        </p:sp>
        <p:sp>
          <p:nvSpPr>
            <p:cNvPr id="143" name="Shape 143"/>
            <p:cNvSpPr/>
            <p:nvPr/>
          </p:nvSpPr>
          <p:spPr>
            <a:xfrm flipH="1">
              <a:off x="3641461" y="2104569"/>
              <a:ext cx="1" cy="31223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4925458" y="1778566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978261" y="1777313"/>
              <a:ext cx="1" cy="1040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978261" y="3526969"/>
              <a:ext cx="1" cy="1673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30065" y="2378851"/>
              <a:ext cx="2035617" cy="7132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ja-JP" altLang="en-US" sz="1500" dirty="0" smtClean="0"/>
                <a:t>実行</a:t>
              </a:r>
              <a:r>
                <a:rPr sz="1500" dirty="0" smtClean="0"/>
                <a:t>文</a:t>
              </a:r>
              <a:r>
                <a:rPr sz="1500" dirty="0"/>
                <a:t>2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4960453" y="2818060"/>
              <a:ext cx="2035617" cy="7132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/>
              </a:pPr>
              <a:r>
                <a:rPr lang="ja-JP" altLang="en-US" sz="1500" dirty="0" smtClean="0"/>
                <a:t>実行</a:t>
              </a:r>
              <a:r>
                <a:rPr sz="1500" dirty="0" smtClean="0"/>
                <a:t>文</a:t>
              </a:r>
              <a:r>
                <a:rPr sz="1500" dirty="0"/>
                <a:t>3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192970" y="110222"/>
            <a:ext cx="2482927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4000" b="1"/>
              <a:t>If,Ifelese文</a:t>
            </a:r>
          </a:p>
        </p:txBody>
      </p:sp>
    </p:spTree>
    <p:extLst>
      <p:ext uri="{BB962C8B-B14F-4D97-AF65-F5344CB8AC3E}">
        <p14:creationId xmlns:p14="http://schemas.microsoft.com/office/powerpoint/2010/main" val="1136550797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/>
          <p:cNvGrpSpPr/>
          <p:nvPr/>
        </p:nvGrpSpPr>
        <p:grpSpPr>
          <a:xfrm>
            <a:off x="4127021" y="556772"/>
            <a:ext cx="5123443" cy="3996470"/>
            <a:chOff x="0" y="0"/>
            <a:chExt cx="7286673" cy="7578490"/>
          </a:xfrm>
        </p:grpSpPr>
        <p:sp>
          <p:nvSpPr>
            <p:cNvPr id="153" name="Shape 153"/>
            <p:cNvSpPr/>
            <p:nvPr/>
          </p:nvSpPr>
          <p:spPr>
            <a:xfrm flipH="1">
              <a:off x="1317484" y="675136"/>
              <a:ext cx="1" cy="69033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6976" y="957187"/>
              <a:ext cx="2035617" cy="7132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echo</a:t>
              </a: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0"/>
              <a:ext cx="2616822" cy="71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$a&gt;$b</a:t>
              </a: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 flipV="1">
              <a:off x="1305090" y="5207566"/>
              <a:ext cx="46855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V="1">
              <a:off x="2588658" y="356166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641461" y="354913"/>
              <a:ext cx="1" cy="1040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33050" y="1422400"/>
              <a:ext cx="2616823" cy="71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$a==$b</a:t>
              </a: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3641461" y="2104569"/>
              <a:ext cx="1" cy="31223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V="1">
              <a:off x="4925458" y="1778566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978261" y="1777313"/>
              <a:ext cx="1" cy="1040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669850" y="2844800"/>
              <a:ext cx="2616823" cy="71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$a&lt;$b</a:t>
              </a: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8261" y="3526969"/>
              <a:ext cx="1" cy="1673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630065" y="2378851"/>
              <a:ext cx="2035617" cy="7132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echo</a:t>
              </a: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960453" y="3833684"/>
              <a:ext cx="2035617" cy="7132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echo</a:t>
              </a:r>
              <a:endParaRPr dirty="0"/>
            </a:p>
          </p:txBody>
        </p:sp>
      </p:grpSp>
      <p:sp>
        <p:nvSpPr>
          <p:cNvPr id="168" name="Shape 168"/>
          <p:cNvSpPr/>
          <p:nvPr/>
        </p:nvSpPr>
        <p:spPr>
          <a:xfrm>
            <a:off x="243494" y="85510"/>
            <a:ext cx="34652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ex</a:t>
            </a:r>
          </a:p>
        </p:txBody>
      </p:sp>
      <p:sp>
        <p:nvSpPr>
          <p:cNvPr id="169" name="Shape 169"/>
          <p:cNvSpPr/>
          <p:nvPr/>
        </p:nvSpPr>
        <p:spPr>
          <a:xfrm>
            <a:off x="243494" y="678277"/>
            <a:ext cx="3634587" cy="350865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sz="1900" dirty="0"/>
              <a:t>&lt;?</a:t>
            </a:r>
            <a:r>
              <a:rPr sz="1900" dirty="0" smtClean="0"/>
              <a:t>php</a:t>
            </a:r>
            <a:endParaRPr lang="en-US" sz="1900" dirty="0" smtClean="0"/>
          </a:p>
          <a:p>
            <a:pPr lvl="0" algn="l">
              <a:defRPr sz="1800"/>
            </a:pPr>
            <a:r>
              <a:rPr lang="en-US" sz="1900" dirty="0" smtClean="0"/>
              <a:t>$a=5;</a:t>
            </a:r>
          </a:p>
          <a:p>
            <a:pPr lvl="0" algn="l">
              <a:defRPr sz="1800"/>
            </a:pPr>
            <a:r>
              <a:rPr lang="en-US" sz="1900" dirty="0" smtClean="0"/>
              <a:t>$b=10;</a:t>
            </a:r>
            <a:endParaRPr sz="1900" dirty="0"/>
          </a:p>
          <a:p>
            <a:pPr lvl="0" algn="l">
              <a:defRPr sz="1800"/>
            </a:pPr>
            <a:r>
              <a:rPr sz="1900" dirty="0"/>
              <a:t>if ($a &gt; $b) {</a:t>
            </a:r>
          </a:p>
          <a:p>
            <a:pPr lvl="0" algn="l">
              <a:defRPr sz="1800"/>
            </a:pPr>
            <a:r>
              <a:rPr sz="1900" dirty="0"/>
              <a:t>    echo "aはbより大きい";</a:t>
            </a:r>
          </a:p>
          <a:p>
            <a:pPr lvl="0" algn="l">
              <a:defRPr sz="1800"/>
            </a:pPr>
            <a:r>
              <a:rPr sz="1900" dirty="0"/>
              <a:t>} elseif ($a == $b) {</a:t>
            </a:r>
          </a:p>
          <a:p>
            <a:pPr lvl="0" algn="l">
              <a:defRPr sz="1800"/>
            </a:pPr>
            <a:r>
              <a:rPr sz="1900" dirty="0"/>
              <a:t>    echo "aはbと等しい";</a:t>
            </a:r>
          </a:p>
          <a:p>
            <a:pPr lvl="0" algn="l">
              <a:defRPr sz="1800"/>
            </a:pPr>
            <a:r>
              <a:rPr sz="1900" dirty="0"/>
              <a:t>} else {</a:t>
            </a:r>
          </a:p>
          <a:p>
            <a:pPr lvl="0" algn="l">
              <a:defRPr sz="1800"/>
            </a:pPr>
            <a:r>
              <a:rPr sz="1900" dirty="0"/>
              <a:t>    echo "aはbより小さい";</a:t>
            </a:r>
          </a:p>
          <a:p>
            <a:pPr lvl="0" algn="l">
              <a:defRPr sz="1800"/>
            </a:pPr>
            <a:r>
              <a:rPr sz="1900" dirty="0"/>
              <a:t>}</a:t>
            </a:r>
          </a:p>
          <a:p>
            <a:pPr lvl="0" algn="l">
              <a:defRPr sz="1800"/>
            </a:pPr>
            <a:r>
              <a:rPr sz="19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63598628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3"/>
          <p:cNvSpPr/>
          <p:nvPr/>
        </p:nvSpPr>
        <p:spPr>
          <a:xfrm>
            <a:off x="287210" y="412636"/>
            <a:ext cx="5274657" cy="98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000" dirty="0" smtClean="0"/>
              <a:t>演習</a:t>
            </a:r>
            <a:r>
              <a:rPr lang="en-US" sz="2000" dirty="0" smtClean="0"/>
              <a:t>5(practice5.php)</a:t>
            </a:r>
            <a:endParaRPr lang="en-US" sz="2000" dirty="0"/>
          </a:p>
          <a:p>
            <a:pPr lvl="0" algn="l">
              <a:defRPr sz="1800"/>
            </a:pPr>
            <a:r>
              <a:rPr lang="ja-JP" altLang="en-US" sz="2000" dirty="0" smtClean="0"/>
              <a:t>右図に従い</a:t>
            </a:r>
            <a:endParaRPr lang="en-US" altLang="ja-JP" sz="2000" dirty="0" smtClean="0"/>
          </a:p>
          <a:p>
            <a:pPr lvl="0" algn="l">
              <a:defRPr sz="1800"/>
            </a:pPr>
            <a:r>
              <a:rPr lang="ja-JP" altLang="en-US" sz="2000" dirty="0" smtClean="0"/>
              <a:t>文字列</a:t>
            </a:r>
            <a:r>
              <a:rPr lang="en-US" sz="2000" dirty="0" smtClean="0"/>
              <a:t>$</a:t>
            </a:r>
            <a:r>
              <a:rPr lang="en-US" sz="2000" dirty="0" err="1" smtClean="0"/>
              <a:t>a,$b</a:t>
            </a:r>
            <a:r>
              <a:rPr lang="ja-JP" altLang="en-US" sz="2000" dirty="0" smtClean="0"/>
              <a:t>について中身を比較して出力する</a:t>
            </a:r>
            <a:endParaRPr lang="en-US" altLang="ja-JP" sz="2000" dirty="0" smtClean="0"/>
          </a:p>
        </p:txBody>
      </p:sp>
      <p:sp>
        <p:nvSpPr>
          <p:cNvPr id="5" name="Shape 153"/>
          <p:cNvSpPr/>
          <p:nvPr/>
        </p:nvSpPr>
        <p:spPr>
          <a:xfrm flipH="1">
            <a:off x="6631958" y="1201181"/>
            <a:ext cx="0" cy="354015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6" name="Shape 154"/>
          <p:cNvSpPr/>
          <p:nvPr/>
        </p:nvSpPr>
        <p:spPr>
          <a:xfrm>
            <a:off x="5907383" y="2245457"/>
            <a:ext cx="1431293" cy="3761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sz="1200" dirty="0" smtClean="0"/>
              <a:t>echo</a:t>
            </a:r>
          </a:p>
          <a:p>
            <a:pPr lvl="0" algn="ctr">
              <a:defRPr sz="2400"/>
            </a:pPr>
            <a:r>
              <a:rPr lang="ja-JP" altLang="en-US" sz="1200" dirty="0" smtClean="0"/>
              <a:t>異なります</a:t>
            </a:r>
            <a:endParaRPr lang="en-US" sz="1200" dirty="0" smtClean="0"/>
          </a:p>
        </p:txBody>
      </p:sp>
      <p:sp>
        <p:nvSpPr>
          <p:cNvPr id="7" name="Shape 155"/>
          <p:cNvSpPr/>
          <p:nvPr/>
        </p:nvSpPr>
        <p:spPr>
          <a:xfrm>
            <a:off x="5705603" y="1740690"/>
            <a:ext cx="1839953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dirty="0" smtClean="0"/>
              <a:t>$a</a:t>
            </a:r>
            <a:r>
              <a:rPr lang="en-US" altLang="ja-JP" dirty="0" smtClean="0"/>
              <a:t>≠</a:t>
            </a:r>
            <a:r>
              <a:rPr lang="en-US" dirty="0" smtClean="0"/>
              <a:t>$b</a:t>
            </a:r>
            <a:endParaRPr dirty="0"/>
          </a:p>
        </p:txBody>
      </p:sp>
      <p:sp>
        <p:nvSpPr>
          <p:cNvPr id="8" name="Shape 156"/>
          <p:cNvSpPr/>
          <p:nvPr/>
        </p:nvSpPr>
        <p:spPr>
          <a:xfrm flipV="1">
            <a:off x="6623245" y="4486867"/>
            <a:ext cx="1642761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9" name="Shape 157"/>
          <p:cNvSpPr/>
          <p:nvPr/>
        </p:nvSpPr>
        <p:spPr>
          <a:xfrm flipV="1">
            <a:off x="7525754" y="1928512"/>
            <a:ext cx="748967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0" name="Shape 158"/>
          <p:cNvSpPr/>
          <p:nvPr/>
        </p:nvSpPr>
        <p:spPr>
          <a:xfrm>
            <a:off x="8266006" y="1927851"/>
            <a:ext cx="1" cy="54883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1" name="Shape 159"/>
          <p:cNvSpPr/>
          <p:nvPr/>
        </p:nvSpPr>
        <p:spPr>
          <a:xfrm>
            <a:off x="7346029" y="2490784"/>
            <a:ext cx="1839954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dirty="0" smtClean="0"/>
              <a:t>$a=$b</a:t>
            </a:r>
            <a:endParaRPr dirty="0"/>
          </a:p>
        </p:txBody>
      </p:sp>
      <p:sp>
        <p:nvSpPr>
          <p:cNvPr id="12" name="Shape 160"/>
          <p:cNvSpPr/>
          <p:nvPr/>
        </p:nvSpPr>
        <p:spPr>
          <a:xfrm flipH="1">
            <a:off x="8266006" y="2850521"/>
            <a:ext cx="1" cy="16465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7" name="Shape 165"/>
          <p:cNvSpPr/>
          <p:nvPr/>
        </p:nvSpPr>
        <p:spPr>
          <a:xfrm>
            <a:off x="7554868" y="2995162"/>
            <a:ext cx="1431293" cy="3761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sz="1200" dirty="0" smtClean="0"/>
              <a:t>echo</a:t>
            </a:r>
          </a:p>
          <a:p>
            <a:pPr lvl="0" algn="ctr">
              <a:defRPr sz="2400"/>
            </a:pPr>
            <a:r>
              <a:rPr lang="ja-JP" altLang="en-US" sz="1200" dirty="0" smtClean="0"/>
              <a:t>同じです</a:t>
            </a:r>
            <a:endParaRPr lang="en-US" sz="1200" dirty="0" smtClean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5706288" y="410916"/>
            <a:ext cx="1851342" cy="790266"/>
            <a:chOff x="2759886" y="1481667"/>
            <a:chExt cx="2257116" cy="959599"/>
          </a:xfrm>
        </p:grpSpPr>
        <p:cxnSp>
          <p:nvCxnSpPr>
            <p:cNvPr id="20" name="直線コネクタ 19"/>
            <p:cNvCxnSpPr/>
            <p:nvPr/>
          </p:nvCxnSpPr>
          <p:spPr>
            <a:xfrm>
              <a:off x="2763644" y="2441265"/>
              <a:ext cx="2253358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772358" y="1873999"/>
              <a:ext cx="0" cy="547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5013244" y="1481667"/>
              <a:ext cx="3758" cy="959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2759886" y="1481667"/>
              <a:ext cx="2257116" cy="40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/>
          <p:cNvSpPr txBox="1"/>
          <p:nvPr/>
        </p:nvSpPr>
        <p:spPr>
          <a:xfrm>
            <a:off x="6041668" y="718918"/>
            <a:ext cx="118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a,$b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534329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3"/>
          <p:cNvSpPr/>
          <p:nvPr/>
        </p:nvSpPr>
        <p:spPr>
          <a:xfrm>
            <a:off x="287210" y="412636"/>
            <a:ext cx="5274657" cy="98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000" dirty="0" smtClean="0"/>
              <a:t>演習</a:t>
            </a:r>
            <a:r>
              <a:rPr lang="en-US" sz="2000" dirty="0" smtClean="0"/>
              <a:t>5(practice5.php)</a:t>
            </a:r>
            <a:endParaRPr lang="en-US" sz="2000" dirty="0"/>
          </a:p>
          <a:p>
            <a:pPr lvl="0" algn="l">
              <a:defRPr sz="1800"/>
            </a:pPr>
            <a:r>
              <a:rPr lang="ja-JP" altLang="en-US" sz="2000" dirty="0" smtClean="0"/>
              <a:t>右図に従い</a:t>
            </a:r>
            <a:endParaRPr lang="en-US" altLang="ja-JP" sz="2000" dirty="0" smtClean="0"/>
          </a:p>
          <a:p>
            <a:pPr lvl="0" algn="l">
              <a:defRPr sz="1800"/>
            </a:pPr>
            <a:r>
              <a:rPr lang="ja-JP" altLang="en-US" sz="2000" dirty="0" smtClean="0"/>
              <a:t>文字列</a:t>
            </a:r>
            <a:r>
              <a:rPr lang="en-US" sz="2000" dirty="0" smtClean="0"/>
              <a:t>$</a:t>
            </a:r>
            <a:r>
              <a:rPr lang="en-US" sz="2000" dirty="0" err="1" smtClean="0"/>
              <a:t>a,$b</a:t>
            </a:r>
            <a:r>
              <a:rPr lang="ja-JP" altLang="en-US" sz="2000" dirty="0" smtClean="0"/>
              <a:t>について中身を比較して出力する</a:t>
            </a:r>
            <a:endParaRPr lang="en-US" altLang="ja-JP" sz="2000" dirty="0" smtClean="0"/>
          </a:p>
        </p:txBody>
      </p:sp>
      <p:sp>
        <p:nvSpPr>
          <p:cNvPr id="5" name="Shape 153"/>
          <p:cNvSpPr/>
          <p:nvPr/>
        </p:nvSpPr>
        <p:spPr>
          <a:xfrm flipH="1">
            <a:off x="6631958" y="1201181"/>
            <a:ext cx="0" cy="354015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6" name="Shape 154"/>
          <p:cNvSpPr/>
          <p:nvPr/>
        </p:nvSpPr>
        <p:spPr>
          <a:xfrm>
            <a:off x="5907383" y="2245457"/>
            <a:ext cx="1431293" cy="3761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sz="1200" dirty="0" smtClean="0"/>
              <a:t>echo</a:t>
            </a:r>
          </a:p>
          <a:p>
            <a:pPr lvl="0" algn="ctr">
              <a:defRPr sz="2400"/>
            </a:pPr>
            <a:r>
              <a:rPr lang="ja-JP" altLang="en-US" sz="1200" dirty="0" smtClean="0"/>
              <a:t>異なります</a:t>
            </a:r>
            <a:endParaRPr lang="en-US" sz="1200" dirty="0" smtClean="0"/>
          </a:p>
        </p:txBody>
      </p:sp>
      <p:sp>
        <p:nvSpPr>
          <p:cNvPr id="7" name="Shape 155"/>
          <p:cNvSpPr/>
          <p:nvPr/>
        </p:nvSpPr>
        <p:spPr>
          <a:xfrm>
            <a:off x="5705603" y="1740690"/>
            <a:ext cx="1839953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dirty="0" smtClean="0"/>
              <a:t>$a</a:t>
            </a:r>
            <a:r>
              <a:rPr lang="en-US" altLang="ja-JP" dirty="0" smtClean="0"/>
              <a:t>≠</a:t>
            </a:r>
            <a:r>
              <a:rPr lang="en-US" dirty="0" smtClean="0"/>
              <a:t>$b</a:t>
            </a:r>
            <a:endParaRPr dirty="0"/>
          </a:p>
        </p:txBody>
      </p:sp>
      <p:sp>
        <p:nvSpPr>
          <p:cNvPr id="8" name="Shape 156"/>
          <p:cNvSpPr/>
          <p:nvPr/>
        </p:nvSpPr>
        <p:spPr>
          <a:xfrm flipV="1">
            <a:off x="6623245" y="4486867"/>
            <a:ext cx="1642761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9" name="Shape 157"/>
          <p:cNvSpPr/>
          <p:nvPr/>
        </p:nvSpPr>
        <p:spPr>
          <a:xfrm flipV="1">
            <a:off x="7525754" y="1928512"/>
            <a:ext cx="748967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0" name="Shape 158"/>
          <p:cNvSpPr/>
          <p:nvPr/>
        </p:nvSpPr>
        <p:spPr>
          <a:xfrm>
            <a:off x="8266006" y="1927851"/>
            <a:ext cx="1" cy="54883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1" name="Shape 159"/>
          <p:cNvSpPr/>
          <p:nvPr/>
        </p:nvSpPr>
        <p:spPr>
          <a:xfrm>
            <a:off x="7346029" y="2490784"/>
            <a:ext cx="1839954" cy="37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dirty="0" smtClean="0"/>
              <a:t>$a=$b</a:t>
            </a:r>
            <a:endParaRPr dirty="0"/>
          </a:p>
        </p:txBody>
      </p:sp>
      <p:sp>
        <p:nvSpPr>
          <p:cNvPr id="12" name="Shape 160"/>
          <p:cNvSpPr/>
          <p:nvPr/>
        </p:nvSpPr>
        <p:spPr>
          <a:xfrm flipH="1">
            <a:off x="8266006" y="2850521"/>
            <a:ext cx="1" cy="164655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7" name="Shape 165"/>
          <p:cNvSpPr/>
          <p:nvPr/>
        </p:nvSpPr>
        <p:spPr>
          <a:xfrm>
            <a:off x="7554868" y="2995162"/>
            <a:ext cx="1431293" cy="3761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85888D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2400"/>
            </a:pPr>
            <a:r>
              <a:rPr lang="en-US" sz="1200" dirty="0" smtClean="0"/>
              <a:t>echo</a:t>
            </a:r>
          </a:p>
          <a:p>
            <a:pPr lvl="0" algn="ctr">
              <a:defRPr sz="2400"/>
            </a:pPr>
            <a:r>
              <a:rPr lang="ja-JP" altLang="en-US" sz="1200" dirty="0" smtClean="0"/>
              <a:t>同じです</a:t>
            </a:r>
            <a:endParaRPr lang="en-US" sz="1200" dirty="0" smtClean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5706288" y="410916"/>
            <a:ext cx="1851342" cy="790266"/>
            <a:chOff x="2759886" y="1481667"/>
            <a:chExt cx="2257116" cy="959599"/>
          </a:xfrm>
        </p:grpSpPr>
        <p:cxnSp>
          <p:nvCxnSpPr>
            <p:cNvPr id="20" name="直線コネクタ 19"/>
            <p:cNvCxnSpPr/>
            <p:nvPr/>
          </p:nvCxnSpPr>
          <p:spPr>
            <a:xfrm>
              <a:off x="2763644" y="2441265"/>
              <a:ext cx="2253358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772358" y="1873999"/>
              <a:ext cx="0" cy="547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5013244" y="1481667"/>
              <a:ext cx="3758" cy="959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2759886" y="1481667"/>
              <a:ext cx="2257116" cy="40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/>
          <p:cNvSpPr txBox="1"/>
          <p:nvPr/>
        </p:nvSpPr>
        <p:spPr>
          <a:xfrm>
            <a:off x="6041668" y="718918"/>
            <a:ext cx="118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a,$b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88699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23277" y="1263314"/>
            <a:ext cx="2246441" cy="148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/>
              <a:t>for(式1; 式2; 式3;)</a:t>
            </a:r>
          </a:p>
          <a:p>
            <a:pPr lvl="0" algn="l">
              <a:defRPr sz="1800"/>
            </a:pPr>
            <a:r>
              <a:rPr sz="2300" dirty="0"/>
              <a:t>式1:初期条件</a:t>
            </a:r>
          </a:p>
          <a:p>
            <a:pPr lvl="0" algn="l">
              <a:defRPr sz="1800"/>
            </a:pPr>
            <a:r>
              <a:rPr sz="2300" dirty="0"/>
              <a:t>式2:実行条件</a:t>
            </a:r>
          </a:p>
          <a:p>
            <a:pPr lvl="0" algn="l">
              <a:defRPr sz="1800"/>
            </a:pPr>
            <a:r>
              <a:rPr sz="2300" dirty="0"/>
              <a:t>式3:実行処理</a:t>
            </a:r>
          </a:p>
        </p:txBody>
      </p:sp>
      <p:sp>
        <p:nvSpPr>
          <p:cNvPr id="186" name="Shape 186"/>
          <p:cNvSpPr/>
          <p:nvPr/>
        </p:nvSpPr>
        <p:spPr>
          <a:xfrm>
            <a:off x="223277" y="14988"/>
            <a:ext cx="6527705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en-US" sz="4000" b="1" dirty="0" err="1"/>
              <a:t>f</a:t>
            </a:r>
            <a:r>
              <a:rPr sz="4000" b="1" dirty="0" err="1" smtClean="0"/>
              <a:t>or文</a:t>
            </a:r>
            <a:endParaRPr lang="en-US" sz="4000" b="1" dirty="0"/>
          </a:p>
          <a:p>
            <a:pPr lvl="0">
              <a:defRPr sz="1800"/>
            </a:pPr>
            <a:r>
              <a:rPr lang="ja-JP" altLang="en-US" sz="2400" dirty="0" smtClean="0"/>
              <a:t>同じような処理を複数回行いたいときの制御文</a:t>
            </a:r>
            <a:endParaRPr lang="en-US" sz="2400" dirty="0" smtClean="0"/>
          </a:p>
        </p:txBody>
      </p:sp>
      <p:grpSp>
        <p:nvGrpSpPr>
          <p:cNvPr id="16" name="Group 201"/>
          <p:cNvGrpSpPr/>
          <p:nvPr/>
        </p:nvGrpSpPr>
        <p:grpSpPr>
          <a:xfrm>
            <a:off x="4469419" y="1235878"/>
            <a:ext cx="4305792" cy="3515743"/>
            <a:chOff x="0" y="-1085648"/>
            <a:chExt cx="6123791" cy="6666890"/>
          </a:xfrm>
        </p:grpSpPr>
        <p:sp>
          <p:nvSpPr>
            <p:cNvPr id="17" name="Shape 190"/>
            <p:cNvSpPr/>
            <p:nvPr/>
          </p:nvSpPr>
          <p:spPr>
            <a:xfrm flipH="1">
              <a:off x="2887917" y="-338115"/>
              <a:ext cx="3118" cy="5537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8" name="Shape 191"/>
            <p:cNvSpPr/>
            <p:nvPr/>
          </p:nvSpPr>
          <p:spPr>
            <a:xfrm>
              <a:off x="1337662" y="-1085648"/>
              <a:ext cx="3035742" cy="7475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式1</a:t>
              </a:r>
              <a:endParaRPr dirty="0"/>
            </a:p>
          </p:txBody>
        </p:sp>
        <p:sp>
          <p:nvSpPr>
            <p:cNvPr id="19" name="Shape 192"/>
            <p:cNvSpPr/>
            <p:nvPr/>
          </p:nvSpPr>
          <p:spPr>
            <a:xfrm>
              <a:off x="1373164" y="2520751"/>
              <a:ext cx="3035744" cy="7475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ja-JP" altLang="en-US" dirty="0" smtClean="0"/>
                <a:t>式</a:t>
              </a:r>
              <a:r>
                <a:rPr lang="en-US" altLang="ja-JP" dirty="0" smtClean="0"/>
                <a:t>3</a:t>
              </a:r>
              <a:endParaRPr dirty="0"/>
            </a:p>
          </p:txBody>
        </p:sp>
        <p:sp>
          <p:nvSpPr>
            <p:cNvPr id="20" name="Shape 193"/>
            <p:cNvSpPr/>
            <p:nvPr/>
          </p:nvSpPr>
          <p:spPr>
            <a:xfrm>
              <a:off x="1091599" y="36796"/>
              <a:ext cx="3592639" cy="10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ja-JP" altLang="en-US" dirty="0" smtClean="0"/>
                <a:t>式</a:t>
              </a:r>
              <a:r>
                <a:rPr lang="en-US" altLang="ja-JP" dirty="0" smtClean="0"/>
                <a:t>2</a:t>
              </a:r>
              <a:endParaRPr dirty="0"/>
            </a:p>
          </p:txBody>
        </p:sp>
        <p:sp>
          <p:nvSpPr>
            <p:cNvPr id="21" name="Shape 194"/>
            <p:cNvSpPr/>
            <p:nvPr/>
          </p:nvSpPr>
          <p:spPr>
            <a:xfrm>
              <a:off x="2891035" y="5203639"/>
              <a:ext cx="32327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22" name="Shape 195"/>
            <p:cNvSpPr/>
            <p:nvPr/>
          </p:nvSpPr>
          <p:spPr>
            <a:xfrm flipH="1" flipV="1">
              <a:off x="4684063" y="513212"/>
              <a:ext cx="13791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23" name="Shape 196"/>
            <p:cNvSpPr/>
            <p:nvPr/>
          </p:nvSpPr>
          <p:spPr>
            <a:xfrm flipV="1">
              <a:off x="6055822" y="505726"/>
              <a:ext cx="1" cy="4640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24" name="Shape 197"/>
            <p:cNvSpPr/>
            <p:nvPr/>
          </p:nvSpPr>
          <p:spPr>
            <a:xfrm>
              <a:off x="0" y="543973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25" name="Shape 198"/>
            <p:cNvSpPr/>
            <p:nvPr/>
          </p:nvSpPr>
          <p:spPr>
            <a:xfrm flipH="1">
              <a:off x="7151" y="544734"/>
              <a:ext cx="1" cy="50365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26" name="Shape 199"/>
            <p:cNvSpPr/>
            <p:nvPr/>
          </p:nvSpPr>
          <p:spPr>
            <a:xfrm>
              <a:off x="2399073" y="1156364"/>
              <a:ext cx="456461" cy="446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1800"/>
              </a:pPr>
              <a:r>
                <a:rPr sz="2300"/>
                <a:t>真</a:t>
              </a:r>
            </a:p>
          </p:txBody>
        </p:sp>
        <p:sp>
          <p:nvSpPr>
            <p:cNvPr id="27" name="Shape 200"/>
            <p:cNvSpPr/>
            <p:nvPr/>
          </p:nvSpPr>
          <p:spPr>
            <a:xfrm>
              <a:off x="304368" y="0"/>
              <a:ext cx="456461" cy="446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1800"/>
              </a:pPr>
              <a:r>
                <a:rPr sz="2300"/>
                <a:t>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66549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77892" y="724728"/>
            <a:ext cx="2785939" cy="301905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smtClean="0"/>
              <a:t>&lt;?</a:t>
            </a:r>
            <a:r>
              <a:rPr lang="en-US" sz="2300" dirty="0" err="1" smtClean="0"/>
              <a:t>php</a:t>
            </a:r>
            <a:endParaRPr lang="en-US" sz="2300" dirty="0" smtClean="0"/>
          </a:p>
          <a:p>
            <a:pPr lvl="0">
              <a:defRPr sz="1800"/>
            </a:pPr>
            <a:r>
              <a:rPr lang="ja-JP" altLang="en-US" dirty="0">
                <a:solidFill>
                  <a:srgbClr val="9BBB59"/>
                </a:solidFill>
              </a:rPr>
              <a:t>式</a:t>
            </a:r>
            <a:r>
              <a:rPr lang="en-US" altLang="ja-JP" dirty="0">
                <a:solidFill>
                  <a:srgbClr val="9BBB59"/>
                </a:solidFill>
              </a:rPr>
              <a:t>1:$</a:t>
            </a:r>
            <a:r>
              <a:rPr lang="en-US" altLang="ja-JP" dirty="0" err="1">
                <a:solidFill>
                  <a:srgbClr val="9BBB59"/>
                </a:solidFill>
              </a:rPr>
              <a:t>i</a:t>
            </a:r>
            <a:r>
              <a:rPr lang="en-US" altLang="ja-JP" dirty="0">
                <a:solidFill>
                  <a:srgbClr val="9BBB59"/>
                </a:solidFill>
              </a:rPr>
              <a:t>=1</a:t>
            </a:r>
            <a:r>
              <a:rPr lang="ja-JP" altLang="en-US" dirty="0">
                <a:solidFill>
                  <a:srgbClr val="9BBB59"/>
                </a:solidFill>
              </a:rPr>
              <a:t>から</a:t>
            </a:r>
          </a:p>
          <a:p>
            <a:pPr lvl="0">
              <a:defRPr sz="1800"/>
            </a:pPr>
            <a:r>
              <a:rPr lang="ja-JP" altLang="en-US" dirty="0">
                <a:solidFill>
                  <a:srgbClr val="9BBB59"/>
                </a:solidFill>
              </a:rPr>
              <a:t>式</a:t>
            </a:r>
            <a:r>
              <a:rPr lang="en-US" altLang="ja-JP" dirty="0">
                <a:solidFill>
                  <a:srgbClr val="9BBB59"/>
                </a:solidFill>
              </a:rPr>
              <a:t>2:$</a:t>
            </a:r>
            <a:r>
              <a:rPr lang="en-US" altLang="ja-JP" dirty="0" err="1">
                <a:solidFill>
                  <a:srgbClr val="9BBB59"/>
                </a:solidFill>
              </a:rPr>
              <a:t>i</a:t>
            </a:r>
            <a:r>
              <a:rPr lang="en-US" altLang="ja-JP" dirty="0">
                <a:solidFill>
                  <a:srgbClr val="9BBB59"/>
                </a:solidFill>
              </a:rPr>
              <a:t>&lt;=10</a:t>
            </a:r>
            <a:r>
              <a:rPr lang="ja-JP" altLang="en-US" dirty="0">
                <a:solidFill>
                  <a:srgbClr val="9BBB59"/>
                </a:solidFill>
              </a:rPr>
              <a:t>の間</a:t>
            </a:r>
          </a:p>
          <a:p>
            <a:pPr lvl="0">
              <a:defRPr sz="1800"/>
            </a:pPr>
            <a:r>
              <a:rPr lang="ja-JP" altLang="en-US" dirty="0">
                <a:solidFill>
                  <a:srgbClr val="9BBB59"/>
                </a:solidFill>
              </a:rPr>
              <a:t>式</a:t>
            </a:r>
            <a:r>
              <a:rPr lang="en-US" altLang="ja-JP" dirty="0">
                <a:solidFill>
                  <a:srgbClr val="9BBB59"/>
                </a:solidFill>
              </a:rPr>
              <a:t>3:$</a:t>
            </a:r>
            <a:r>
              <a:rPr lang="en-US" altLang="ja-JP" dirty="0" err="1">
                <a:solidFill>
                  <a:srgbClr val="9BBB59"/>
                </a:solidFill>
              </a:rPr>
              <a:t>i</a:t>
            </a:r>
            <a:r>
              <a:rPr lang="ja-JP" altLang="en-US" dirty="0">
                <a:solidFill>
                  <a:srgbClr val="9BBB59"/>
                </a:solidFill>
              </a:rPr>
              <a:t>を</a:t>
            </a:r>
            <a:r>
              <a:rPr lang="en-US" altLang="ja-JP" dirty="0">
                <a:solidFill>
                  <a:srgbClr val="9BBB59"/>
                </a:solidFill>
              </a:rPr>
              <a:t>+1</a:t>
            </a:r>
            <a:r>
              <a:rPr lang="ja-JP" altLang="en-US" dirty="0" smtClean="0">
                <a:solidFill>
                  <a:srgbClr val="9BBB59"/>
                </a:solidFill>
              </a:rPr>
              <a:t>する</a:t>
            </a:r>
            <a:endParaRPr lang="en-US" dirty="0" smtClean="0">
              <a:solidFill>
                <a:srgbClr val="9BBB59"/>
              </a:solidFill>
            </a:endParaRPr>
          </a:p>
          <a:p>
            <a:pPr lvl="0" algn="l">
              <a:defRPr sz="1800"/>
            </a:pPr>
            <a:r>
              <a:rPr sz="2300" dirty="0" smtClean="0"/>
              <a:t>for</a:t>
            </a:r>
            <a:r>
              <a:rPr sz="2300" dirty="0"/>
              <a:t>($i=1; $i&lt;=10; $i++){</a:t>
            </a:r>
          </a:p>
          <a:p>
            <a:pPr lvl="0" algn="l">
              <a:defRPr sz="1800"/>
            </a:pPr>
            <a:r>
              <a:rPr lang="en-US" sz="2300" dirty="0" smtClean="0"/>
              <a:t>	echo $</a:t>
            </a:r>
            <a:r>
              <a:rPr lang="en-US" sz="2300" dirty="0" err="1" smtClean="0"/>
              <a:t>i</a:t>
            </a:r>
            <a:r>
              <a:rPr lang="en-US" sz="2300" dirty="0" smtClean="0"/>
              <a:t>;</a:t>
            </a:r>
          </a:p>
          <a:p>
            <a:pPr lvl="0" algn="l">
              <a:defRPr sz="1800"/>
            </a:pPr>
            <a:r>
              <a:rPr sz="2300" dirty="0" smtClean="0"/>
              <a:t>}</a:t>
            </a:r>
            <a:endParaRPr lang="en-US" sz="2300" dirty="0" smtClean="0"/>
          </a:p>
          <a:p>
            <a:pPr lvl="0" algn="l">
              <a:defRPr sz="1800"/>
            </a:pPr>
            <a:endParaRPr lang="en-US" sz="2300" dirty="0"/>
          </a:p>
          <a:p>
            <a:pPr lvl="0" algn="l">
              <a:defRPr sz="1800"/>
            </a:pPr>
            <a:r>
              <a:rPr lang="en-US" sz="2300" dirty="0" smtClean="0"/>
              <a:t>?&gt;</a:t>
            </a:r>
            <a:endParaRPr sz="2300" dirty="0"/>
          </a:p>
        </p:txBody>
      </p:sp>
      <p:sp>
        <p:nvSpPr>
          <p:cNvPr id="189" name="Shape 189"/>
          <p:cNvSpPr/>
          <p:nvPr/>
        </p:nvSpPr>
        <p:spPr>
          <a:xfrm>
            <a:off x="243494" y="85510"/>
            <a:ext cx="346525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ex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4469419" y="841671"/>
            <a:ext cx="4305792" cy="3515743"/>
            <a:chOff x="0" y="-1085648"/>
            <a:chExt cx="6123791" cy="6666890"/>
          </a:xfrm>
        </p:grpSpPr>
        <p:sp>
          <p:nvSpPr>
            <p:cNvPr id="190" name="Shape 190"/>
            <p:cNvSpPr/>
            <p:nvPr/>
          </p:nvSpPr>
          <p:spPr>
            <a:xfrm flipH="1">
              <a:off x="2887917" y="-338115"/>
              <a:ext cx="3118" cy="5537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37662" y="-1085648"/>
              <a:ext cx="3035742" cy="7475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</a:t>
              </a:r>
              <a:r>
                <a:rPr lang="en-US" dirty="0" err="1" smtClean="0"/>
                <a:t>i</a:t>
              </a:r>
              <a:r>
                <a:rPr lang="en-US" dirty="0" smtClean="0"/>
                <a:t>=1</a:t>
              </a: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73164" y="2520751"/>
              <a:ext cx="3035744" cy="7475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</a:t>
              </a:r>
              <a:r>
                <a:rPr lang="en-US" dirty="0" err="1" smtClean="0"/>
                <a:t>i</a:t>
              </a:r>
              <a:r>
                <a:rPr lang="en-US" dirty="0" smtClean="0"/>
                <a:t>=$i+1</a:t>
              </a: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91599" y="36796"/>
              <a:ext cx="3592639" cy="10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r>
                <a:rPr lang="en-US" dirty="0" smtClean="0"/>
                <a:t>$</a:t>
              </a:r>
              <a:r>
                <a:rPr lang="en-US" dirty="0" err="1" smtClean="0"/>
                <a:t>i</a:t>
              </a:r>
              <a:r>
                <a:rPr lang="en-US" dirty="0" smtClean="0"/>
                <a:t>&lt;=10</a:t>
              </a: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91035" y="5203639"/>
              <a:ext cx="323275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flipH="1" flipV="1">
              <a:off x="4684063" y="513212"/>
              <a:ext cx="13791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flipV="1">
              <a:off x="6055822" y="505726"/>
              <a:ext cx="1" cy="4640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43973"/>
              <a:ext cx="10651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flipH="1">
              <a:off x="7151" y="544734"/>
              <a:ext cx="1" cy="50365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399073" y="1156364"/>
              <a:ext cx="456461" cy="446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1800"/>
              </a:pPr>
              <a:r>
                <a:rPr sz="2300"/>
                <a:t>真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04368" y="0"/>
              <a:ext cx="456461" cy="446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>
                <a:defRPr sz="1800"/>
              </a:pPr>
              <a:r>
                <a:rPr sz="2300"/>
                <a:t>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176520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03305" y="120008"/>
            <a:ext cx="6291524" cy="112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6(practice6.php)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1,2,3,4,5,6,7,8,9,10が格納された配列をfor文で作り</a:t>
            </a:r>
          </a:p>
          <a:p>
            <a:pPr lvl="0" algn="l">
              <a:defRPr sz="1800"/>
            </a:pPr>
            <a:r>
              <a:rPr lang="en-US" sz="2300" dirty="0" err="1"/>
              <a:t>v</a:t>
            </a:r>
            <a:r>
              <a:rPr lang="en-US" sz="2300" dirty="0" err="1" smtClean="0"/>
              <a:t>ar_dump</a:t>
            </a:r>
            <a:r>
              <a:rPr lang="ja-JP" altLang="en-US" sz="2300" dirty="0" smtClean="0"/>
              <a:t>で</a:t>
            </a:r>
            <a:r>
              <a:rPr sz="2300" dirty="0" smtClean="0"/>
              <a:t>出力</a:t>
            </a:r>
            <a:r>
              <a:rPr sz="2300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367326163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211312" y="313217"/>
            <a:ext cx="1118478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PHPとは</a:t>
            </a:r>
          </a:p>
        </p:txBody>
      </p:sp>
      <p:sp>
        <p:nvSpPr>
          <p:cNvPr id="46" name="Shape 46"/>
          <p:cNvSpPr/>
          <p:nvPr/>
        </p:nvSpPr>
        <p:spPr>
          <a:xfrm>
            <a:off x="221438" y="2336521"/>
            <a:ext cx="8701124" cy="123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1900"/>
              <a:t>PHP は、オープンソースの汎用スクリプト言語です。 特に、サーバサイドで動作する Web アプリケーションの開発に適しています。 言語構造は簡単で理解しやすく、C 言語の基本構文に多くを拠っています。 </a:t>
            </a:r>
          </a:p>
          <a:p>
            <a:pPr lvl="0" algn="l">
              <a:defRPr sz="1800"/>
            </a:pPr>
            <a:r>
              <a:rPr sz="1900"/>
              <a:t>日本PHPユーザ会</a:t>
            </a:r>
          </a:p>
        </p:txBody>
      </p:sp>
      <p:sp>
        <p:nvSpPr>
          <p:cNvPr id="47" name="Shape 47"/>
          <p:cNvSpPr/>
          <p:nvPr/>
        </p:nvSpPr>
        <p:spPr>
          <a:xfrm>
            <a:off x="137079" y="1286463"/>
            <a:ext cx="8227248" cy="69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marL="286984" indent="-286984" defTabSz="286984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Personal Home Page</a:t>
            </a:r>
            <a:r>
              <a:rPr sz="1500">
                <a:latin typeface="Helvetica"/>
                <a:ea typeface="Helvetica"/>
                <a:cs typeface="Helvetica"/>
                <a:sym typeface="Helvetica"/>
              </a:rPr>
              <a:t>の略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66350" indent="-179365" defTabSz="286984">
              <a:defRPr sz="1800"/>
            </a:pPr>
            <a:r>
              <a:rPr sz="1300" b="1">
                <a:latin typeface="Helvetica"/>
                <a:ea typeface="Helvetica"/>
                <a:cs typeface="Helvetica"/>
                <a:sym typeface="Helvetica"/>
              </a:rPr>
              <a:t>動的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に</a:t>
            </a:r>
            <a:r>
              <a:rPr sz="1300" b="1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を生成することで、動的な</a:t>
            </a:r>
            <a:r>
              <a:rPr sz="130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ページを実現することを主な目的としたプログラミング言語。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86984" defTabSz="286984">
              <a:defRPr sz="1800"/>
            </a:pPr>
            <a:r>
              <a:rPr sz="1300"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「</a:t>
            </a:r>
            <a:r>
              <a:rPr sz="1300" b="1">
                <a:solidFill>
                  <a:srgbClr val="4180FF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sz="1300" b="1">
                <a:solidFill>
                  <a:srgbClr val="4180FF"/>
                </a:solidFill>
                <a:latin typeface="Helvetica"/>
                <a:ea typeface="Helvetica"/>
                <a:cs typeface="Helvetica"/>
                <a:sym typeface="Helvetica"/>
              </a:rPr>
              <a:t>アプリケーション開発のために作られた言語</a:t>
            </a:r>
            <a:r>
              <a:rPr sz="1300" b="1">
                <a:latin typeface="Helvetica"/>
                <a:ea typeface="Helvetica"/>
                <a:cs typeface="Helvetica"/>
                <a:sym typeface="Helvetica"/>
              </a:rPr>
              <a:t>」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655102"/>
      </p:ext>
    </p:extLst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03305" y="120008"/>
            <a:ext cx="6291524" cy="112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6</a:t>
            </a:r>
            <a:r>
              <a:rPr lang="en-US" altLang="ja-JP" sz="2300" dirty="0"/>
              <a:t>(practice6.php</a:t>
            </a:r>
            <a:r>
              <a:rPr lang="en-US" altLang="ja-JP" sz="2300" dirty="0" smtClean="0"/>
              <a:t>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1,2,3,4,5,6,7,8,9,10が格納された配列をfor文で作り</a:t>
            </a:r>
          </a:p>
          <a:p>
            <a:pPr lvl="0" algn="l">
              <a:defRPr sz="1800"/>
            </a:pPr>
            <a:r>
              <a:rPr lang="en-US" sz="2300" dirty="0" err="1"/>
              <a:t>v</a:t>
            </a:r>
            <a:r>
              <a:rPr lang="en-US" sz="2300" dirty="0" err="1" smtClean="0"/>
              <a:t>ar_dump</a:t>
            </a:r>
            <a:r>
              <a:rPr lang="ja-JP" altLang="en-US" sz="2300" dirty="0" smtClean="0"/>
              <a:t>で</a:t>
            </a:r>
            <a:r>
              <a:rPr sz="2300" dirty="0" smtClean="0"/>
              <a:t>出力</a:t>
            </a:r>
            <a:r>
              <a:rPr sz="2300" dirty="0"/>
              <a:t>する</a:t>
            </a:r>
          </a:p>
        </p:txBody>
      </p:sp>
      <p:sp>
        <p:nvSpPr>
          <p:cNvPr id="208" name="Shape 208"/>
          <p:cNvSpPr/>
          <p:nvPr/>
        </p:nvSpPr>
        <p:spPr>
          <a:xfrm>
            <a:off x="321165" y="1637749"/>
            <a:ext cx="7822907" cy="263149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?php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$</a:t>
            </a:r>
            <a:r>
              <a:rPr sz="1900" dirty="0"/>
              <a:t>x=array();</a:t>
            </a:r>
          </a:p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for</a:t>
            </a:r>
            <a:r>
              <a:rPr sz="1900" dirty="0"/>
              <a:t>($i=1;$i&lt;=10;$i++){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</a:t>
            </a:r>
            <a:r>
              <a:rPr sz="1900" dirty="0"/>
              <a:t>$x</a:t>
            </a:r>
            <a:r>
              <a:rPr sz="1900" dirty="0" smtClean="0"/>
              <a:t>[]</a:t>
            </a:r>
            <a:r>
              <a:rPr sz="1900" dirty="0"/>
              <a:t>=$i;</a:t>
            </a:r>
          </a:p>
          <a:p>
            <a:pPr lvl="0" algn="l">
              <a:defRPr sz="1800"/>
            </a:pP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err="1" smtClean="0"/>
              <a:t>var_dump</a:t>
            </a:r>
            <a:r>
              <a:rPr sz="1900" dirty="0"/>
              <a:t>($x);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602396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03306" y="296980"/>
            <a:ext cx="6316584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7(practice7.php)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ある</a:t>
            </a:r>
            <a:r>
              <a:rPr sz="2300" dirty="0" smtClean="0"/>
              <a:t>変数</a:t>
            </a:r>
            <a:r>
              <a:rPr lang="en-US" sz="2300" dirty="0" smtClean="0"/>
              <a:t>x</a:t>
            </a:r>
            <a:r>
              <a:rPr sz="2300" dirty="0" smtClean="0"/>
              <a:t>を</a:t>
            </a:r>
            <a:r>
              <a:rPr sz="2300" dirty="0"/>
              <a:t>入力しそのn乗</a:t>
            </a:r>
            <a:r>
              <a:rPr sz="2300" dirty="0" smtClean="0"/>
              <a:t>を</a:t>
            </a:r>
            <a:r>
              <a:rPr lang="en-US" sz="2300" dirty="0" smtClean="0"/>
              <a:t>var_dump</a:t>
            </a:r>
            <a:r>
              <a:rPr lang="ja-JP" altLang="en-US" sz="2300" dirty="0" smtClean="0"/>
              <a:t>で</a:t>
            </a:r>
            <a:r>
              <a:rPr sz="2300" dirty="0" smtClean="0"/>
              <a:t>出力</a:t>
            </a:r>
            <a:r>
              <a:rPr sz="2300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1175465820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03306" y="296980"/>
            <a:ext cx="6316584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7</a:t>
            </a:r>
            <a:r>
              <a:rPr lang="en-US" altLang="ja-JP" sz="2300" dirty="0"/>
              <a:t>(</a:t>
            </a:r>
            <a:r>
              <a:rPr lang="en-US" altLang="ja-JP" sz="2300" dirty="0" smtClean="0"/>
              <a:t>practice7.php)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ある</a:t>
            </a:r>
            <a:r>
              <a:rPr sz="2300" dirty="0" smtClean="0"/>
              <a:t>変数</a:t>
            </a:r>
            <a:r>
              <a:rPr lang="en-US" sz="2300" dirty="0" smtClean="0"/>
              <a:t>x</a:t>
            </a:r>
            <a:r>
              <a:rPr sz="2300" dirty="0" smtClean="0"/>
              <a:t>を</a:t>
            </a:r>
            <a:r>
              <a:rPr sz="2300" dirty="0"/>
              <a:t>入力しそのn乗</a:t>
            </a:r>
            <a:r>
              <a:rPr sz="2300" dirty="0" smtClean="0"/>
              <a:t>を</a:t>
            </a:r>
            <a:r>
              <a:rPr lang="en-US" sz="2300" dirty="0" smtClean="0"/>
              <a:t>var_dump</a:t>
            </a:r>
            <a:r>
              <a:rPr lang="ja-JP" altLang="en-US" sz="2300" dirty="0" smtClean="0"/>
              <a:t>で</a:t>
            </a:r>
            <a:r>
              <a:rPr sz="2300" dirty="0" smtClean="0"/>
              <a:t>出力</a:t>
            </a:r>
            <a:r>
              <a:rPr sz="2300" dirty="0"/>
              <a:t>する</a:t>
            </a:r>
          </a:p>
        </p:txBody>
      </p:sp>
      <p:sp>
        <p:nvSpPr>
          <p:cNvPr id="3" name="Shape 208"/>
          <p:cNvSpPr/>
          <p:nvPr/>
        </p:nvSpPr>
        <p:spPr>
          <a:xfrm>
            <a:off x="321165" y="1345362"/>
            <a:ext cx="7822907" cy="321626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</a:t>
            </a:r>
            <a:r>
              <a:rPr sz="1900" dirty="0" err="1" smtClean="0"/>
              <a:t>php</a:t>
            </a:r>
            <a:endParaRPr lang="en-US" sz="1900" dirty="0" smtClean="0"/>
          </a:p>
          <a:p>
            <a:pPr lvl="0" algn="l">
              <a:defRPr sz="1800"/>
            </a:pPr>
            <a:r>
              <a:rPr lang="en-US" sz="1900" dirty="0" smtClean="0">
                <a:solidFill>
                  <a:srgbClr val="9BBB59"/>
                </a:solidFill>
              </a:rPr>
              <a:t>//</a:t>
            </a:r>
            <a:r>
              <a:rPr lang="ja-JP" altLang="en-US" sz="1900" dirty="0" smtClean="0">
                <a:solidFill>
                  <a:srgbClr val="9BBB59"/>
                </a:solidFill>
              </a:rPr>
              <a:t>ここは自由に変更</a:t>
            </a:r>
            <a:r>
              <a:rPr lang="en-US" altLang="ja-JP" sz="1900" dirty="0" smtClean="0">
                <a:solidFill>
                  <a:srgbClr val="9BBB59"/>
                </a:solidFill>
              </a:rPr>
              <a:t>(</a:t>
            </a:r>
            <a:r>
              <a:rPr lang="en-US" altLang="ja-JP" sz="1900" dirty="0" err="1" smtClean="0">
                <a:solidFill>
                  <a:srgbClr val="9BBB59"/>
                </a:solidFill>
              </a:rPr>
              <a:t>ex:n</a:t>
            </a:r>
            <a:r>
              <a:rPr lang="en-US" altLang="ja-JP" sz="1900" dirty="0" smtClean="0">
                <a:solidFill>
                  <a:srgbClr val="9BBB59"/>
                </a:solidFill>
              </a:rPr>
              <a:t>=5,x=5)</a:t>
            </a:r>
            <a:endParaRPr sz="1900" dirty="0">
              <a:solidFill>
                <a:srgbClr val="9BBB59"/>
              </a:solidFill>
            </a:endParaRPr>
          </a:p>
          <a:p>
            <a:pPr lvl="0" algn="l">
              <a:defRPr sz="1800"/>
            </a:pPr>
            <a:r>
              <a:rPr lang="en-US" sz="1900" dirty="0" smtClean="0"/>
              <a:t>$n=5;</a:t>
            </a:r>
          </a:p>
          <a:p>
            <a:pPr lvl="0" algn="l">
              <a:defRPr sz="1800"/>
            </a:pPr>
            <a:r>
              <a:rPr lang="en-US" sz="1900" dirty="0" smtClean="0"/>
              <a:t>$x=5;</a:t>
            </a:r>
            <a:endParaRPr sz="1900" dirty="0"/>
          </a:p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for</a:t>
            </a:r>
            <a:r>
              <a:rPr sz="1900" dirty="0"/>
              <a:t>($i=1;$i&lt;</a:t>
            </a:r>
            <a:r>
              <a:rPr sz="1900" dirty="0" smtClean="0"/>
              <a:t>=</a:t>
            </a:r>
            <a:r>
              <a:rPr lang="en-US" sz="1900" dirty="0" smtClean="0"/>
              <a:t>n</a:t>
            </a:r>
            <a:r>
              <a:rPr sz="1900" dirty="0" smtClean="0"/>
              <a:t>;</a:t>
            </a:r>
            <a:r>
              <a:rPr sz="1900" dirty="0"/>
              <a:t>$i++){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</a:t>
            </a:r>
            <a:r>
              <a:rPr sz="1900" dirty="0"/>
              <a:t>$</a:t>
            </a:r>
            <a:r>
              <a:rPr sz="1900" dirty="0" smtClean="0"/>
              <a:t>x=</a:t>
            </a:r>
            <a:r>
              <a:rPr lang="en-US" sz="1900" dirty="0" smtClean="0"/>
              <a:t>$x*$x</a:t>
            </a:r>
            <a:r>
              <a:rPr sz="1900" dirty="0" smtClean="0"/>
              <a:t>;</a:t>
            </a:r>
            <a:endParaRPr sz="1900" dirty="0"/>
          </a:p>
          <a:p>
            <a:pPr lvl="0" algn="l">
              <a:defRPr sz="1800"/>
            </a:pP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err="1" smtClean="0"/>
              <a:t>var_dump</a:t>
            </a:r>
            <a:r>
              <a:rPr sz="1900" dirty="0"/>
              <a:t>($x);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42348385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03306" y="296980"/>
            <a:ext cx="6255231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8(practice8.php</a:t>
            </a:r>
            <a:r>
              <a:rPr lang="en-US" altLang="ja-JP" sz="2300" dirty="0" smtClean="0"/>
              <a:t>)</a:t>
            </a:r>
            <a:endParaRPr sz="2300" dirty="0"/>
          </a:p>
          <a:p>
            <a:pPr lvl="0" algn="l">
              <a:defRPr sz="1800"/>
            </a:pPr>
            <a:r>
              <a:rPr lang="ja-JP" altLang="en-US" sz="2300" dirty="0" smtClean="0"/>
              <a:t>下記条件で定義される配列</a:t>
            </a:r>
            <a:r>
              <a:rPr sz="2300" dirty="0" smtClean="0"/>
              <a:t>の</a:t>
            </a:r>
            <a:r>
              <a:rPr sz="2300" dirty="0"/>
              <a:t>1000</a:t>
            </a:r>
            <a:r>
              <a:rPr sz="2300" dirty="0" smtClean="0"/>
              <a:t>項目</a:t>
            </a:r>
            <a:r>
              <a:rPr lang="ja-JP" altLang="en-US" sz="2300" dirty="0" smtClean="0"/>
              <a:t>を求める</a:t>
            </a:r>
            <a:endParaRPr sz="2300" dirty="0"/>
          </a:p>
        </p:txBody>
      </p:sp>
      <p:pic>
        <p:nvPicPr>
          <p:cNvPr id="21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9744" y="2159859"/>
            <a:ext cx="3420280" cy="158727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306435" y="1162912"/>
            <a:ext cx="4681045" cy="329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ja-JP" altLang="en-US" dirty="0" smtClean="0"/>
              <a:t>ひまわりの種にも現れる自然に存在する配列</a:t>
            </a:r>
            <a:endParaRPr lang="en-US" dirty="0" smtClean="0"/>
          </a:p>
          <a:p>
            <a:pPr lvl="0" algn="l">
              <a:defRPr sz="1800"/>
            </a:pPr>
            <a:endParaRPr lang="en-US" sz="2300" dirty="0" smtClean="0"/>
          </a:p>
          <a:p>
            <a:pPr lvl="0" algn="l">
              <a:defRPr sz="1800"/>
            </a:pPr>
            <a:r>
              <a:rPr lang="en-US" dirty="0" smtClean="0"/>
              <a:t>i+1</a:t>
            </a:r>
            <a:r>
              <a:rPr lang="ja-JP" altLang="en-US" dirty="0" smtClean="0"/>
              <a:t>番目の配列要素は以下で表されます。</a:t>
            </a:r>
            <a:endParaRPr lang="en-US" altLang="ja-JP" dirty="0" smtClean="0"/>
          </a:p>
          <a:p>
            <a:pPr>
              <a:defRPr sz="1800"/>
            </a:pPr>
            <a:r>
              <a:rPr lang="en-US" altLang="ja-JP" dirty="0"/>
              <a:t>a[0]=0,a[1]=</a:t>
            </a:r>
            <a:r>
              <a:rPr lang="en-US" altLang="ja-JP" dirty="0" smtClean="0"/>
              <a:t>1</a:t>
            </a:r>
            <a:endParaRPr dirty="0"/>
          </a:p>
          <a:p>
            <a:pPr lvl="0" algn="l">
              <a:defRPr sz="1800"/>
            </a:pPr>
            <a:r>
              <a:rPr sz="2300" dirty="0"/>
              <a:t>a[i+1]=a[i]+a[i-1</a:t>
            </a:r>
            <a:r>
              <a:rPr sz="2300" dirty="0" smtClean="0"/>
              <a:t>]</a:t>
            </a:r>
            <a:endParaRPr lang="en-US" sz="2300" dirty="0" smtClean="0"/>
          </a:p>
          <a:p>
            <a:pPr lvl="0" algn="l">
              <a:defRPr sz="1800"/>
            </a:pPr>
            <a:r>
              <a:rPr lang="en-US" sz="2300" dirty="0" smtClean="0"/>
              <a:t>Ex.</a:t>
            </a:r>
          </a:p>
          <a:p>
            <a:pPr lvl="0" algn="l">
              <a:defRPr sz="1800"/>
            </a:pPr>
            <a:r>
              <a:rPr lang="en-US" sz="2300" dirty="0" smtClean="0"/>
              <a:t>a[2]=a[1]+a[0]  (1=1+0)</a:t>
            </a:r>
          </a:p>
          <a:p>
            <a:pPr lvl="0" algn="l">
              <a:defRPr sz="1800"/>
            </a:pPr>
            <a:r>
              <a:rPr lang="en-US" sz="2300" dirty="0" smtClean="0"/>
              <a:t>a[3]=a[2]+a[1]  (2=1+1)</a:t>
            </a:r>
            <a:endParaRPr sz="2300" dirty="0"/>
          </a:p>
          <a:p>
            <a:pPr lvl="0" algn="l">
              <a:defRPr sz="1800"/>
            </a:pPr>
            <a:r>
              <a:rPr lang="ja-JP" altLang="en-US" dirty="0" smtClean="0"/>
              <a:t>上記に従い配列は</a:t>
            </a:r>
            <a:endParaRPr dirty="0"/>
          </a:p>
          <a:p>
            <a:pPr lvl="0" algn="l">
              <a:defRPr sz="1800"/>
            </a:pPr>
            <a:r>
              <a:rPr sz="2300" dirty="0"/>
              <a:t>0,1,1,2,3,5,8…</a:t>
            </a:r>
            <a:r>
              <a:rPr sz="2300" dirty="0" smtClean="0"/>
              <a:t>…</a:t>
            </a:r>
            <a:r>
              <a:rPr lang="ja-JP" altLang="en-US" dirty="0" smtClean="0"/>
              <a:t>と続きます。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015736"/>
      </p:ext>
    </p:extLst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03306" y="296980"/>
            <a:ext cx="6255231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8</a:t>
            </a:r>
            <a:r>
              <a:rPr lang="en-US" altLang="ja-JP" sz="2300" dirty="0"/>
              <a:t>(</a:t>
            </a:r>
            <a:r>
              <a:rPr lang="en-US" altLang="ja-JP" sz="2300" dirty="0" smtClean="0"/>
              <a:t>practice8.php)</a:t>
            </a:r>
            <a:endParaRPr sz="2300" dirty="0"/>
          </a:p>
          <a:p>
            <a:pPr lvl="0">
              <a:defRPr sz="1800"/>
            </a:pPr>
            <a:r>
              <a:rPr lang="ja-JP" altLang="en-US" sz="2300" dirty="0"/>
              <a:t>下記条件で定義される配列の</a:t>
            </a:r>
            <a:r>
              <a:rPr lang="en-US" altLang="ja-JP" sz="2300" dirty="0"/>
              <a:t>1000</a:t>
            </a:r>
            <a:r>
              <a:rPr lang="ja-JP" altLang="en-US" sz="2300" dirty="0"/>
              <a:t>項目を求める</a:t>
            </a:r>
          </a:p>
        </p:txBody>
      </p:sp>
      <p:sp>
        <p:nvSpPr>
          <p:cNvPr id="215" name="Shape 215"/>
          <p:cNvSpPr/>
          <p:nvPr/>
        </p:nvSpPr>
        <p:spPr>
          <a:xfrm>
            <a:off x="356884" y="1456923"/>
            <a:ext cx="7822907" cy="263149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</a:t>
            </a:r>
            <a:r>
              <a:rPr sz="1900" dirty="0" err="1"/>
              <a:t>php</a:t>
            </a:r>
            <a:endParaRPr sz="1900" dirty="0"/>
          </a:p>
          <a:p>
            <a:pPr lvl="0">
              <a:defRPr sz="1800"/>
            </a:pPr>
            <a:r>
              <a:rPr lang="en-US" sz="1900" dirty="0"/>
              <a:t> $x = array(0,1);</a:t>
            </a:r>
          </a:p>
          <a:p>
            <a:pPr lvl="0">
              <a:defRPr sz="1800"/>
            </a:pPr>
            <a:r>
              <a:rPr lang="en-US" sz="1900" dirty="0"/>
              <a:t> for ($</a:t>
            </a:r>
            <a:r>
              <a:rPr lang="en-US" sz="1900" dirty="0" err="1"/>
              <a:t>i</a:t>
            </a:r>
            <a:r>
              <a:rPr lang="en-US" sz="1900" dirty="0"/>
              <a:t> = 0; $</a:t>
            </a:r>
            <a:r>
              <a:rPr lang="en-US" sz="1900" dirty="0" err="1"/>
              <a:t>i</a:t>
            </a:r>
            <a:r>
              <a:rPr lang="en-US" sz="1900" dirty="0"/>
              <a:t>&lt;= </a:t>
            </a:r>
            <a:r>
              <a:rPr lang="en-US" sz="1900" dirty="0" smtClean="0"/>
              <a:t>1000; </a:t>
            </a:r>
            <a:r>
              <a:rPr lang="en-US" sz="1900" dirty="0"/>
              <a:t>$</a:t>
            </a:r>
            <a:r>
              <a:rPr lang="en-US" sz="1900" dirty="0" err="1"/>
              <a:t>i</a:t>
            </a:r>
            <a:r>
              <a:rPr lang="en-US" sz="1900" dirty="0"/>
              <a:t>++) {</a:t>
            </a:r>
          </a:p>
          <a:p>
            <a:pPr lvl="0">
              <a:defRPr sz="1800"/>
            </a:pPr>
            <a:r>
              <a:rPr lang="en-US" sz="1900" dirty="0"/>
              <a:t>   $x[$i+2] = $x[$i+1] + $x[$</a:t>
            </a:r>
            <a:r>
              <a:rPr lang="en-US" sz="1900" dirty="0" err="1"/>
              <a:t>i</a:t>
            </a:r>
            <a:r>
              <a:rPr lang="en-US" sz="1900" dirty="0"/>
              <a:t>];</a:t>
            </a:r>
          </a:p>
          <a:p>
            <a:pPr lvl="0">
              <a:defRPr sz="1800"/>
            </a:pPr>
            <a:r>
              <a:rPr lang="en-US" sz="1900" dirty="0"/>
              <a:t> }</a:t>
            </a:r>
          </a:p>
          <a:p>
            <a:pPr lvl="0">
              <a:defRPr sz="1800"/>
            </a:pPr>
            <a:r>
              <a:rPr sz="1900" dirty="0" smtClean="0"/>
              <a:t>echo</a:t>
            </a:r>
            <a:r>
              <a:rPr sz="1900" dirty="0"/>
              <a:t>$x[1000];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?&gt;</a:t>
            </a:r>
            <a:endParaRPr lang="en-US" sz="1900" dirty="0" smtClean="0"/>
          </a:p>
          <a:p>
            <a:pPr lvl="0" algn="l">
              <a:defRPr sz="1800"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965805520"/>
      </p:ext>
    </p:extLst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65735" y="163875"/>
            <a:ext cx="6527705" cy="103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4000" b="1" dirty="0">
                <a:latin typeface="Corbel"/>
                <a:cs typeface="Corbel"/>
              </a:rPr>
              <a:t>foreach</a:t>
            </a:r>
            <a:r>
              <a:rPr sz="4000" b="1" dirty="0" smtClean="0">
                <a:latin typeface="Corbel"/>
                <a:cs typeface="Corbel"/>
              </a:rPr>
              <a:t>文</a:t>
            </a:r>
            <a:endParaRPr lang="en-US" sz="4000" b="1" dirty="0" smtClean="0">
              <a:latin typeface="Corbel"/>
              <a:cs typeface="Corbel"/>
            </a:endParaRPr>
          </a:p>
          <a:p>
            <a:pPr lvl="0">
              <a:defRPr sz="1800"/>
            </a:pPr>
            <a:r>
              <a:rPr lang="en-US" sz="2300" dirty="0" smtClean="0">
                <a:latin typeface="Corbel"/>
                <a:cs typeface="Corbel"/>
              </a:rPr>
              <a:t>Web</a:t>
            </a:r>
            <a:r>
              <a:rPr lang="ja-JP" altLang="en-US" sz="2300" dirty="0" smtClean="0">
                <a:latin typeface="Corbel"/>
                <a:cs typeface="Corbel"/>
              </a:rPr>
              <a:t>アプリでは滅茶苦茶使う、連想配列と相性</a:t>
            </a:r>
            <a:r>
              <a:rPr lang="en-US" altLang="ja-JP" sz="2300" dirty="0" smtClean="0">
                <a:latin typeface="Corbel"/>
                <a:cs typeface="Corbel"/>
              </a:rPr>
              <a:t>◯</a:t>
            </a:r>
            <a:endParaRPr sz="2300" dirty="0">
              <a:latin typeface="Corbel"/>
              <a:cs typeface="Corbel"/>
            </a:endParaRPr>
          </a:p>
        </p:txBody>
      </p:sp>
      <p:graphicFrame>
        <p:nvGraphicFramePr>
          <p:cNvPr id="17" name="Table 94"/>
          <p:cNvGraphicFramePr/>
          <p:nvPr>
            <p:extLst>
              <p:ext uri="{D42A27DB-BD31-4B8C-83A1-F6EECF244321}">
                <p14:modId xmlns:p14="http://schemas.microsoft.com/office/powerpoint/2010/main" val="3883261848"/>
              </p:ext>
            </p:extLst>
          </p:nvPr>
        </p:nvGraphicFramePr>
        <p:xfrm>
          <a:off x="165735" y="2674908"/>
          <a:ext cx="5240808" cy="779960"/>
        </p:xfrm>
        <a:graphic>
          <a:graphicData uri="http://schemas.openxmlformats.org/drawingml/2006/table">
            <a:tbl>
              <a:tblPr/>
              <a:tblGrid>
                <a:gridCol w="1310202"/>
                <a:gridCol w="1310202"/>
                <a:gridCol w="1310202"/>
                <a:gridCol w="1310202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title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user1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title1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98284" y="1194707"/>
            <a:ext cx="8374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/>
              <a:t>前半で出てきた連想配列を再利用しましょう。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userdata</a:t>
            </a:r>
            <a:r>
              <a:rPr kumimoji="1" lang="en-US" altLang="ja-JP" dirty="0" smtClean="0"/>
              <a:t>=</a:t>
            </a:r>
            <a:r>
              <a:rPr kumimoji="1" lang="en-US" altLang="ja-JP" dirty="0"/>
              <a:t>array(‘id’ =</a:t>
            </a:r>
            <a:r>
              <a:rPr kumimoji="1" lang="en-US" altLang="ja-JP" dirty="0" smtClean="0"/>
              <a:t>&gt;0, </a:t>
            </a:r>
            <a:r>
              <a:rPr kumimoji="1" lang="en-US" altLang="ja-JP" dirty="0"/>
              <a:t>‘</a:t>
            </a:r>
            <a:r>
              <a:rPr kumimoji="1" lang="en-US" altLang="ja-JP" dirty="0" err="1"/>
              <a:t>user_name</a:t>
            </a:r>
            <a:r>
              <a:rPr kumimoji="1" lang="en-US" altLang="ja-JP" dirty="0"/>
              <a:t>’=&gt; </a:t>
            </a:r>
            <a:r>
              <a:rPr kumimoji="1" lang="en-US" altLang="ja-JP" dirty="0" smtClean="0"/>
              <a:t>‘user1’</a:t>
            </a:r>
            <a:r>
              <a:rPr kumimoji="1" lang="en-US" altLang="ja-JP" dirty="0"/>
              <a:t>, </a:t>
            </a:r>
            <a:r>
              <a:rPr kumimoji="1" lang="en-US" altLang="ja-JP" dirty="0" smtClean="0"/>
              <a:t>‘title’ </a:t>
            </a:r>
            <a:r>
              <a:rPr kumimoji="1" lang="en-US" altLang="ja-JP" dirty="0"/>
              <a:t>=&gt;</a:t>
            </a:r>
            <a:r>
              <a:rPr kumimoji="1" lang="en-US" altLang="ja-JP" dirty="0" smtClean="0"/>
              <a:t>’title1’</a:t>
            </a:r>
            <a:r>
              <a:rPr kumimoji="1" lang="en-US" altLang="ja-JP" dirty="0"/>
              <a:t>,…..)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8284" y="2301450"/>
            <a:ext cx="837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/>
              <a:t>Blog</a:t>
            </a:r>
            <a:r>
              <a:rPr kumimoji="1" lang="ja-JP" altLang="en-US" dirty="0" smtClean="0"/>
              <a:t>機能を想定したテーブル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692212"/>
      </p:ext>
    </p:extLst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15"/>
          <p:cNvSpPr/>
          <p:nvPr/>
        </p:nvSpPr>
        <p:spPr>
          <a:xfrm>
            <a:off x="413671" y="607671"/>
            <a:ext cx="7822907" cy="39857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&lt;?</a:t>
            </a:r>
            <a:r>
              <a:rPr lang="en-US" sz="1900" dirty="0" err="1" smtClean="0"/>
              <a:t>php</a:t>
            </a:r>
            <a:endParaRPr lang="en-US" sz="1900" dirty="0" smtClean="0"/>
          </a:p>
          <a:p>
            <a:pPr>
              <a:defRPr sz="1800"/>
            </a:pPr>
            <a:r>
              <a:rPr kumimoji="1" lang="en-US" altLang="ja-JP" sz="2000" dirty="0" smtClean="0"/>
              <a:t>$</a:t>
            </a:r>
            <a:r>
              <a:rPr kumimoji="1" lang="en-US" altLang="ja-JP" sz="2000" dirty="0" err="1"/>
              <a:t>userdata</a:t>
            </a:r>
            <a:r>
              <a:rPr kumimoji="1" lang="en-US" altLang="ja-JP" sz="2000" dirty="0"/>
              <a:t>=array(</a:t>
            </a:r>
          </a:p>
          <a:p>
            <a:pPr>
              <a:defRPr sz="1800"/>
            </a:pPr>
            <a:r>
              <a:rPr kumimoji="1" lang="en-US" altLang="ja-JP" sz="2000" dirty="0">
                <a:solidFill>
                  <a:srgbClr val="9BBB59"/>
                </a:solidFill>
              </a:rPr>
              <a:t>//</a:t>
            </a:r>
            <a:r>
              <a:rPr kumimoji="1" lang="ja-JP" altLang="en-US" sz="2000" dirty="0">
                <a:solidFill>
                  <a:srgbClr val="9BBB59"/>
                </a:solidFill>
              </a:rPr>
              <a:t>各</a:t>
            </a:r>
            <a:r>
              <a:rPr kumimoji="1" lang="en-US" altLang="ja-JP" sz="2000" dirty="0">
                <a:solidFill>
                  <a:srgbClr val="9BBB59"/>
                </a:solidFill>
              </a:rPr>
              <a:t>key</a:t>
            </a:r>
            <a:r>
              <a:rPr kumimoji="1" lang="ja-JP" altLang="en-US" sz="2000" dirty="0">
                <a:solidFill>
                  <a:srgbClr val="9BBB59"/>
                </a:solidFill>
              </a:rPr>
              <a:t>に</a:t>
            </a:r>
            <a:r>
              <a:rPr kumimoji="1" lang="en-US" altLang="ja-JP" sz="2000" dirty="0" err="1">
                <a:solidFill>
                  <a:srgbClr val="9BBB59"/>
                </a:solidFill>
              </a:rPr>
              <a:t>id,user_name</a:t>
            </a:r>
            <a:r>
              <a:rPr kumimoji="1" lang="en-US" altLang="ja-JP" sz="2000" dirty="0" err="1" smtClean="0">
                <a:solidFill>
                  <a:srgbClr val="9BBB59"/>
                </a:solidFill>
              </a:rPr>
              <a:t>,title,content</a:t>
            </a:r>
            <a:r>
              <a:rPr kumimoji="1" lang="ja-JP" altLang="en-US" sz="2000" dirty="0" smtClean="0">
                <a:solidFill>
                  <a:srgbClr val="9BBB59"/>
                </a:solidFill>
              </a:rPr>
              <a:t>を</a:t>
            </a:r>
            <a:r>
              <a:rPr kumimoji="1" lang="ja-JP" altLang="en-US" sz="2000" dirty="0">
                <a:solidFill>
                  <a:srgbClr val="9BBB59"/>
                </a:solidFill>
              </a:rPr>
              <a:t>指定</a:t>
            </a:r>
            <a:endParaRPr kumimoji="1" lang="en-US" altLang="ja-JP" sz="2000" dirty="0">
              <a:solidFill>
                <a:srgbClr val="9BBB59"/>
              </a:solidFill>
            </a:endParaRPr>
          </a:p>
          <a:p>
            <a:pPr>
              <a:defRPr sz="1800"/>
            </a:pPr>
            <a:r>
              <a:rPr kumimoji="1" lang="en-US" altLang="ja-JP" sz="2000" dirty="0"/>
              <a:t>	‘id’ =&gt;1,</a:t>
            </a:r>
          </a:p>
          <a:p>
            <a:pPr>
              <a:defRPr sz="1800"/>
            </a:pPr>
            <a:r>
              <a:rPr kumimoji="1" lang="en-US" altLang="ja-JP" sz="2000" dirty="0"/>
              <a:t>	 ‘</a:t>
            </a:r>
            <a:r>
              <a:rPr kumimoji="1" lang="en-US" altLang="ja-JP" sz="2000" dirty="0" err="1"/>
              <a:t>user_name</a:t>
            </a:r>
            <a:r>
              <a:rPr kumimoji="1" lang="en-US" altLang="ja-JP" sz="2000" dirty="0"/>
              <a:t>’=&gt; </a:t>
            </a:r>
            <a:r>
              <a:rPr kumimoji="1" lang="en-US" altLang="ja-JP" sz="2000" dirty="0" smtClean="0"/>
              <a:t>‘user1’</a:t>
            </a:r>
            <a:r>
              <a:rPr kumimoji="1" lang="en-US" altLang="ja-JP" sz="2000" dirty="0"/>
              <a:t>, </a:t>
            </a:r>
          </a:p>
          <a:p>
            <a:pPr>
              <a:defRPr sz="1800"/>
            </a:pPr>
            <a:r>
              <a:rPr kumimoji="1" lang="en-US" altLang="ja-JP" sz="2000" dirty="0"/>
              <a:t>	</a:t>
            </a:r>
            <a:r>
              <a:rPr kumimoji="1" lang="en-US" altLang="ja-JP" sz="2000" dirty="0" smtClean="0"/>
              <a:t>‘title’ </a:t>
            </a:r>
            <a:r>
              <a:rPr kumimoji="1" lang="en-US" altLang="ja-JP" sz="2000" dirty="0"/>
              <a:t>=&gt;</a:t>
            </a:r>
            <a:r>
              <a:rPr kumimoji="1" lang="en-US" altLang="ja-JP" sz="2000" dirty="0" smtClean="0"/>
              <a:t>’title1’</a:t>
            </a:r>
            <a:r>
              <a:rPr kumimoji="1" lang="en-US" altLang="ja-JP" sz="2000" dirty="0"/>
              <a:t>,</a:t>
            </a:r>
          </a:p>
          <a:p>
            <a:pPr>
              <a:defRPr sz="1800"/>
            </a:pPr>
            <a:r>
              <a:rPr kumimoji="1" lang="en-US" altLang="ja-JP" sz="2000" dirty="0"/>
              <a:t>	 </a:t>
            </a:r>
            <a:r>
              <a:rPr kumimoji="1" lang="en-US" altLang="ja-JP" sz="2000" dirty="0" smtClean="0"/>
              <a:t>‘content’</a:t>
            </a:r>
            <a:r>
              <a:rPr kumimoji="1" lang="en-US" altLang="ja-JP" sz="2000" dirty="0"/>
              <a:t>=&gt;</a:t>
            </a:r>
            <a:r>
              <a:rPr kumimoji="1" lang="en-US" altLang="ja-JP" sz="2000" dirty="0" smtClean="0"/>
              <a:t>’content1’,</a:t>
            </a:r>
            <a:endParaRPr kumimoji="1" lang="en-US" altLang="ja-JP" sz="2000" dirty="0"/>
          </a:p>
          <a:p>
            <a:pPr>
              <a:defRPr sz="1800"/>
            </a:pPr>
            <a:r>
              <a:rPr kumimoji="1" lang="en-US" altLang="ja-JP" sz="2000" dirty="0" smtClean="0"/>
              <a:t>)</a:t>
            </a:r>
          </a:p>
          <a:p>
            <a:pPr lvl="0">
              <a:defRPr sz="1800"/>
            </a:pPr>
            <a:r>
              <a:rPr lang="en-US" altLang="ja-JP" sz="2000" dirty="0" err="1"/>
              <a:t>foreach</a:t>
            </a:r>
            <a:r>
              <a:rPr lang="en-US" altLang="ja-JP" sz="2000" dirty="0"/>
              <a:t>($</a:t>
            </a:r>
            <a:r>
              <a:rPr lang="en-US" altLang="ja-JP" sz="2000" dirty="0" err="1"/>
              <a:t>userdata</a:t>
            </a:r>
            <a:r>
              <a:rPr lang="en-US" altLang="ja-JP" sz="2000" dirty="0"/>
              <a:t> as </a:t>
            </a:r>
            <a:r>
              <a:rPr lang="en-US" altLang="ja-JP" sz="2000" dirty="0" smtClean="0"/>
              <a:t>$key=&gt;$value)</a:t>
            </a:r>
            <a:r>
              <a:rPr lang="en-US" altLang="ja-JP" sz="2000" dirty="0"/>
              <a:t>{</a:t>
            </a:r>
          </a:p>
          <a:p>
            <a:pPr lvl="0">
              <a:defRPr sz="1800"/>
            </a:pPr>
            <a:r>
              <a:rPr lang="en-US" altLang="ja-JP" sz="2000" dirty="0"/>
              <a:t> 	echo </a:t>
            </a:r>
            <a:r>
              <a:rPr lang="en-US" altLang="ja-JP" sz="2000" dirty="0" smtClean="0"/>
              <a:t>$key;</a:t>
            </a:r>
          </a:p>
          <a:p>
            <a:pPr lvl="0">
              <a:defRPr sz="1800"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echo $value;</a:t>
            </a:r>
            <a:endParaRPr lang="en-US" altLang="ja-JP" sz="2000" dirty="0"/>
          </a:p>
          <a:p>
            <a:pPr lvl="0">
              <a:defRPr sz="1800"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}</a:t>
            </a:r>
            <a:endParaRPr lang="en-US" altLang="ja-JP" sz="2000" dirty="0"/>
          </a:p>
          <a:p>
            <a:pPr>
              <a:defRPr sz="1800"/>
            </a:pPr>
            <a:r>
              <a:rPr lang="en-US" altLang="ja-JP" sz="2000" dirty="0">
                <a:solidFill>
                  <a:schemeClr val="bg1"/>
                </a:solidFill>
              </a:rPr>
              <a:t>?</a:t>
            </a:r>
            <a:r>
              <a:rPr lang="en-US" altLang="ja-JP" sz="2000" dirty="0" smtClean="0">
                <a:solidFill>
                  <a:schemeClr val="bg1"/>
                </a:solidFill>
              </a:rPr>
              <a:t>&gt;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05926"/>
      </p:ext>
    </p:extLst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91205" y="416279"/>
            <a:ext cx="7950921" cy="112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9(practice9.php)</a:t>
            </a:r>
            <a:endParaRPr sz="2300" dirty="0"/>
          </a:p>
          <a:p>
            <a:pPr lvl="0" algn="l">
              <a:defRPr sz="1800"/>
            </a:pPr>
            <a:r>
              <a:rPr lang="en-US" sz="2300" dirty="0" smtClean="0"/>
              <a:t>連想配列の演習で使った関数を再利用しましょう。</a:t>
            </a:r>
          </a:p>
          <a:p>
            <a:pPr lvl="0" algn="l">
              <a:defRPr sz="1800"/>
            </a:pPr>
            <a:r>
              <a:rPr lang="en-US" sz="2300" dirty="0" smtClean="0"/>
              <a:t>Id1~4</a:t>
            </a:r>
            <a:r>
              <a:rPr lang="ja-JP" altLang="en-US" sz="2300" dirty="0" smtClean="0"/>
              <a:t>の</a:t>
            </a:r>
            <a:r>
              <a:rPr lang="en-US" altLang="ja-JP" sz="2300" dirty="0" smtClean="0"/>
              <a:t>user</a:t>
            </a:r>
            <a:r>
              <a:rPr lang="ja-JP" altLang="en-US" sz="2300" dirty="0" smtClean="0"/>
              <a:t>について</a:t>
            </a:r>
            <a:r>
              <a:rPr lang="en-US" altLang="ja-JP" sz="2300" dirty="0" smtClean="0"/>
              <a:t>key=introduce</a:t>
            </a:r>
            <a:r>
              <a:rPr lang="ja-JP" altLang="en-US" sz="2300" dirty="0" smtClean="0"/>
              <a:t>のみを</a:t>
            </a:r>
            <a:r>
              <a:rPr lang="en-US" altLang="ja-JP" sz="2300" dirty="0" err="1" smtClean="0"/>
              <a:t>foreach</a:t>
            </a:r>
            <a:r>
              <a:rPr lang="ja-JP" altLang="en-US" sz="2300" dirty="0" smtClean="0"/>
              <a:t>を使い出力</a:t>
            </a:r>
            <a:endParaRPr sz="2300" dirty="0"/>
          </a:p>
        </p:txBody>
      </p:sp>
      <p:graphicFrame>
        <p:nvGraphicFramePr>
          <p:cNvPr id="4" name="Table 94"/>
          <p:cNvGraphicFramePr/>
          <p:nvPr>
            <p:extLst>
              <p:ext uri="{D42A27DB-BD31-4B8C-83A1-F6EECF244321}">
                <p14:modId xmlns:p14="http://schemas.microsoft.com/office/powerpoint/2010/main" val="4054501118"/>
              </p:ext>
            </p:extLst>
          </p:nvPr>
        </p:nvGraphicFramePr>
        <p:xfrm>
          <a:off x="291205" y="2061644"/>
          <a:ext cx="5240808" cy="1949900"/>
        </p:xfrm>
        <a:graphic>
          <a:graphicData uri="http://schemas.openxmlformats.org/drawingml/2006/table">
            <a:tbl>
              <a:tblPr/>
              <a:tblGrid>
                <a:gridCol w="1310202"/>
                <a:gridCol w="1310202"/>
                <a:gridCol w="1310202"/>
                <a:gridCol w="1310202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title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1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>
                          <a:solidFill>
                            <a:schemeClr val="accent2"/>
                          </a:solidFill>
                        </a:rPr>
                        <a:t>タイトル</a:t>
                      </a:r>
                      <a:r>
                        <a:rPr lang="en-US" altLang="ja-JP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2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kurumi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>
                          <a:solidFill>
                            <a:schemeClr val="accent2"/>
                          </a:solidFill>
                        </a:rPr>
                        <a:t>タイトル</a:t>
                      </a:r>
                      <a:r>
                        <a:rPr lang="en-US" altLang="ja-JP" sz="14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2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3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sakura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>
                          <a:solidFill>
                            <a:schemeClr val="accent2"/>
                          </a:solidFill>
                        </a:rPr>
                        <a:t>タイトル</a:t>
                      </a:r>
                      <a:r>
                        <a:rPr lang="en-US" altLang="ja-JP" sz="14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3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4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michel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>
                          <a:solidFill>
                            <a:schemeClr val="accent2"/>
                          </a:solidFill>
                        </a:rPr>
                        <a:t>タイトル</a:t>
                      </a:r>
                      <a:r>
                        <a:rPr lang="en-US" altLang="ja-JP" sz="14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4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84417"/>
      </p:ext>
    </p:extLst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15"/>
          <p:cNvSpPr/>
          <p:nvPr/>
        </p:nvSpPr>
        <p:spPr>
          <a:xfrm>
            <a:off x="837003" y="-812130"/>
            <a:ext cx="7822907" cy="572464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200" dirty="0" smtClean="0"/>
              <a:t> &lt;?</a:t>
            </a:r>
            <a:r>
              <a:rPr lang="en-US" sz="1200" dirty="0" err="1" smtClean="0"/>
              <a:t>php</a:t>
            </a:r>
            <a:endParaRPr lang="en-US" sz="1200" dirty="0" smtClean="0"/>
          </a:p>
          <a:p>
            <a:pPr>
              <a:defRPr sz="1800"/>
            </a:pPr>
            <a:r>
              <a:rPr kumimoji="1" lang="en-US" altLang="ja-JP" sz="1200" dirty="0"/>
              <a:t>$</a:t>
            </a:r>
            <a:r>
              <a:rPr kumimoji="1" lang="en-US" altLang="ja-JP" sz="1200" dirty="0" err="1"/>
              <a:t>userdata</a:t>
            </a:r>
            <a:r>
              <a:rPr kumimoji="1" lang="en-US" altLang="ja-JP" sz="1200" dirty="0"/>
              <a:t>=array(</a:t>
            </a:r>
          </a:p>
          <a:p>
            <a:pPr>
              <a:defRPr sz="1800"/>
            </a:pPr>
            <a:r>
              <a:rPr kumimoji="1" lang="en-US" altLang="ja-JP" sz="1200" dirty="0"/>
              <a:t>    array(</a:t>
            </a:r>
          </a:p>
          <a:p>
            <a:pPr>
              <a:defRPr sz="1800"/>
            </a:pPr>
            <a:r>
              <a:rPr kumimoji="1" lang="en-US" altLang="ja-JP" sz="1200" dirty="0"/>
              <a:t>//</a:t>
            </a:r>
            <a:r>
              <a:rPr kumimoji="1" lang="ja-JP" altLang="en-US" sz="1200" dirty="0"/>
              <a:t>各</a:t>
            </a:r>
            <a:r>
              <a:rPr kumimoji="1" lang="en-US" altLang="ja-JP" sz="1200" dirty="0"/>
              <a:t>key</a:t>
            </a:r>
            <a:r>
              <a:rPr kumimoji="1" lang="ja-JP" altLang="en-US" sz="1200" dirty="0"/>
              <a:t>に</a:t>
            </a:r>
            <a:r>
              <a:rPr kumimoji="1" lang="en-US" altLang="ja-JP" sz="1200" dirty="0" err="1"/>
              <a:t>id,user_name,introduce,email,passward</a:t>
            </a:r>
            <a:r>
              <a:rPr kumimoji="1" lang="ja-JP" altLang="en-US" sz="1200" dirty="0"/>
              <a:t>を指定</a:t>
            </a:r>
          </a:p>
          <a:p>
            <a:pPr>
              <a:defRPr sz="1800"/>
            </a:pPr>
            <a:r>
              <a:rPr kumimoji="1" lang="ja-JP" altLang="en-US" sz="1200" dirty="0"/>
              <a:t>        </a:t>
            </a:r>
            <a:r>
              <a:rPr kumimoji="1" lang="en-US" altLang="ja-JP" sz="1200" dirty="0"/>
              <a:t>'id' =&gt;1,</a:t>
            </a:r>
          </a:p>
          <a:p>
            <a:pPr>
              <a:defRPr sz="1800"/>
            </a:pPr>
            <a:r>
              <a:rPr kumimoji="1" lang="en-US" altLang="ja-JP" sz="1200" dirty="0"/>
              <a:t>        '</a:t>
            </a:r>
            <a:r>
              <a:rPr kumimoji="1" lang="en-US" altLang="ja-JP" sz="1200" dirty="0" err="1"/>
              <a:t>user_name</a:t>
            </a:r>
            <a:r>
              <a:rPr kumimoji="1" lang="en-US" altLang="ja-JP" sz="1200" dirty="0"/>
              <a:t>'=&gt;'</a:t>
            </a:r>
            <a:r>
              <a:rPr kumimoji="1" lang="en-US" altLang="ja-JP" sz="1200" dirty="0" err="1"/>
              <a:t>subaru</a:t>
            </a:r>
            <a:r>
              <a:rPr kumimoji="1" lang="en-US" altLang="ja-JP" sz="1200" dirty="0"/>
              <a:t>',</a:t>
            </a:r>
          </a:p>
          <a:p>
            <a:pPr>
              <a:defRPr sz="1800"/>
            </a:pPr>
            <a:r>
              <a:rPr kumimoji="1" lang="en-US" altLang="ja-JP" sz="1200" dirty="0"/>
              <a:t>        'title'=&gt;'</a:t>
            </a:r>
            <a:r>
              <a:rPr kumimoji="1" lang="ja-JP" altLang="en-US" sz="1200" dirty="0"/>
              <a:t>タイトル</a:t>
            </a:r>
            <a:r>
              <a:rPr kumimoji="1" lang="en-US" altLang="ja-JP" sz="1200" dirty="0"/>
              <a:t>1',</a:t>
            </a:r>
          </a:p>
          <a:p>
            <a:pPr>
              <a:defRPr sz="1800"/>
            </a:pPr>
            <a:r>
              <a:rPr kumimoji="1" lang="en-US" altLang="ja-JP" sz="1200" dirty="0"/>
              <a:t>        'content'=&gt;'</a:t>
            </a:r>
            <a:r>
              <a:rPr kumimoji="1" lang="ja-JP" altLang="en-US" sz="1200" dirty="0"/>
              <a:t>内容</a:t>
            </a:r>
            <a:r>
              <a:rPr kumimoji="1" lang="en-US" altLang="ja-JP" sz="1200" dirty="0"/>
              <a:t>1',</a:t>
            </a:r>
          </a:p>
          <a:p>
            <a:pPr>
              <a:defRPr sz="1800"/>
            </a:pPr>
            <a:r>
              <a:rPr kumimoji="1" lang="en-US" altLang="ja-JP" sz="1200" dirty="0"/>
              <a:t>    ),</a:t>
            </a:r>
          </a:p>
          <a:p>
            <a:pPr>
              <a:defRPr sz="1800"/>
            </a:pPr>
            <a:r>
              <a:rPr kumimoji="1" lang="en-US" altLang="ja-JP" sz="1200" dirty="0"/>
              <a:t>    array(</a:t>
            </a:r>
          </a:p>
          <a:p>
            <a:pPr>
              <a:defRPr sz="1800"/>
            </a:pPr>
            <a:r>
              <a:rPr kumimoji="1" lang="en-US" altLang="ja-JP" sz="1200" dirty="0"/>
              <a:t>        'id' =&gt;2,</a:t>
            </a:r>
          </a:p>
          <a:p>
            <a:pPr>
              <a:defRPr sz="1800"/>
            </a:pPr>
            <a:r>
              <a:rPr kumimoji="1" lang="en-US" altLang="ja-JP" sz="1200" dirty="0"/>
              <a:t>        '</a:t>
            </a:r>
            <a:r>
              <a:rPr kumimoji="1" lang="en-US" altLang="ja-JP" sz="1200" dirty="0" err="1"/>
              <a:t>user_name</a:t>
            </a:r>
            <a:r>
              <a:rPr kumimoji="1" lang="en-US" altLang="ja-JP" sz="1200" dirty="0"/>
              <a:t>'=&gt;'</a:t>
            </a:r>
            <a:r>
              <a:rPr kumimoji="1" lang="en-US" altLang="ja-JP" sz="1200" dirty="0" err="1"/>
              <a:t>kurumi</a:t>
            </a:r>
            <a:r>
              <a:rPr kumimoji="1" lang="en-US" altLang="ja-JP" sz="1200" dirty="0"/>
              <a:t>',</a:t>
            </a:r>
          </a:p>
          <a:p>
            <a:pPr>
              <a:defRPr sz="1800"/>
            </a:pPr>
            <a:r>
              <a:rPr kumimoji="1" lang="en-US" altLang="ja-JP" sz="1200" dirty="0"/>
              <a:t>        'title'=&gt;'</a:t>
            </a:r>
            <a:r>
              <a:rPr kumimoji="1" lang="ja-JP" altLang="en-US" sz="1200" dirty="0"/>
              <a:t>タイトル</a:t>
            </a:r>
            <a:r>
              <a:rPr kumimoji="1" lang="en-US" altLang="ja-JP" sz="1200" dirty="0"/>
              <a:t>2',</a:t>
            </a:r>
          </a:p>
          <a:p>
            <a:pPr>
              <a:defRPr sz="1800"/>
            </a:pPr>
            <a:r>
              <a:rPr kumimoji="1" lang="en-US" altLang="ja-JP" sz="1200" dirty="0"/>
              <a:t>        'content'=&gt;'</a:t>
            </a:r>
            <a:r>
              <a:rPr kumimoji="1" lang="ja-JP" altLang="en-US" sz="1200" dirty="0"/>
              <a:t>内容</a:t>
            </a:r>
            <a:r>
              <a:rPr kumimoji="1" lang="en-US" altLang="ja-JP" sz="1200" dirty="0"/>
              <a:t>2',</a:t>
            </a:r>
          </a:p>
          <a:p>
            <a:pPr>
              <a:defRPr sz="1800"/>
            </a:pPr>
            <a:r>
              <a:rPr kumimoji="1" lang="en-US" altLang="ja-JP" sz="1200" dirty="0"/>
              <a:t>    ),</a:t>
            </a:r>
          </a:p>
          <a:p>
            <a:pPr>
              <a:defRPr sz="1800"/>
            </a:pPr>
            <a:r>
              <a:rPr kumimoji="1" lang="en-US" altLang="ja-JP" sz="1200" dirty="0"/>
              <a:t>    array(</a:t>
            </a:r>
          </a:p>
          <a:p>
            <a:pPr>
              <a:defRPr sz="1800"/>
            </a:pPr>
            <a:r>
              <a:rPr kumimoji="1" lang="en-US" altLang="ja-JP" sz="1200" dirty="0"/>
              <a:t>        'id' =&gt;3,</a:t>
            </a:r>
          </a:p>
          <a:p>
            <a:pPr>
              <a:defRPr sz="1800"/>
            </a:pPr>
            <a:r>
              <a:rPr kumimoji="1" lang="en-US" altLang="ja-JP" sz="1200" dirty="0"/>
              <a:t>        '</a:t>
            </a:r>
            <a:r>
              <a:rPr kumimoji="1" lang="en-US" altLang="ja-JP" sz="1200" dirty="0" err="1"/>
              <a:t>user_name</a:t>
            </a:r>
            <a:r>
              <a:rPr kumimoji="1" lang="en-US" altLang="ja-JP" sz="1200" dirty="0"/>
              <a:t>'=&gt;'</a:t>
            </a:r>
            <a:r>
              <a:rPr kumimoji="1" lang="en-US" altLang="ja-JP" sz="1200" dirty="0" err="1"/>
              <a:t>sakura</a:t>
            </a:r>
            <a:r>
              <a:rPr kumimoji="1" lang="en-US" altLang="ja-JP" sz="1200" dirty="0"/>
              <a:t>',</a:t>
            </a:r>
          </a:p>
          <a:p>
            <a:pPr>
              <a:defRPr sz="1800"/>
            </a:pPr>
            <a:r>
              <a:rPr kumimoji="1" lang="en-US" altLang="ja-JP" sz="1200" dirty="0"/>
              <a:t>        'title'=&gt;'</a:t>
            </a:r>
            <a:r>
              <a:rPr kumimoji="1" lang="ja-JP" altLang="en-US" sz="1200" dirty="0"/>
              <a:t>タイトル</a:t>
            </a:r>
            <a:r>
              <a:rPr kumimoji="1" lang="en-US" altLang="ja-JP" sz="1200" dirty="0"/>
              <a:t>3',</a:t>
            </a:r>
          </a:p>
          <a:p>
            <a:pPr>
              <a:defRPr sz="1800"/>
            </a:pPr>
            <a:r>
              <a:rPr kumimoji="1" lang="en-US" altLang="ja-JP" sz="1200" dirty="0"/>
              <a:t>        'content'=&gt;'</a:t>
            </a:r>
            <a:r>
              <a:rPr kumimoji="1" lang="ja-JP" altLang="en-US" sz="1200" dirty="0"/>
              <a:t>内容</a:t>
            </a:r>
            <a:r>
              <a:rPr kumimoji="1" lang="en-US" altLang="ja-JP" sz="1200" dirty="0"/>
              <a:t>3',</a:t>
            </a:r>
          </a:p>
          <a:p>
            <a:pPr>
              <a:defRPr sz="1800"/>
            </a:pPr>
            <a:r>
              <a:rPr kumimoji="1" lang="en-US" altLang="ja-JP" sz="1200" dirty="0"/>
              <a:t>    ),</a:t>
            </a:r>
          </a:p>
          <a:p>
            <a:pPr>
              <a:defRPr sz="1800"/>
            </a:pPr>
            <a:r>
              <a:rPr kumimoji="1" lang="en-US" altLang="ja-JP" sz="1200" dirty="0"/>
              <a:t>    array(</a:t>
            </a:r>
          </a:p>
          <a:p>
            <a:pPr>
              <a:defRPr sz="1800"/>
            </a:pPr>
            <a:r>
              <a:rPr kumimoji="1" lang="en-US" altLang="ja-JP" sz="1200" dirty="0"/>
              <a:t>        'id' =&gt;4,</a:t>
            </a:r>
          </a:p>
          <a:p>
            <a:pPr>
              <a:defRPr sz="1800"/>
            </a:pPr>
            <a:r>
              <a:rPr kumimoji="1" lang="en-US" altLang="ja-JP" sz="1200" dirty="0"/>
              <a:t>        '</a:t>
            </a:r>
            <a:r>
              <a:rPr kumimoji="1" lang="en-US" altLang="ja-JP" sz="1200" dirty="0" err="1"/>
              <a:t>user_name</a:t>
            </a:r>
            <a:r>
              <a:rPr kumimoji="1" lang="en-US" altLang="ja-JP" sz="1200" dirty="0"/>
              <a:t>'=&gt;'</a:t>
            </a:r>
            <a:r>
              <a:rPr kumimoji="1" lang="en-US" altLang="ja-JP" sz="1200" dirty="0" err="1"/>
              <a:t>michel</a:t>
            </a:r>
            <a:r>
              <a:rPr kumimoji="1" lang="en-US" altLang="ja-JP" sz="1200" dirty="0"/>
              <a:t>',</a:t>
            </a:r>
          </a:p>
          <a:p>
            <a:pPr>
              <a:defRPr sz="1800"/>
            </a:pPr>
            <a:r>
              <a:rPr kumimoji="1" lang="en-US" altLang="ja-JP" sz="1200" dirty="0"/>
              <a:t>        'title'=&gt;'</a:t>
            </a:r>
            <a:r>
              <a:rPr kumimoji="1" lang="ja-JP" altLang="en-US" sz="1200" dirty="0"/>
              <a:t>タイトル</a:t>
            </a:r>
            <a:r>
              <a:rPr kumimoji="1" lang="en-US" altLang="ja-JP" sz="1200" dirty="0"/>
              <a:t>4',</a:t>
            </a:r>
          </a:p>
          <a:p>
            <a:pPr>
              <a:defRPr sz="1800"/>
            </a:pPr>
            <a:r>
              <a:rPr kumimoji="1" lang="en-US" altLang="ja-JP" sz="1200" dirty="0"/>
              <a:t>        'content'=&gt;'</a:t>
            </a:r>
            <a:r>
              <a:rPr kumimoji="1" lang="ja-JP" altLang="en-US" sz="1200" dirty="0"/>
              <a:t>内容</a:t>
            </a:r>
            <a:r>
              <a:rPr kumimoji="1" lang="en-US" altLang="ja-JP" sz="1200" dirty="0"/>
              <a:t>4',</a:t>
            </a:r>
          </a:p>
          <a:p>
            <a:pPr>
              <a:defRPr sz="1800"/>
            </a:pPr>
            <a:r>
              <a:rPr kumimoji="1" lang="en-US" altLang="ja-JP" sz="1200" dirty="0"/>
              <a:t>    )</a:t>
            </a:r>
          </a:p>
          <a:p>
            <a:pPr>
              <a:defRPr sz="1800"/>
            </a:pPr>
            <a:r>
              <a:rPr kumimoji="1" lang="en-US" altLang="ja-JP" sz="1200" dirty="0"/>
              <a:t>);</a:t>
            </a:r>
            <a:endParaRPr kumimoji="1" lang="en-US" altLang="ja-JP" sz="1200" dirty="0" smtClean="0"/>
          </a:p>
          <a:p>
            <a:pPr>
              <a:defRPr sz="1800"/>
            </a:pPr>
            <a:r>
              <a:rPr kumimoji="1" lang="en-US" altLang="ja-JP" sz="1200" dirty="0" err="1" smtClean="0"/>
              <a:t>foreach</a:t>
            </a:r>
            <a:r>
              <a:rPr kumimoji="1" lang="en-US" altLang="ja-JP" sz="1200" dirty="0" smtClean="0"/>
              <a:t>($</a:t>
            </a:r>
            <a:r>
              <a:rPr kumimoji="1" lang="en-US" altLang="ja-JP" sz="1200" dirty="0" err="1" smtClean="0"/>
              <a:t>userdata</a:t>
            </a:r>
            <a:r>
              <a:rPr kumimoji="1" lang="en-US" altLang="ja-JP" sz="1200" dirty="0" smtClean="0"/>
              <a:t> as $key =&gt; $value){</a:t>
            </a:r>
          </a:p>
          <a:p>
            <a:pPr>
              <a:defRPr sz="1800"/>
            </a:pPr>
            <a:r>
              <a:rPr kumimoji="1" lang="en-US" altLang="ja-JP" sz="1200" dirty="0" smtClean="0"/>
              <a:t>    </a:t>
            </a:r>
            <a:r>
              <a:rPr kumimoji="1" lang="en-US" altLang="ja-JP" sz="1200" dirty="0" err="1" smtClean="0"/>
              <a:t>echo$value</a:t>
            </a:r>
            <a:r>
              <a:rPr kumimoji="1" lang="en-US" altLang="ja-JP" sz="1200" dirty="0" smtClean="0"/>
              <a:t>['introduce'];</a:t>
            </a:r>
          </a:p>
          <a:p>
            <a:pPr>
              <a:defRPr sz="1800"/>
            </a:pPr>
            <a:r>
              <a:rPr kumimoji="1" lang="en-US" altLang="ja-JP" sz="1200" dirty="0" smtClean="0"/>
              <a:t>}</a:t>
            </a:r>
            <a:r>
              <a:rPr lang="en-US" altLang="ja-JP" sz="1200" dirty="0" smtClean="0">
                <a:solidFill>
                  <a:schemeClr val="bg1"/>
                </a:solidFill>
              </a:rPr>
              <a:t>?&gt;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34702"/>
      </p:ext>
    </p:extLst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210348" y="2362580"/>
            <a:ext cx="654302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21771552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094310"/>
            <a:ext cx="9363564" cy="4183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895231" y="2026765"/>
            <a:ext cx="6056923" cy="23498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PHP</a:t>
            </a:r>
            <a:r>
              <a:rPr kumimoji="1" lang="ja-JP" altLang="en-US" dirty="0" smtClean="0">
                <a:solidFill>
                  <a:schemeClr val="bg1"/>
                </a:solidFill>
              </a:rPr>
              <a:t>文法基本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フレームワークおさらい</a:t>
            </a:r>
            <a:endParaRPr kumimoji="1" lang="en-US" altLang="ja-JP" dirty="0" smtClean="0"/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View/Controller</a:t>
            </a:r>
            <a:r>
              <a:rPr kumimoji="1" lang="ja-JP" altLang="en-US" dirty="0" smtClean="0"/>
              <a:t>演習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38644" y="2300"/>
            <a:ext cx="3308875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lang="ja-JP" altLang="en-US" sz="2300" b="1" dirty="0" smtClean="0"/>
              <a:t>まずは書いてみましょう</a:t>
            </a:r>
            <a:endParaRPr lang="en-US" sz="2300" b="1" dirty="0"/>
          </a:p>
          <a:p>
            <a:pPr lvl="0">
              <a:defRPr sz="1800"/>
            </a:pPr>
            <a:r>
              <a:rPr lang="en-US" sz="2300" b="1" dirty="0" smtClean="0"/>
              <a:t>2</a:t>
            </a:r>
            <a:r>
              <a:rPr sz="2300" b="1" dirty="0" smtClean="0"/>
              <a:t>変数</a:t>
            </a:r>
            <a:r>
              <a:rPr sz="2300" b="1" dirty="0"/>
              <a:t>を入力し加算する</a:t>
            </a:r>
          </a:p>
        </p:txBody>
      </p:sp>
      <p:sp>
        <p:nvSpPr>
          <p:cNvPr id="250" name="Shape 250"/>
          <p:cNvSpPr/>
          <p:nvPr/>
        </p:nvSpPr>
        <p:spPr>
          <a:xfrm>
            <a:off x="438644" y="822235"/>
            <a:ext cx="7822907" cy="389780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?php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function </a:t>
            </a:r>
            <a:r>
              <a:rPr sz="1900" dirty="0"/>
              <a:t>add($a, $b)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{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    </a:t>
            </a:r>
            <a:r>
              <a:rPr sz="1900" dirty="0"/>
              <a:t>return $a+$b;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sz="1900" dirty="0" smtClean="0">
                <a:solidFill>
                  <a:schemeClr val="accent3"/>
                </a:solidFill>
              </a:rPr>
              <a:t>/</a:t>
            </a:r>
            <a:r>
              <a:rPr sz="1900" dirty="0">
                <a:solidFill>
                  <a:schemeClr val="accent3"/>
                </a:solidFill>
              </a:rPr>
              <a:t>/直接代入</a:t>
            </a:r>
          </a:p>
          <a:p>
            <a:pPr lvl="0" algn="l">
              <a:defRPr sz="1800"/>
            </a:pPr>
            <a:r>
              <a:rPr lang="en-US" sz="1900" dirty="0" smtClean="0"/>
              <a:t> e</a:t>
            </a:r>
            <a:r>
              <a:rPr sz="1900" dirty="0" smtClean="0"/>
              <a:t>cho </a:t>
            </a:r>
            <a:r>
              <a:rPr sz="1900" dirty="0"/>
              <a:t>add(1,2);</a:t>
            </a:r>
          </a:p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>
                <a:solidFill>
                  <a:srgbClr val="9BBB59"/>
                </a:solidFill>
              </a:rPr>
              <a:t> </a:t>
            </a:r>
            <a:r>
              <a:rPr sz="1900" dirty="0" smtClean="0">
                <a:solidFill>
                  <a:srgbClr val="9BBB59"/>
                </a:solidFill>
              </a:rPr>
              <a:t>/</a:t>
            </a:r>
            <a:r>
              <a:rPr sz="1900" dirty="0">
                <a:solidFill>
                  <a:srgbClr val="9BBB59"/>
                </a:solidFill>
              </a:rPr>
              <a:t>/変数の代入もできます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$</a:t>
            </a:r>
            <a:r>
              <a:rPr sz="1900" dirty="0"/>
              <a:t>a=1</a:t>
            </a:r>
            <a:r>
              <a:rPr sz="1900" dirty="0" smtClean="0"/>
              <a:t>;</a:t>
            </a:r>
            <a:r>
              <a:rPr lang="en-US" sz="1900" dirty="0" smtClean="0"/>
              <a:t> 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$</a:t>
            </a:r>
            <a:r>
              <a:rPr sz="1900" dirty="0"/>
              <a:t>b=2;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echo </a:t>
            </a:r>
            <a:r>
              <a:rPr sz="1900" dirty="0"/>
              <a:t>add($a,$b);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9643934"/>
      </p:ext>
    </p:extLst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2834" y="35072"/>
            <a:ext cx="2629201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4000" b="1"/>
              <a:t>関数の定義</a:t>
            </a:r>
          </a:p>
        </p:txBody>
      </p:sp>
      <p:sp>
        <p:nvSpPr>
          <p:cNvPr id="239" name="Shape 239"/>
          <p:cNvSpPr/>
          <p:nvPr/>
        </p:nvSpPr>
        <p:spPr>
          <a:xfrm>
            <a:off x="550015" y="1233778"/>
            <a:ext cx="2511581" cy="254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/>
              <a:t>&lt;?php</a:t>
            </a:r>
          </a:p>
          <a:p>
            <a:pPr lvl="0" algn="l">
              <a:defRPr sz="1800"/>
            </a:pPr>
            <a:r>
              <a:rPr lang="en-US" sz="2300" dirty="0"/>
              <a:t>f</a:t>
            </a:r>
            <a:r>
              <a:rPr sz="2300" dirty="0" smtClean="0"/>
              <a:t>unction </a:t>
            </a:r>
            <a:r>
              <a:rPr lang="en-US" sz="2300" dirty="0" smtClean="0"/>
              <a:t>add</a:t>
            </a:r>
            <a:r>
              <a:rPr sz="2300" dirty="0" smtClean="0"/>
              <a:t>(</a:t>
            </a:r>
            <a:r>
              <a:rPr sz="2300" dirty="0"/>
              <a:t>$a, $</a:t>
            </a:r>
            <a:r>
              <a:rPr sz="2300" dirty="0" smtClean="0"/>
              <a:t>b)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{</a:t>
            </a:r>
          </a:p>
          <a:p>
            <a:pPr lvl="0" algn="l">
              <a:defRPr sz="1800"/>
            </a:pPr>
            <a:r>
              <a:rPr sz="2300" dirty="0"/>
              <a:t>    関数の処理;</a:t>
            </a:r>
          </a:p>
          <a:p>
            <a:pPr lvl="0" algn="l">
              <a:defRPr sz="1800"/>
            </a:pPr>
            <a:r>
              <a:rPr sz="2300" dirty="0"/>
              <a:t>    return </a:t>
            </a:r>
            <a:r>
              <a:rPr sz="2300" dirty="0" smtClean="0"/>
              <a:t>$</a:t>
            </a:r>
            <a:r>
              <a:rPr lang="en-US" sz="2300" dirty="0" smtClean="0"/>
              <a:t>a+$b</a:t>
            </a:r>
            <a:r>
              <a:rPr sz="2300" dirty="0" smtClean="0"/>
              <a:t>;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}</a:t>
            </a:r>
          </a:p>
          <a:p>
            <a:pPr lvl="0" algn="l">
              <a:defRPr sz="1800"/>
            </a:pPr>
            <a:r>
              <a:rPr sz="2300" dirty="0"/>
              <a:t>?&gt;</a:t>
            </a:r>
          </a:p>
        </p:txBody>
      </p:sp>
      <p:sp>
        <p:nvSpPr>
          <p:cNvPr id="240" name="Shape 240"/>
          <p:cNvSpPr/>
          <p:nvPr/>
        </p:nvSpPr>
        <p:spPr>
          <a:xfrm>
            <a:off x="2040515" y="1553766"/>
            <a:ext cx="2361761" cy="524742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307594" y="1024608"/>
            <a:ext cx="654302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引数</a:t>
            </a:r>
          </a:p>
        </p:txBody>
      </p:sp>
      <p:sp>
        <p:nvSpPr>
          <p:cNvPr id="242" name="Shape 242"/>
          <p:cNvSpPr/>
          <p:nvPr/>
        </p:nvSpPr>
        <p:spPr>
          <a:xfrm>
            <a:off x="559516" y="2630560"/>
            <a:ext cx="2412342" cy="524742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V="1">
            <a:off x="4402276" y="1274551"/>
            <a:ext cx="905318" cy="282557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4" name="Shape 244"/>
          <p:cNvSpPr/>
          <p:nvPr/>
        </p:nvSpPr>
        <p:spPr>
          <a:xfrm flipV="1">
            <a:off x="2970531" y="2363499"/>
            <a:ext cx="905318" cy="282557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263926" y="2134873"/>
            <a:ext cx="874364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返り値</a:t>
            </a:r>
          </a:p>
        </p:txBody>
      </p:sp>
    </p:spTree>
    <p:extLst>
      <p:ext uri="{BB962C8B-B14F-4D97-AF65-F5344CB8AC3E}">
        <p14:creationId xmlns:p14="http://schemas.microsoft.com/office/powerpoint/2010/main" val="2404871659"/>
      </p:ext>
    </p:extLst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214562" y="1608233"/>
            <a:ext cx="3379084" cy="299367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</a:t>
            </a:r>
            <a:r>
              <a:rPr sz="1900" dirty="0" err="1" smtClean="0"/>
              <a:t>php</a:t>
            </a:r>
            <a:r>
              <a:rPr lang="en-US" sz="1900" dirty="0" smtClean="0"/>
              <a:t> 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$</a:t>
            </a:r>
            <a:r>
              <a:rPr sz="1900" dirty="0"/>
              <a:t>x=array();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function </a:t>
            </a:r>
            <a:r>
              <a:rPr sz="1900" dirty="0"/>
              <a:t>arraygen(){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</a:t>
            </a:r>
            <a:r>
              <a:rPr sz="1900" dirty="0"/>
              <a:t>for($i=1;$i&lt;=10;$i++){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    </a:t>
            </a:r>
            <a:r>
              <a:rPr sz="1900" dirty="0"/>
              <a:t>$x[$i-1]=$i;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</a:t>
            </a:r>
            <a:r>
              <a:rPr sz="1900" dirty="0"/>
              <a:t>}</a:t>
            </a:r>
          </a:p>
          <a:p>
            <a:pPr lvl="0" algn="l">
              <a:defRPr sz="1800"/>
            </a:pPr>
            <a:r>
              <a:rPr sz="1900" dirty="0"/>
              <a:t> </a:t>
            </a:r>
            <a:r>
              <a:rPr lang="en-US" sz="1900" dirty="0" smtClean="0"/>
              <a:t> </a:t>
            </a:r>
            <a:r>
              <a:rPr sz="1900" dirty="0" smtClean="0"/>
              <a:t>   </a:t>
            </a:r>
            <a:r>
              <a:rPr sz="1900" dirty="0"/>
              <a:t>return $x;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err="1" smtClean="0"/>
              <a:t>var_dump</a:t>
            </a:r>
            <a:r>
              <a:rPr sz="1900" dirty="0"/>
              <a:t>(arraygen());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  <p:sp>
        <p:nvSpPr>
          <p:cNvPr id="253" name="Shape 253"/>
          <p:cNvSpPr/>
          <p:nvPr/>
        </p:nvSpPr>
        <p:spPr>
          <a:xfrm>
            <a:off x="307127" y="62576"/>
            <a:ext cx="5065340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ex.処理をまとめて関数に定義もできます</a:t>
            </a:r>
          </a:p>
          <a:p>
            <a:pPr lvl="0">
              <a:defRPr sz="1800"/>
            </a:pPr>
            <a:r>
              <a:rPr sz="2300"/>
              <a:t>1~10までを配列として格納する関数</a:t>
            </a:r>
          </a:p>
        </p:txBody>
      </p:sp>
      <p:sp>
        <p:nvSpPr>
          <p:cNvPr id="254" name="Shape 254"/>
          <p:cNvSpPr/>
          <p:nvPr/>
        </p:nvSpPr>
        <p:spPr>
          <a:xfrm>
            <a:off x="250388" y="1063310"/>
            <a:ext cx="1947024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・先ほどの演習</a:t>
            </a:r>
          </a:p>
        </p:txBody>
      </p:sp>
      <p:sp>
        <p:nvSpPr>
          <p:cNvPr id="255" name="Shape 255"/>
          <p:cNvSpPr/>
          <p:nvPr/>
        </p:nvSpPr>
        <p:spPr>
          <a:xfrm>
            <a:off x="5115000" y="2243585"/>
            <a:ext cx="1447099" cy="281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V="1">
            <a:off x="6562100" y="1590565"/>
            <a:ext cx="556258" cy="65302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387030" y="1113985"/>
            <a:ext cx="6224124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 dirty="0"/>
              <a:t>配列生成関数arraygen()の</a:t>
            </a:r>
            <a:r>
              <a:rPr sz="2300" dirty="0" smtClean="0"/>
              <a:t>定義</a:t>
            </a:r>
            <a:r>
              <a:rPr lang="en-US" sz="2300" dirty="0" smtClean="0"/>
              <a:t>(</a:t>
            </a:r>
            <a:r>
              <a:rPr lang="ja-JP" altLang="en-US" sz="2300" dirty="0" smtClean="0"/>
              <a:t>引数なしもあり</a:t>
            </a:r>
            <a:r>
              <a:rPr lang="en-US" altLang="ja-JP" sz="2300" dirty="0" smtClean="0"/>
              <a:t>)</a:t>
            </a:r>
            <a:endParaRPr lang="en-US" sz="2300" dirty="0" smtClean="0"/>
          </a:p>
        </p:txBody>
      </p:sp>
      <p:sp>
        <p:nvSpPr>
          <p:cNvPr id="258" name="Shape 258"/>
          <p:cNvSpPr/>
          <p:nvPr/>
        </p:nvSpPr>
        <p:spPr>
          <a:xfrm>
            <a:off x="196203" y="1607344"/>
            <a:ext cx="3379084" cy="269230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</a:t>
            </a:r>
            <a:r>
              <a:rPr sz="1900" dirty="0" err="1"/>
              <a:t>php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$</a:t>
            </a:r>
            <a:r>
              <a:rPr sz="1900" dirty="0"/>
              <a:t>x=array();</a:t>
            </a:r>
          </a:p>
          <a:p>
            <a:pPr lvl="0" algn="l">
              <a:defRPr sz="1800"/>
            </a:pP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f </a:t>
            </a:r>
            <a:r>
              <a:rPr sz="1900" dirty="0" smtClean="0"/>
              <a:t>or</a:t>
            </a:r>
            <a:r>
              <a:rPr sz="1900" dirty="0"/>
              <a:t>($i=1;$i&lt;=10;$i++){</a:t>
            </a:r>
          </a:p>
          <a:p>
            <a:pPr lvl="0" algn="l">
              <a:defRPr sz="1800"/>
            </a:pPr>
            <a:r>
              <a:rPr sz="1900" dirty="0"/>
              <a:t>    $x[$i-1]=$i;</a:t>
            </a:r>
          </a:p>
          <a:p>
            <a:pPr lvl="0" algn="l">
              <a:defRPr sz="1800"/>
            </a:pPr>
            <a:r>
              <a:rPr sz="1900" dirty="0"/>
              <a:t>    echo $x[$i-1];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err="1" smtClean="0"/>
              <a:t>var_dump</a:t>
            </a:r>
            <a:r>
              <a:rPr sz="1900" dirty="0"/>
              <a:t>($x);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8445263"/>
      </p:ext>
    </p:extLst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19088" y="122851"/>
            <a:ext cx="6673033" cy="77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10(practice10.php)</a:t>
            </a:r>
            <a:endParaRPr sz="2300" dirty="0"/>
          </a:p>
          <a:p>
            <a:pPr lvl="0" algn="l">
              <a:defRPr sz="1800"/>
            </a:pPr>
            <a:r>
              <a:rPr sz="2300" dirty="0"/>
              <a:t>入力xに対して二乗を返す関数を</a:t>
            </a:r>
            <a:r>
              <a:rPr sz="2300" dirty="0" smtClean="0"/>
              <a:t>定義</a:t>
            </a:r>
            <a:r>
              <a:rPr lang="en-US" sz="2300" dirty="0" smtClean="0"/>
              <a:t>してecho</a:t>
            </a:r>
            <a:r>
              <a:rPr lang="ja-JP" altLang="en-US" sz="2300" dirty="0" smtClean="0"/>
              <a:t>で出力</a:t>
            </a:r>
            <a:endParaRPr sz="2300" dirty="0"/>
          </a:p>
        </p:txBody>
      </p:sp>
      <p:sp>
        <p:nvSpPr>
          <p:cNvPr id="3" name="Shape 250"/>
          <p:cNvSpPr/>
          <p:nvPr/>
        </p:nvSpPr>
        <p:spPr>
          <a:xfrm>
            <a:off x="419088" y="1292671"/>
            <a:ext cx="7822907" cy="233910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?php</a:t>
            </a:r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function </a:t>
            </a:r>
            <a:r>
              <a:rPr lang="en-US" sz="1900" dirty="0" smtClean="0"/>
              <a:t>square</a:t>
            </a:r>
            <a:r>
              <a:rPr sz="1900" dirty="0" smtClean="0"/>
              <a:t>(</a:t>
            </a:r>
            <a:r>
              <a:rPr sz="1900" dirty="0"/>
              <a:t>$</a:t>
            </a:r>
            <a:r>
              <a:rPr sz="1900" dirty="0" smtClean="0"/>
              <a:t>a)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{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    </a:t>
            </a:r>
            <a:r>
              <a:rPr sz="1900" dirty="0"/>
              <a:t>return $</a:t>
            </a:r>
            <a:r>
              <a:rPr sz="1900" dirty="0" smtClean="0"/>
              <a:t>a</a:t>
            </a:r>
            <a:r>
              <a:rPr lang="en-US" sz="1900" dirty="0" smtClean="0"/>
              <a:t>*$a</a:t>
            </a:r>
            <a:r>
              <a:rPr sz="1900" dirty="0" smtClean="0"/>
              <a:t>;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}</a:t>
            </a:r>
            <a:endParaRPr sz="1900" dirty="0"/>
          </a:p>
          <a:p>
            <a:pPr lvl="0" algn="l">
              <a:defRPr sz="1800"/>
            </a:pP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sz="1900" dirty="0" smtClean="0">
                <a:solidFill>
                  <a:schemeClr val="accent3"/>
                </a:solidFill>
              </a:rPr>
              <a:t>/</a:t>
            </a:r>
            <a:r>
              <a:rPr sz="1900" dirty="0">
                <a:solidFill>
                  <a:schemeClr val="accent3"/>
                </a:solidFill>
              </a:rPr>
              <a:t>/直接代入</a:t>
            </a:r>
          </a:p>
          <a:p>
            <a:pPr lvl="0" algn="l">
              <a:defRPr sz="1800"/>
            </a:pPr>
            <a:r>
              <a:rPr lang="en-US" sz="1900" dirty="0" smtClean="0"/>
              <a:t> e</a:t>
            </a:r>
            <a:r>
              <a:rPr sz="1900" dirty="0" smtClean="0"/>
              <a:t>cho </a:t>
            </a:r>
            <a:r>
              <a:rPr lang="en-US" sz="1900" dirty="0" smtClean="0"/>
              <a:t>square($a);</a:t>
            </a:r>
            <a:endParaRPr sz="1900" dirty="0"/>
          </a:p>
          <a:p>
            <a:pPr lvl="0" algn="l">
              <a:defRPr sz="1800"/>
            </a:pP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0582159"/>
      </p:ext>
    </p:extLst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91205" y="78944"/>
            <a:ext cx="8848452" cy="148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11(practice11.php)</a:t>
            </a:r>
          </a:p>
          <a:p>
            <a:pPr lvl="0" algn="l">
              <a:defRPr sz="1800"/>
            </a:pPr>
            <a:r>
              <a:rPr lang="en-US" altLang="ja-JP" sz="2300" dirty="0" smtClean="0"/>
              <a:t>Id</a:t>
            </a:r>
            <a:r>
              <a:rPr lang="ja-JP" altLang="en-US" sz="2300" dirty="0" smtClean="0"/>
              <a:t>を入力し</a:t>
            </a:r>
            <a:r>
              <a:rPr lang="en-US" altLang="ja-JP" sz="2300" dirty="0" smtClean="0"/>
              <a:t>if</a:t>
            </a:r>
            <a:r>
              <a:rPr lang="ja-JP" altLang="en-US" sz="2300" dirty="0" smtClean="0"/>
              <a:t>文でそれを比較し</a:t>
            </a:r>
            <a:r>
              <a:rPr lang="en-US" altLang="ja-JP" sz="2300" dirty="0" err="1" smtClean="0"/>
              <a:t>user_name</a:t>
            </a:r>
            <a:r>
              <a:rPr lang="ja-JP" altLang="en-US" sz="2300" dirty="0" smtClean="0"/>
              <a:t>を返し、</a:t>
            </a:r>
            <a:endParaRPr lang="en-US" altLang="ja-JP" sz="2300" dirty="0" smtClean="0"/>
          </a:p>
          <a:p>
            <a:pPr lvl="0" algn="l">
              <a:defRPr sz="1800"/>
            </a:pPr>
            <a:r>
              <a:rPr lang="en-US" altLang="ja-JP" sz="2300" dirty="0" smtClean="0"/>
              <a:t>Id</a:t>
            </a:r>
            <a:r>
              <a:rPr lang="ja-JP" altLang="en-US" sz="2300" dirty="0" smtClean="0"/>
              <a:t>が存在しない場合は存在しないユーザーですと返す関数を作る</a:t>
            </a:r>
            <a:endParaRPr lang="en-US" altLang="ja-JP" sz="2300" dirty="0" smtClean="0"/>
          </a:p>
          <a:p>
            <a:pPr lvl="0" algn="l">
              <a:defRPr sz="1800"/>
            </a:pPr>
            <a:r>
              <a:rPr lang="en-US" altLang="ja-JP" sz="2300" dirty="0" smtClean="0"/>
              <a:t>(</a:t>
            </a:r>
            <a:r>
              <a:rPr lang="ja-JP" altLang="en-US" sz="2300" dirty="0" smtClean="0"/>
              <a:t>連想配列、</a:t>
            </a:r>
            <a:r>
              <a:rPr lang="en-US" altLang="ja-JP" sz="2300" dirty="0" smtClean="0"/>
              <a:t>if</a:t>
            </a:r>
            <a:r>
              <a:rPr lang="ja-JP" altLang="en-US" sz="2300" dirty="0" smtClean="0"/>
              <a:t>文、</a:t>
            </a:r>
            <a:r>
              <a:rPr lang="en-US" altLang="ja-JP" sz="2300" dirty="0" smtClean="0"/>
              <a:t>function</a:t>
            </a:r>
            <a:r>
              <a:rPr lang="ja-JP" altLang="en-US" sz="2300" dirty="0" smtClean="0"/>
              <a:t>使用</a:t>
            </a:r>
            <a:r>
              <a:rPr lang="en-US" altLang="ja-JP" sz="2300" dirty="0" smtClean="0"/>
              <a:t>)</a:t>
            </a:r>
            <a:endParaRPr sz="2300" dirty="0"/>
          </a:p>
        </p:txBody>
      </p:sp>
      <p:graphicFrame>
        <p:nvGraphicFramePr>
          <p:cNvPr id="4" name="Table 94"/>
          <p:cNvGraphicFramePr/>
          <p:nvPr>
            <p:extLst>
              <p:ext uri="{D42A27DB-BD31-4B8C-83A1-F6EECF244321}">
                <p14:modId xmlns:p14="http://schemas.microsoft.com/office/powerpoint/2010/main" val="2529098515"/>
              </p:ext>
            </p:extLst>
          </p:nvPr>
        </p:nvGraphicFramePr>
        <p:xfrm>
          <a:off x="389983" y="1714591"/>
          <a:ext cx="5240808" cy="1949900"/>
        </p:xfrm>
        <a:graphic>
          <a:graphicData uri="http://schemas.openxmlformats.org/drawingml/2006/table">
            <a:tbl>
              <a:tblPr/>
              <a:tblGrid>
                <a:gridCol w="1310202"/>
                <a:gridCol w="1310202"/>
                <a:gridCol w="1310202"/>
                <a:gridCol w="1310202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introduce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email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0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comment0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0@gmail.com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kurumi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comment1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1@gmail.com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sakura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comment2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2@gmail.com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3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michel</a:t>
                      </a: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comment3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3@gmail.com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L w="12700">
                      <a:miter lim="400000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miter lim="400000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961052"/>
      </p:ext>
    </p:extLst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291205" y="191518"/>
            <a:ext cx="2879696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 smtClean="0"/>
              <a:t>演習</a:t>
            </a:r>
            <a:r>
              <a:rPr lang="en-US" sz="2300" dirty="0" smtClean="0"/>
              <a:t>11(practice11.php)</a:t>
            </a:r>
          </a:p>
        </p:txBody>
      </p:sp>
      <p:sp>
        <p:nvSpPr>
          <p:cNvPr id="5" name="Shape 250"/>
          <p:cNvSpPr/>
          <p:nvPr/>
        </p:nvSpPr>
        <p:spPr>
          <a:xfrm>
            <a:off x="291205" y="636281"/>
            <a:ext cx="7822907" cy="3693319"/>
          </a:xfrm>
          <a:prstGeom prst="rect">
            <a:avLst/>
          </a:prstGeom>
          <a:ln w="38100" cmpd="sng"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600" dirty="0" smtClean="0"/>
              <a:t> </a:t>
            </a:r>
            <a:r>
              <a:rPr sz="1600" dirty="0" smtClean="0"/>
              <a:t>&lt;</a:t>
            </a:r>
            <a:r>
              <a:rPr sz="1600" dirty="0"/>
              <a:t>?</a:t>
            </a:r>
            <a:r>
              <a:rPr sz="1600" dirty="0" err="1" smtClean="0"/>
              <a:t>php</a:t>
            </a:r>
            <a:endParaRPr lang="en-US" sz="1600" dirty="0" smtClean="0"/>
          </a:p>
          <a:p>
            <a:pPr lvl="0" algn="l">
              <a:defRPr sz="1800"/>
            </a:pPr>
            <a:r>
              <a:rPr lang="en-US" sz="1600" dirty="0" smtClean="0">
                <a:solidFill>
                  <a:schemeClr val="accent3"/>
                </a:solidFill>
              </a:rPr>
              <a:t>//関数の定義、入力は</a:t>
            </a:r>
            <a:r>
              <a:rPr lang="ja-JP" altLang="en-US" sz="1600" dirty="0" smtClean="0">
                <a:solidFill>
                  <a:schemeClr val="accent3"/>
                </a:solidFill>
              </a:rPr>
              <a:t>連想配列</a:t>
            </a:r>
            <a:r>
              <a:rPr lang="en-US" altLang="ja-JP" sz="1600" dirty="0" smtClean="0">
                <a:solidFill>
                  <a:schemeClr val="accent3"/>
                </a:solidFill>
              </a:rPr>
              <a:t>$variable</a:t>
            </a:r>
            <a:r>
              <a:rPr lang="ja-JP" altLang="en-US" sz="1600" dirty="0" smtClean="0">
                <a:solidFill>
                  <a:schemeClr val="accent3"/>
                </a:solidFill>
              </a:rPr>
              <a:t>と</a:t>
            </a:r>
            <a:r>
              <a:rPr lang="en-US" altLang="ja-JP" sz="1600" dirty="0" smtClean="0">
                <a:solidFill>
                  <a:schemeClr val="accent3"/>
                </a:solidFill>
              </a:rPr>
              <a:t>key</a:t>
            </a:r>
            <a:r>
              <a:rPr lang="ja-JP" altLang="en-US" sz="1600" dirty="0" smtClean="0">
                <a:solidFill>
                  <a:schemeClr val="accent3"/>
                </a:solidFill>
              </a:rPr>
              <a:t>となる</a:t>
            </a:r>
            <a:r>
              <a:rPr lang="en-US" altLang="ja-JP" sz="1600" dirty="0" smtClean="0">
                <a:solidFill>
                  <a:schemeClr val="accent3"/>
                </a:solidFill>
              </a:rPr>
              <a:t>$id</a:t>
            </a:r>
            <a:endParaRPr sz="1600" dirty="0">
              <a:solidFill>
                <a:schemeClr val="accent3"/>
              </a:solidFill>
            </a:endParaRP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f</a:t>
            </a:r>
            <a:r>
              <a:rPr lang="en-US" altLang="ja-JP" sz="1600" dirty="0" smtClean="0">
                <a:solidFill>
                  <a:srgbClr val="FFFFFF"/>
                </a:solidFill>
              </a:rPr>
              <a:t>unction </a:t>
            </a:r>
            <a:r>
              <a:rPr lang="en-US" altLang="ja-JP" sz="1600" dirty="0" err="1" smtClean="0">
                <a:solidFill>
                  <a:srgbClr val="FFFFFF"/>
                </a:solidFill>
              </a:rPr>
              <a:t>output_name</a:t>
            </a:r>
            <a:r>
              <a:rPr lang="en-US" altLang="ja-JP" sz="1600" dirty="0" smtClean="0">
                <a:solidFill>
                  <a:srgbClr val="FFFFFF"/>
                </a:solidFill>
              </a:rPr>
              <a:t>(</a:t>
            </a:r>
            <a:r>
              <a:rPr lang="en-US" altLang="ja-JP" sz="1600" dirty="0">
                <a:solidFill>
                  <a:srgbClr val="FFFFFF"/>
                </a:solidFill>
              </a:rPr>
              <a:t>$</a:t>
            </a:r>
            <a:r>
              <a:rPr lang="en-US" altLang="ja-JP" sz="1600" dirty="0" err="1">
                <a:solidFill>
                  <a:srgbClr val="FFFFFF"/>
                </a:solidFill>
              </a:rPr>
              <a:t>variable,$id</a:t>
            </a:r>
            <a:r>
              <a:rPr lang="en-US" altLang="ja-JP" sz="1600" dirty="0">
                <a:solidFill>
                  <a:srgbClr val="FFFFFF"/>
                </a:solidFill>
              </a:rPr>
              <a:t>)</a:t>
            </a:r>
            <a:r>
              <a:rPr lang="en-US" altLang="ja-JP" sz="1600" dirty="0" smtClean="0">
                <a:solidFill>
                  <a:srgbClr val="FFFFFF"/>
                </a:solidFill>
              </a:rPr>
              <a:t>{</a:t>
            </a:r>
            <a:endParaRPr lang="en-US" altLang="ja-JP" sz="1600" dirty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if($id&lt;=4){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    $name = $variable[$id]['</a:t>
            </a:r>
            <a:r>
              <a:rPr lang="en-US" altLang="ja-JP" sz="1600" dirty="0" err="1">
                <a:solidFill>
                  <a:srgbClr val="FFFFFF"/>
                </a:solidFill>
              </a:rPr>
              <a:t>user_name</a:t>
            </a:r>
            <a:r>
              <a:rPr lang="en-US" altLang="ja-JP" sz="1600" dirty="0">
                <a:solidFill>
                  <a:srgbClr val="FFFFFF"/>
                </a:solidFill>
              </a:rPr>
              <a:t>'];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    return $name;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}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else{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    return '</a:t>
            </a:r>
            <a:r>
              <a:rPr lang="ja-JP" altLang="en-US" sz="1600" dirty="0">
                <a:solidFill>
                  <a:srgbClr val="FFFFFF"/>
                </a:solidFill>
              </a:rPr>
              <a:t>存在しません</a:t>
            </a:r>
            <a:r>
              <a:rPr lang="en-US" altLang="ja-JP" sz="1600" dirty="0">
                <a:solidFill>
                  <a:srgbClr val="FFFFFF"/>
                </a:solidFill>
              </a:rPr>
              <a:t>';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    }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endParaRPr lang="en-US" altLang="ja-JP" sz="1600" dirty="0" smtClean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lang="en-US" altLang="ja-JP" sz="1600" dirty="0" smtClean="0">
                <a:solidFill>
                  <a:srgbClr val="9BBB59"/>
                </a:solidFill>
              </a:rPr>
              <a:t>//$</a:t>
            </a:r>
            <a:r>
              <a:rPr lang="en-US" altLang="ja-JP" sz="1600" dirty="0" err="1" smtClean="0">
                <a:solidFill>
                  <a:srgbClr val="9BBB59"/>
                </a:solidFill>
              </a:rPr>
              <a:t>userdata</a:t>
            </a:r>
            <a:r>
              <a:rPr lang="ja-JP" altLang="en-US" sz="1600" dirty="0" smtClean="0">
                <a:solidFill>
                  <a:srgbClr val="9BBB59"/>
                </a:solidFill>
              </a:rPr>
              <a:t>は定義済みとし、</a:t>
            </a:r>
            <a:r>
              <a:rPr lang="en-US" altLang="ja-JP" sz="1600" dirty="0" smtClean="0">
                <a:solidFill>
                  <a:srgbClr val="9BBB59"/>
                </a:solidFill>
              </a:rPr>
              <a:t>$id=5</a:t>
            </a:r>
            <a:r>
              <a:rPr lang="ja-JP" altLang="en-US" sz="1600" dirty="0" smtClean="0">
                <a:solidFill>
                  <a:srgbClr val="9BBB59"/>
                </a:solidFill>
              </a:rPr>
              <a:t>を関数に渡す</a:t>
            </a:r>
            <a:endParaRPr lang="en-US" altLang="ja-JP" sz="1600" dirty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1600" dirty="0" smtClean="0">
                <a:solidFill>
                  <a:srgbClr val="FFFFFF"/>
                </a:solidFill>
              </a:rPr>
              <a:t>echo </a:t>
            </a:r>
            <a:r>
              <a:rPr lang="en-US" altLang="ja-JP" sz="1600" dirty="0" err="1" smtClean="0">
                <a:solidFill>
                  <a:srgbClr val="FFFFFF"/>
                </a:solidFill>
              </a:rPr>
              <a:t>output_name</a:t>
            </a:r>
            <a:r>
              <a:rPr lang="en-US" altLang="ja-JP" sz="1600" dirty="0" smtClean="0">
                <a:solidFill>
                  <a:srgbClr val="FFFFFF"/>
                </a:solidFill>
              </a:rPr>
              <a:t>(</a:t>
            </a:r>
            <a:r>
              <a:rPr lang="en-US" altLang="ja-JP" sz="1600" dirty="0">
                <a:solidFill>
                  <a:srgbClr val="FFFFFF"/>
                </a:solidFill>
              </a:rPr>
              <a:t>$userdata,5)</a:t>
            </a:r>
            <a:r>
              <a:rPr lang="en-US" altLang="ja-JP" sz="1600" dirty="0" smtClean="0">
                <a:solidFill>
                  <a:srgbClr val="FFFFFF"/>
                </a:solidFill>
              </a:rPr>
              <a:t>;</a:t>
            </a:r>
          </a:p>
          <a:p>
            <a:pPr lvl="0">
              <a:defRPr sz="1800"/>
            </a:pPr>
            <a:r>
              <a:rPr sz="1600" dirty="0" smtClean="0"/>
              <a:t>?</a:t>
            </a:r>
            <a:r>
              <a:rPr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1420628"/>
      </p:ext>
    </p:extLst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79844" y="407813"/>
            <a:ext cx="7790195" cy="148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lang="en-US" sz="2300" dirty="0" err="1" smtClean="0"/>
              <a:t>php</a:t>
            </a:r>
            <a:r>
              <a:rPr lang="ja-JP" altLang="en-US" sz="2300" dirty="0" smtClean="0"/>
              <a:t>には既に用意された関数</a:t>
            </a:r>
            <a:r>
              <a:rPr lang="en-US" altLang="ja-JP" sz="2300" dirty="0" smtClean="0"/>
              <a:t>(</a:t>
            </a:r>
            <a:r>
              <a:rPr lang="ja-JP" altLang="en-US" sz="2300" dirty="0" smtClean="0"/>
              <a:t>組み込み関数</a:t>
            </a:r>
            <a:r>
              <a:rPr lang="en-US" altLang="ja-JP" sz="2300" dirty="0" smtClean="0"/>
              <a:t>)</a:t>
            </a:r>
            <a:r>
              <a:rPr lang="ja-JP" altLang="en-US" sz="2300" dirty="0" smtClean="0"/>
              <a:t>が多数あるので</a:t>
            </a:r>
            <a:endParaRPr lang="en-US" altLang="ja-JP" sz="2300" dirty="0" smtClean="0"/>
          </a:p>
          <a:p>
            <a:pPr lvl="0" algn="l">
              <a:defRPr sz="1800"/>
            </a:pPr>
            <a:r>
              <a:rPr lang="ja-JP" altLang="en-US" sz="2300" dirty="0" smtClean="0"/>
              <a:t>使いこなしてください。</a:t>
            </a:r>
            <a:endParaRPr lang="en-US" sz="2300" dirty="0" smtClean="0"/>
          </a:p>
          <a:p>
            <a:pPr lvl="0">
              <a:defRPr sz="1800"/>
            </a:pPr>
            <a:r>
              <a:rPr lang="en-US" sz="2300" dirty="0">
                <a:hlinkClick r:id="rId3"/>
              </a:rPr>
              <a:t>http://php.net/manual/ja/</a:t>
            </a:r>
            <a:r>
              <a:rPr lang="en-US" sz="2300" dirty="0" smtClean="0">
                <a:hlinkClick r:id="rId3"/>
              </a:rPr>
              <a:t>book.math.php</a:t>
            </a:r>
            <a:endParaRPr lang="en-US" sz="2300" dirty="0"/>
          </a:p>
          <a:p>
            <a:pPr lvl="0" algn="l">
              <a:defRPr sz="1800"/>
            </a:pPr>
            <a:r>
              <a:rPr lang="en-US" sz="2300" dirty="0" smtClean="0"/>
              <a:t>echo</a:t>
            </a:r>
            <a:r>
              <a:rPr lang="ja-JP" altLang="en-US" sz="2300" dirty="0" smtClean="0"/>
              <a:t>や</a:t>
            </a:r>
            <a:r>
              <a:rPr lang="en-US" altLang="ja-JP" sz="2300" dirty="0" err="1" smtClean="0"/>
              <a:t>var_dump</a:t>
            </a:r>
            <a:r>
              <a:rPr lang="ja-JP" altLang="en-US" sz="2300" dirty="0" smtClean="0"/>
              <a:t>も組み込み関数の一種です。</a:t>
            </a:r>
            <a:endParaRPr lang="en-US" sz="2300" dirty="0" smtClean="0"/>
          </a:p>
        </p:txBody>
      </p:sp>
      <p:sp>
        <p:nvSpPr>
          <p:cNvPr id="3" name="Shape 250"/>
          <p:cNvSpPr/>
          <p:nvPr/>
        </p:nvSpPr>
        <p:spPr>
          <a:xfrm>
            <a:off x="479844" y="2016446"/>
            <a:ext cx="7822907" cy="2739211"/>
          </a:xfrm>
          <a:prstGeom prst="rect">
            <a:avLst/>
          </a:prstGeom>
          <a:ln w="38100" cmpd="sng"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lang="en-US" sz="1900" dirty="0" smtClean="0"/>
              <a:t> </a:t>
            </a:r>
            <a:r>
              <a:rPr sz="1900" dirty="0" smtClean="0"/>
              <a:t>&lt;</a:t>
            </a:r>
            <a:r>
              <a:rPr sz="1900" dirty="0"/>
              <a:t>?php</a:t>
            </a:r>
          </a:p>
          <a:p>
            <a:pPr lvl="0">
              <a:defRPr sz="1800"/>
            </a:pPr>
            <a:r>
              <a:rPr lang="en-US" altLang="ja-JP" sz="2000" dirty="0" smtClean="0">
                <a:solidFill>
                  <a:schemeClr val="accent3"/>
                </a:solidFill>
              </a:rPr>
              <a:t>//</a:t>
            </a:r>
            <a:r>
              <a:rPr lang="ja-JP" altLang="en-US" sz="2000" dirty="0" smtClean="0">
                <a:solidFill>
                  <a:schemeClr val="accent3"/>
                </a:solidFill>
              </a:rPr>
              <a:t>入力</a:t>
            </a:r>
            <a:r>
              <a:rPr lang="en-US" altLang="ja-JP" sz="2000" dirty="0">
                <a:solidFill>
                  <a:schemeClr val="accent3"/>
                </a:solidFill>
              </a:rPr>
              <a:t>$x</a:t>
            </a:r>
            <a:r>
              <a:rPr lang="ja-JP" altLang="en-US" sz="2000" dirty="0">
                <a:solidFill>
                  <a:schemeClr val="accent3"/>
                </a:solidFill>
              </a:rPr>
              <a:t>を二乗</a:t>
            </a:r>
            <a:r>
              <a:rPr lang="ja-JP" altLang="en-US" sz="2000" dirty="0" smtClean="0">
                <a:solidFill>
                  <a:schemeClr val="accent3"/>
                </a:solidFill>
              </a:rPr>
              <a:t>する</a:t>
            </a:r>
            <a:endParaRPr lang="en-US" altLang="ja-JP" sz="2000" dirty="0" smtClean="0">
              <a:solidFill>
                <a:schemeClr val="accent3"/>
              </a:solidFill>
            </a:endParaRPr>
          </a:p>
          <a:p>
            <a:pPr lvl="0">
              <a:defRPr sz="1800"/>
            </a:pPr>
            <a:endParaRPr lang="en-US" altLang="ja-JP" sz="2000" dirty="0">
              <a:solidFill>
                <a:schemeClr val="accent3"/>
              </a:solidFill>
            </a:endParaRPr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FFFFFF"/>
                </a:solidFill>
              </a:rPr>
              <a:t>$</a:t>
            </a:r>
            <a:r>
              <a:rPr lang="en-US" altLang="ja-JP" sz="2000" dirty="0" err="1" smtClean="0">
                <a:solidFill>
                  <a:srgbClr val="FFFFFF"/>
                </a:solidFill>
              </a:rPr>
              <a:t>i</a:t>
            </a:r>
            <a:r>
              <a:rPr lang="en-US" altLang="ja-JP" sz="2000" dirty="0" smtClean="0">
                <a:solidFill>
                  <a:srgbClr val="FFFFFF"/>
                </a:solidFill>
              </a:rPr>
              <a:t>=5;</a:t>
            </a:r>
            <a:endParaRPr lang="ja-JP" altLang="en-US" sz="2000" dirty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lang="en-US" altLang="ja-JP" sz="2000" dirty="0"/>
              <a:t>echo </a:t>
            </a:r>
            <a:r>
              <a:rPr lang="en-US" altLang="ja-JP" sz="2000" dirty="0" err="1"/>
              <a:t>pow</a:t>
            </a:r>
            <a:r>
              <a:rPr lang="en-US" altLang="ja-JP" sz="2000" dirty="0"/>
              <a:t>($x,2);</a:t>
            </a:r>
            <a:endParaRPr lang="ja-JP" altLang="en-US" sz="2000" dirty="0"/>
          </a:p>
          <a:p>
            <a:pPr lvl="0">
              <a:defRPr sz="1800"/>
            </a:pPr>
            <a:endParaRPr lang="ja-JP" altLang="en-US" sz="2000" dirty="0"/>
          </a:p>
          <a:p>
            <a:pPr lvl="0">
              <a:defRPr sz="1800"/>
            </a:pPr>
            <a:r>
              <a:rPr lang="en-US" altLang="ja-JP" sz="2000" dirty="0" smtClean="0">
                <a:solidFill>
                  <a:srgbClr val="9BBB59"/>
                </a:solidFill>
              </a:rPr>
              <a:t>//0</a:t>
            </a:r>
            <a:r>
              <a:rPr lang="ja-JP" altLang="en-US" sz="2000" dirty="0">
                <a:solidFill>
                  <a:srgbClr val="9BBB59"/>
                </a:solidFill>
              </a:rPr>
              <a:t>から</a:t>
            </a:r>
            <a:r>
              <a:rPr lang="en-US" altLang="ja-JP" sz="2000" dirty="0">
                <a:solidFill>
                  <a:srgbClr val="9BBB59"/>
                </a:solidFill>
              </a:rPr>
              <a:t>10</a:t>
            </a:r>
            <a:r>
              <a:rPr lang="ja-JP" altLang="en-US" sz="2000" dirty="0">
                <a:solidFill>
                  <a:srgbClr val="9BBB59"/>
                </a:solidFill>
              </a:rPr>
              <a:t>までの整数をランダムで出力する</a:t>
            </a:r>
          </a:p>
          <a:p>
            <a:pPr lvl="0">
              <a:defRPr sz="1800"/>
            </a:pPr>
            <a:r>
              <a:rPr lang="en-US" altLang="ja-JP" sz="2000" dirty="0"/>
              <a:t>echo rand(0,10);</a:t>
            </a:r>
          </a:p>
          <a:p>
            <a:pPr lvl="0" algn="l">
              <a:defRPr sz="1800"/>
            </a:pPr>
            <a:r>
              <a:rPr sz="1900" dirty="0" smtClean="0"/>
              <a:t>?</a:t>
            </a:r>
            <a:r>
              <a:rPr sz="19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495791"/>
      </p:ext>
    </p:extLst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541742"/>
            <a:ext cx="9363564" cy="4183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895231" y="2026765"/>
            <a:ext cx="6056923" cy="23498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文法基本</a:t>
            </a:r>
            <a:endParaRPr kumimoji="1" lang="en-US" altLang="ja-JP" dirty="0" smtClean="0"/>
          </a:p>
          <a:p>
            <a:pPr marL="457200" indent="-457200"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MVC</a:t>
            </a:r>
            <a:r>
              <a:rPr kumimoji="1" lang="ja-JP" altLang="en-US" dirty="0" smtClean="0">
                <a:solidFill>
                  <a:schemeClr val="bg1"/>
                </a:solidFill>
              </a:rPr>
              <a:t>フレームワークおさらい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View/Controller</a:t>
            </a:r>
            <a:r>
              <a:rPr kumimoji="1" lang="ja-JP" altLang="en-US" dirty="0" smtClean="0"/>
              <a:t>演習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2444" y="25795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878666" y="956733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874888" y="25795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041444" y="2878666"/>
            <a:ext cx="747889" cy="4797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6886222" y="3294944"/>
            <a:ext cx="670277" cy="4374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436556" y="2920789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データ処理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51778" y="1653469"/>
            <a:ext cx="500944" cy="5827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552722" y="1653469"/>
            <a:ext cx="507295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58008" y="16534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データ取得の指示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61853" y="192489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データ受け渡し</a:t>
            </a:r>
            <a:endParaRPr kumimoji="1" lang="ja-JP" altLang="en-US" sz="12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487082" y="3358444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487082" y="1653469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62030" y="19387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データ表示の指示</a:t>
            </a:r>
            <a:endParaRPr kumimoji="1" lang="ja-JP" altLang="en-US" sz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82" y="2310341"/>
            <a:ext cx="3251200" cy="325120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3799737" y="3663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88" y="3358444"/>
            <a:ext cx="1340367" cy="1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2320"/>
      </p:ext>
    </p:extLst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2969" y="1202613"/>
            <a:ext cx="7358063" cy="1741289"/>
          </a:xfrm>
        </p:spPr>
        <p:txBody>
          <a:bodyPr/>
          <a:lstStyle/>
          <a:p>
            <a:r>
              <a:rPr kumimoji="1" lang="en-US" altLang="ja-JP" dirty="0" smtClean="0"/>
              <a:t>Day1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cake/app/View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html/</a:t>
            </a:r>
            <a:r>
              <a:rPr kumimoji="1" lang="en-US" altLang="ja-JP" dirty="0" err="1" smtClean="0"/>
              <a:t>css</a:t>
            </a:r>
            <a:r>
              <a:rPr kumimoji="1" lang="ja-JP" altLang="en-US" dirty="0" smtClean="0"/>
              <a:t>を記述しました。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0690080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13284" y="1080166"/>
            <a:ext cx="3900677" cy="64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1900"/>
              <a:t>・macの方</a:t>
            </a:r>
          </a:p>
          <a:p>
            <a:pPr lvl="0" algn="l">
              <a:defRPr sz="1800"/>
            </a:pPr>
            <a:r>
              <a:rPr sz="1900"/>
              <a:t>MAMP &amp; MAMP PRO 3.2.1 (Mac OS X)</a:t>
            </a:r>
          </a:p>
        </p:txBody>
      </p:sp>
      <p:sp>
        <p:nvSpPr>
          <p:cNvPr id="282" name="Shape 282"/>
          <p:cNvSpPr/>
          <p:nvPr/>
        </p:nvSpPr>
        <p:spPr>
          <a:xfrm>
            <a:off x="411604" y="1728126"/>
            <a:ext cx="3280353" cy="64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1900"/>
              <a:t>・windowsの方</a:t>
            </a:r>
          </a:p>
          <a:p>
            <a:pPr lvl="0" algn="l">
              <a:defRPr sz="1800"/>
            </a:pPr>
            <a:r>
              <a:rPr sz="1900"/>
              <a:t>MAMP &amp; MAMP PRO 3.0.8 Beta</a:t>
            </a:r>
          </a:p>
        </p:txBody>
      </p:sp>
      <p:sp>
        <p:nvSpPr>
          <p:cNvPr id="283" name="Shape 283"/>
          <p:cNvSpPr/>
          <p:nvPr/>
        </p:nvSpPr>
        <p:spPr>
          <a:xfrm>
            <a:off x="411390" y="244682"/>
            <a:ext cx="2860034" cy="64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1900"/>
              <a:t>MAMPのダウンロード</a:t>
            </a:r>
          </a:p>
          <a:p>
            <a:pPr lvl="0" algn="l">
              <a:defRPr sz="1800"/>
            </a:pPr>
            <a:r>
              <a:rPr sz="1900" u="sng">
                <a:hlinkClick r:id="rId2"/>
              </a:rPr>
              <a:t>https://www.mamp.info/en/</a:t>
            </a:r>
          </a:p>
        </p:txBody>
      </p:sp>
      <p:sp>
        <p:nvSpPr>
          <p:cNvPr id="284" name="Shape 284"/>
          <p:cNvSpPr/>
          <p:nvPr/>
        </p:nvSpPr>
        <p:spPr>
          <a:xfrm>
            <a:off x="2678156" y="3281429"/>
            <a:ext cx="3016947" cy="148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2300" dirty="0">
                <a:solidFill>
                  <a:srgbClr val="C82506"/>
                </a:solidFill>
              </a:rPr>
              <a:t>M</a:t>
            </a:r>
            <a:r>
              <a:rPr sz="2300" dirty="0"/>
              <a:t>ac           OS</a:t>
            </a:r>
          </a:p>
          <a:p>
            <a:pPr lvl="0" algn="l">
              <a:defRPr sz="1800"/>
            </a:pPr>
            <a:r>
              <a:rPr sz="2300" dirty="0">
                <a:solidFill>
                  <a:srgbClr val="C82506"/>
                </a:solidFill>
              </a:rPr>
              <a:t>A</a:t>
            </a:r>
            <a:r>
              <a:rPr sz="2300" dirty="0"/>
              <a:t>pache      サーバー</a:t>
            </a:r>
          </a:p>
          <a:p>
            <a:pPr lvl="0" algn="l">
              <a:defRPr sz="1800"/>
            </a:pPr>
            <a:r>
              <a:rPr sz="2300" dirty="0">
                <a:solidFill>
                  <a:srgbClr val="C82506"/>
                </a:solidFill>
              </a:rPr>
              <a:t>M</a:t>
            </a:r>
            <a:r>
              <a:rPr sz="2300" dirty="0"/>
              <a:t>ySQL       データベース</a:t>
            </a:r>
          </a:p>
          <a:p>
            <a:pPr lvl="0" algn="l">
              <a:defRPr sz="1800"/>
            </a:pPr>
            <a:r>
              <a:rPr sz="2300" dirty="0">
                <a:solidFill>
                  <a:srgbClr val="C82506"/>
                </a:solidFill>
              </a:rPr>
              <a:t>P</a:t>
            </a:r>
            <a:r>
              <a:rPr sz="2300" dirty="0"/>
              <a:t>HP            言語</a:t>
            </a:r>
          </a:p>
        </p:txBody>
      </p:sp>
      <p:sp>
        <p:nvSpPr>
          <p:cNvPr id="285" name="Shape 285"/>
          <p:cNvSpPr/>
          <p:nvPr/>
        </p:nvSpPr>
        <p:spPr>
          <a:xfrm>
            <a:off x="411390" y="2632257"/>
            <a:ext cx="4724683" cy="64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 algn="l">
              <a:defRPr sz="1800"/>
            </a:pPr>
            <a:r>
              <a:rPr sz="1900"/>
              <a:t>MAMPはウェブアプリケーション作成のための</a:t>
            </a:r>
          </a:p>
          <a:p>
            <a:pPr lvl="0" algn="l">
              <a:defRPr sz="1800"/>
            </a:pPr>
            <a:r>
              <a:rPr sz="1900"/>
              <a:t>環境構築ツールです。</a:t>
            </a:r>
          </a:p>
        </p:txBody>
      </p:sp>
      <p:sp>
        <p:nvSpPr>
          <p:cNvPr id="286" name="Shape 286"/>
          <p:cNvSpPr/>
          <p:nvPr/>
        </p:nvSpPr>
        <p:spPr>
          <a:xfrm>
            <a:off x="1972490" y="3499127"/>
            <a:ext cx="635837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972490" y="4563992"/>
            <a:ext cx="635837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flipH="1">
            <a:off x="1972490" y="3492344"/>
            <a:ext cx="1" cy="1058339"/>
          </a:xfrm>
          <a:prstGeom prst="line">
            <a:avLst/>
          </a:prstGeom>
          <a:ln w="25400">
            <a:solidFill/>
            <a:miter lim="400000"/>
          </a:ln>
        </p:spPr>
        <p:txBody>
          <a:bodyPr lIns="31887" tIns="31887" rIns="31887" bIns="31887" anchor="ctr"/>
          <a:lstStyle/>
          <a:p>
            <a:pPr lvl="0">
              <a:defRPr sz="2400"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24161" y="3812343"/>
            <a:ext cx="1970067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今回はここだけ</a:t>
            </a:r>
          </a:p>
        </p:txBody>
      </p:sp>
    </p:spTree>
    <p:extLst>
      <p:ext uri="{BB962C8B-B14F-4D97-AF65-F5344CB8AC3E}">
        <p14:creationId xmlns:p14="http://schemas.microsoft.com/office/powerpoint/2010/main" val="1136383412"/>
      </p:ext>
    </p:extLst>
  </p:cSld>
  <p:clrMapOvr>
    <a:masterClrMapping/>
  </p:clrMapOvr>
  <p:transition xmlns:p14="http://schemas.microsoft.com/office/powerpoint/2010/main"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2444" y="25795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878666" y="956733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874888" y="2579511"/>
            <a:ext cx="2003778" cy="479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041444" y="2878666"/>
            <a:ext cx="747889" cy="4797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6886222" y="3294944"/>
            <a:ext cx="670277" cy="4374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436556" y="2920789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データ処理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51778" y="1653469"/>
            <a:ext cx="500944" cy="5827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552722" y="1653469"/>
            <a:ext cx="507295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58008" y="16534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データ取得の指示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61853" y="192489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データ受け渡し</a:t>
            </a:r>
            <a:endParaRPr kumimoji="1" lang="ja-JP" altLang="en-US" sz="12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487082" y="3358444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487082" y="1653469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62030" y="193879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データ表示の指示</a:t>
            </a:r>
            <a:endParaRPr kumimoji="1" lang="ja-JP" altLang="en-US" sz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82" y="2310341"/>
            <a:ext cx="3251200" cy="325120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3799737" y="3663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88" y="3358444"/>
            <a:ext cx="1340367" cy="1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3600"/>
      </p:ext>
    </p:extLst>
  </p:cSld>
  <p:clrMapOvr>
    <a:masterClrMapping/>
  </p:clrMapOvr>
  <p:transition xmlns:p14="http://schemas.microsoft.com/office/powerpoint/2010/main"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2969" y="1484836"/>
            <a:ext cx="7358063" cy="1741289"/>
          </a:xfrm>
        </p:spPr>
        <p:txBody>
          <a:bodyPr/>
          <a:lstStyle/>
          <a:p>
            <a:r>
              <a:rPr kumimoji="1" lang="ja-JP" altLang="en-US" dirty="0" smtClean="0"/>
              <a:t>ここからは</a:t>
            </a:r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の連携を学びます。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733423"/>
      </p:ext>
    </p:extLst>
  </p:cSld>
  <p:clrMapOvr>
    <a:masterClrMapping/>
  </p:clrMapOvr>
  <p:transition xmlns:p14="http://schemas.microsoft.com/office/powerpoint/2010/main"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2444" y="25795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878666" y="956733"/>
            <a:ext cx="2003778" cy="479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874888" y="2579511"/>
            <a:ext cx="2003778" cy="479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7041444" y="2878666"/>
            <a:ext cx="747889" cy="4797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6886222" y="3294944"/>
            <a:ext cx="670277" cy="4374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436556" y="2920789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データ処理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51778" y="1653469"/>
            <a:ext cx="500944" cy="5827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552722" y="1653469"/>
            <a:ext cx="507295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758008" y="16534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データ取得の指示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5390" y="192489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データ返却</a:t>
            </a:r>
            <a:endParaRPr kumimoji="1" lang="ja-JP" altLang="en-US" sz="12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487082" y="3358444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487082" y="1653469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62030" y="1938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データの受け渡し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表示の指示</a:t>
            </a:r>
            <a:endParaRPr kumimoji="1" lang="ja-JP" altLang="en-US" sz="12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82" y="2310341"/>
            <a:ext cx="3251200" cy="3251200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3566784" y="3663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</a:t>
            </a:r>
            <a:endParaRPr kumimoji="1" lang="ja-JP" altLang="en-US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88" y="3358444"/>
            <a:ext cx="1340367" cy="134036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15731" y="238667"/>
            <a:ext cx="554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に変数を定義し、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に渡し表示させよう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70033"/>
      </p:ext>
    </p:extLst>
  </p:cSld>
  <p:clrMapOvr>
    <a:masterClrMapping/>
  </p:clrMapOvr>
  <p:transition xmlns:p14="http://schemas.microsoft.com/office/powerpoint/2010/main"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これから作成するブログの構造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361554"/>
      </p:ext>
    </p:extLst>
  </p:cSld>
  <p:clrMapOvr>
    <a:masterClrMapping/>
  </p:clrMapOvr>
  <p:transition xmlns:p14="http://schemas.microsoft.com/office/powerpoint/2010/main"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2015-07-31 0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1" y="395111"/>
            <a:ext cx="4975741" cy="4198056"/>
          </a:xfrm>
          <a:prstGeom prst="rect">
            <a:avLst/>
          </a:prstGeom>
        </p:spPr>
      </p:pic>
      <p:graphicFrame>
        <p:nvGraphicFramePr>
          <p:cNvPr id="4" name="Table 94"/>
          <p:cNvGraphicFramePr/>
          <p:nvPr>
            <p:extLst>
              <p:ext uri="{D42A27DB-BD31-4B8C-83A1-F6EECF244321}">
                <p14:modId xmlns:p14="http://schemas.microsoft.com/office/powerpoint/2010/main" val="618934919"/>
              </p:ext>
            </p:extLst>
          </p:nvPr>
        </p:nvGraphicFramePr>
        <p:xfrm>
          <a:off x="71075" y="972446"/>
          <a:ext cx="4125570" cy="1949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6128"/>
                <a:gridCol w="903111"/>
                <a:gridCol w="1030111"/>
                <a:gridCol w="776111"/>
                <a:gridCol w="1030109"/>
              </a:tblGrid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err="1" smtClean="0"/>
                        <a:t>user_</a:t>
                      </a:r>
                      <a:r>
                        <a:rPr sz="1400" dirty="0" err="1" smtClean="0"/>
                        <a:t>name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title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content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created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1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タイトル</a:t>
                      </a:r>
                      <a:r>
                        <a:rPr lang="en-US" altLang="ja-JP" sz="1400" dirty="0" smtClean="0"/>
                        <a:t>1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1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2015/01/01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2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kurumi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タイトル</a:t>
                      </a:r>
                      <a:r>
                        <a:rPr lang="en-US" altLang="ja-JP" sz="1400" dirty="0" smtClean="0"/>
                        <a:t>2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2</a:t>
                      </a:r>
                      <a:endParaRPr sz="14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2015/02/02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3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/>
                        <a:t>sakura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タイトル</a:t>
                      </a:r>
                      <a:r>
                        <a:rPr lang="en-US" altLang="ja-JP" sz="1400" dirty="0" smtClean="0"/>
                        <a:t>3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3</a:t>
                      </a:r>
                      <a:endParaRPr sz="14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2015/03/03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9980"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4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400" dirty="0"/>
                        <a:t>michel</a:t>
                      </a: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タイトル</a:t>
                      </a:r>
                      <a:r>
                        <a:rPr lang="en-US" altLang="ja-JP" sz="1400" dirty="0" smtClean="0"/>
                        <a:t>4</a:t>
                      </a:r>
                      <a:endParaRPr sz="14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1400" dirty="0" smtClean="0"/>
                        <a:t>本文</a:t>
                      </a:r>
                      <a:r>
                        <a:rPr lang="en-US" altLang="ja-JP" sz="1400" dirty="0" smtClean="0"/>
                        <a:t>4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1400" dirty="0" smtClean="0"/>
                        <a:t>2015/04/04</a:t>
                      </a:r>
                      <a:endParaRPr sz="14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5080000" y="1171222"/>
            <a:ext cx="17921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080000" y="1775178"/>
            <a:ext cx="1552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080000" y="1995312"/>
            <a:ext cx="12276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43889" y="944223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title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2222" y="15384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</a:rPr>
              <a:t>content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3556" y="1746956"/>
            <a:ext cx="203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2"/>
                </a:solidFill>
              </a:rPr>
              <a:t>u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ser_name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/created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9" name="屈折矢印 18"/>
          <p:cNvSpPr/>
          <p:nvPr/>
        </p:nvSpPr>
        <p:spPr>
          <a:xfrm rot="5400000">
            <a:off x="2377722" y="2545560"/>
            <a:ext cx="1128889" cy="2046111"/>
          </a:xfrm>
          <a:prstGeom prst="ben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075" y="20827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某ブログのデータはきっとこんな感じ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75" y="69544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opics</a:t>
            </a:r>
            <a:r>
              <a:rPr kumimoji="1" lang="ja-JP" altLang="en-US" sz="1200" dirty="0" smtClean="0"/>
              <a:t>テーブル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25223" y="411911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テーブル情報が格納された</a:t>
            </a:r>
            <a:endParaRPr kumimoji="1" lang="en-US" altLang="ja-JP" dirty="0" smtClean="0"/>
          </a:p>
          <a:p>
            <a:r>
              <a:rPr kumimoji="1" lang="en-US" altLang="ja-JP" dirty="0" smtClean="0"/>
              <a:t>$topics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0220879"/>
      </p:ext>
    </p:extLst>
  </p:cSld>
  <p:clrMapOvr>
    <a:masterClrMapping/>
  </p:clrMapOvr>
  <p:transition xmlns:p14="http://schemas.microsoft.com/office/powerpoint/2010/main"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066958" y="26049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063180" y="982133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9402" y="2604911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225958" y="2904066"/>
            <a:ext cx="747889" cy="4797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5890819" y="3165122"/>
            <a:ext cx="670277" cy="4374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236292" y="1678869"/>
            <a:ext cx="500944" cy="5827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737236" y="1678869"/>
            <a:ext cx="507295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942522" y="1678869"/>
            <a:ext cx="2350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Post</a:t>
            </a:r>
            <a:r>
              <a:rPr kumimoji="1" lang="ja-JP" altLang="en-US" sz="1200" dirty="0" smtClean="0"/>
              <a:t>テーブルのデータが欲しい</a:t>
            </a:r>
            <a:r>
              <a:rPr kumimoji="1" lang="en-US" altLang="ja-JP" sz="1200" dirty="0" smtClean="0"/>
              <a:t>!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44520" y="2157730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topics</a:t>
            </a:r>
            <a:r>
              <a:rPr kumimoji="1" lang="ja-JP" altLang="en-US" sz="1200" dirty="0" smtClean="0"/>
              <a:t>テーブル情報</a:t>
            </a:r>
            <a:endParaRPr kumimoji="1" lang="ja-JP" altLang="en-US" sz="12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71596" y="3383844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1671596" y="1678869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46544" y="196419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を渡す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75" y="2082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さきほどの図に当てはめると</a:t>
            </a:r>
            <a:endParaRPr kumimoji="1" lang="ja-JP" altLang="en-US" dirty="0"/>
          </a:p>
        </p:txBody>
      </p:sp>
      <p:graphicFrame>
        <p:nvGraphicFramePr>
          <p:cNvPr id="22" name="Table 94"/>
          <p:cNvGraphicFramePr/>
          <p:nvPr>
            <p:extLst>
              <p:ext uri="{D42A27DB-BD31-4B8C-83A1-F6EECF244321}">
                <p14:modId xmlns:p14="http://schemas.microsoft.com/office/powerpoint/2010/main" val="129431060"/>
              </p:ext>
            </p:extLst>
          </p:nvPr>
        </p:nvGraphicFramePr>
        <p:xfrm>
          <a:off x="6741013" y="3466748"/>
          <a:ext cx="2346543" cy="11067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588"/>
                <a:gridCol w="555705"/>
                <a:gridCol w="585907"/>
                <a:gridCol w="441437"/>
                <a:gridCol w="585906"/>
              </a:tblGrid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err="1" smtClean="0"/>
                        <a:t>user_</a:t>
                      </a:r>
                      <a:r>
                        <a:rPr sz="800" dirty="0" err="1" smtClean="0"/>
                        <a:t>name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title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content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created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1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1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1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2015/01/01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2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kurumi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2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2</a:t>
                      </a:r>
                      <a:endParaRPr sz="8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2015/02/02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3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sakura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3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3</a:t>
                      </a:r>
                      <a:endParaRPr sz="8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2015/03/03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4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michel</a:t>
                      </a: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4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4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2015/04/04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081816" y="305504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38254" y="705134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テーブル情報を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に格納</a:t>
            </a:r>
            <a:endParaRPr kumimoji="1" lang="ja-JP" altLang="en-US" sz="1200" dirty="0"/>
          </a:p>
        </p:txBody>
      </p:sp>
      <p:pic>
        <p:nvPicPr>
          <p:cNvPr id="24" name="図 23" descr="スクリーンショット 2015-07-31 0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11" y="3182759"/>
            <a:ext cx="1737747" cy="1466145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6262330" y="2755531"/>
            <a:ext cx="9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200" dirty="0" smtClean="0"/>
              <a:t>とってきます</a:t>
            </a:r>
            <a:endParaRPr kumimoji="1" lang="ja-JP" altLang="en-US" sz="1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36" y="3915832"/>
            <a:ext cx="736600" cy="7366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47627" y="38143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表示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1157229"/>
      </p:ext>
    </p:extLst>
  </p:cSld>
  <p:clrMapOvr>
    <a:masterClrMapping/>
  </p:clrMapOvr>
  <p:transition xmlns:p14="http://schemas.microsoft.com/office/powerpoint/2010/main"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2969" y="1470725"/>
            <a:ext cx="7358063" cy="1741289"/>
          </a:xfrm>
        </p:spPr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を使いデータベースから情報を取得したいところですがそれはまたあとで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517624"/>
      </p:ext>
    </p:extLst>
  </p:cSld>
  <p:clrMapOvr>
    <a:masterClrMapping/>
  </p:clrMapOvr>
  <p:transition xmlns:p14="http://schemas.microsoft.com/office/powerpoint/2010/main"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フレームワークで最も重要な</a:t>
            </a:r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の使い方を学びます。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~</a:t>
            </a:r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の繋ぎを</a:t>
            </a:r>
            <a:r>
              <a:rPr kumimoji="1" lang="en-US" altLang="ja-JP" dirty="0" smtClean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546957"/>
      </p:ext>
    </p:extLst>
  </p:cSld>
  <p:clrMapOvr>
    <a:masterClrMapping/>
  </p:clrMapOvr>
  <p:transition xmlns:p14="http://schemas.microsoft.com/office/powerpoint/2010/main"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6888" y="987777"/>
            <a:ext cx="6987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命名規則</a:t>
            </a:r>
          </a:p>
          <a:p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名：キャメル表記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複数形</a:t>
            </a:r>
            <a:r>
              <a:rPr kumimoji="1" lang="en-US" altLang="ja-JP" dirty="0" smtClean="0"/>
              <a:t>】+Controller</a:t>
            </a:r>
          </a:p>
          <a:p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フォルダ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複数形</a:t>
            </a:r>
            <a:r>
              <a:rPr kumimoji="1" lang="en-US" altLang="ja-JP" dirty="0" smtClean="0"/>
              <a:t>】</a:t>
            </a:r>
          </a:p>
          <a:p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フォルダ以下のファイル名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>
                <a:sym typeface="Wingdings"/>
              </a:rPr>
              <a:t>：</a:t>
            </a:r>
            <a:r>
              <a:rPr kumimoji="1" lang="en-US" altLang="ja-JP" dirty="0" smtClean="0">
                <a:sym typeface="Wingdings"/>
              </a:rPr>
              <a:t>【</a:t>
            </a:r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action</a:t>
            </a:r>
            <a:r>
              <a:rPr kumimoji="1" lang="ja-JP" altLang="en-US" dirty="0" smtClean="0"/>
              <a:t>名</a:t>
            </a:r>
            <a:r>
              <a:rPr kumimoji="1" lang="en-US" altLang="ja-JP" dirty="0" smtClean="0"/>
              <a:t>】+.</a:t>
            </a:r>
            <a:r>
              <a:rPr kumimoji="1" lang="en-US" altLang="ja-JP" dirty="0" err="1" smtClean="0"/>
              <a:t>ctp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888" y="2325511"/>
            <a:ext cx="6442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たとえば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TopicsController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index</a:t>
            </a:r>
            <a:r>
              <a:rPr kumimoji="1" lang="ja-JP" altLang="en-US" dirty="0" smtClean="0"/>
              <a:t>アクションに対応する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ファイルは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app/View/Topics/</a:t>
            </a:r>
            <a:r>
              <a:rPr kumimoji="1" lang="en-US" altLang="ja-JP" dirty="0" err="1" smtClean="0"/>
              <a:t>index.ctp</a:t>
            </a:r>
            <a:r>
              <a:rPr kumimoji="1" lang="ja-JP" altLang="en-US" dirty="0" smtClean="0"/>
              <a:t>に対応します。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6160618"/>
      </p:ext>
    </p:extLst>
  </p:cSld>
  <p:clrMapOvr>
    <a:masterClrMapping/>
  </p:clrMapOvr>
  <p:transition xmlns:p14="http://schemas.microsoft.com/office/powerpoint/2010/main"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3002414"/>
            <a:ext cx="9363564" cy="4183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1895231" y="2026765"/>
            <a:ext cx="6056923" cy="23498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文法基本</a:t>
            </a:r>
            <a:endParaRPr kumimoji="1" lang="en-US" altLang="ja-JP" dirty="0" smtClean="0"/>
          </a:p>
          <a:p>
            <a:pPr marL="457200" indent="-457200">
              <a:buAutoNum type="arabicPeriod"/>
            </a:pP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フレームワークおさらい</a:t>
            </a:r>
            <a:endParaRPr kumimoji="1" lang="en-US" altLang="ja-JP" dirty="0" smtClean="0"/>
          </a:p>
          <a:p>
            <a:pPr marL="457200" indent="-457200"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View/Controller</a:t>
            </a:r>
            <a:r>
              <a:rPr kumimoji="1" lang="ja-JP" altLang="en-US" dirty="0" smtClean="0">
                <a:solidFill>
                  <a:schemeClr val="bg1"/>
                </a:solidFill>
              </a:rPr>
              <a:t>演習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74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42" y="631725"/>
            <a:ext cx="4650794" cy="262470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4397871" y="2466775"/>
            <a:ext cx="1127164" cy="534370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70821" y="2793387"/>
            <a:ext cx="1185879" cy="41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1.クリック</a:t>
            </a:r>
          </a:p>
        </p:txBody>
      </p:sp>
      <p:sp>
        <p:nvSpPr>
          <p:cNvPr id="294" name="Shape 294"/>
          <p:cNvSpPr/>
          <p:nvPr/>
        </p:nvSpPr>
        <p:spPr>
          <a:xfrm>
            <a:off x="3772793" y="902231"/>
            <a:ext cx="1069121" cy="439404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826496" y="1341634"/>
            <a:ext cx="1127164" cy="534370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947172" y="1521918"/>
            <a:ext cx="2563428" cy="112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pPr lvl="0">
              <a:defRPr sz="1800"/>
            </a:pPr>
            <a:r>
              <a:rPr sz="2300"/>
              <a:t>2.Apache Server</a:t>
            </a:r>
          </a:p>
          <a:p>
            <a:pPr lvl="0">
              <a:defRPr sz="1800"/>
            </a:pPr>
            <a:r>
              <a:rPr sz="2300"/>
              <a:t>MySQL Serverが</a:t>
            </a:r>
          </a:p>
          <a:p>
            <a:pPr lvl="0">
              <a:defRPr sz="1800"/>
            </a:pPr>
            <a:r>
              <a:rPr sz="2300"/>
              <a:t>立ち上がるまで待つ</a:t>
            </a:r>
          </a:p>
        </p:txBody>
      </p:sp>
      <p:sp>
        <p:nvSpPr>
          <p:cNvPr id="297" name="Shape 297"/>
          <p:cNvSpPr/>
          <p:nvPr/>
        </p:nvSpPr>
        <p:spPr>
          <a:xfrm>
            <a:off x="223242" y="212483"/>
            <a:ext cx="2244481" cy="356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1900" dirty="0"/>
              <a:t>手順</a:t>
            </a:r>
            <a:r>
              <a:rPr sz="1900" dirty="0" smtClean="0"/>
              <a:t>は</a:t>
            </a:r>
            <a:r>
              <a:rPr lang="ja-JP" altLang="en-US" sz="1900" dirty="0" smtClean="0"/>
              <a:t>簡単</a:t>
            </a:r>
            <a:r>
              <a:rPr lang="en-US" altLang="ja-JP" sz="1900" dirty="0" smtClean="0"/>
              <a:t>4</a:t>
            </a:r>
            <a:r>
              <a:rPr sz="1900" dirty="0" smtClean="0"/>
              <a:t>ステップ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51366797"/>
      </p:ext>
    </p:extLst>
  </p:cSld>
  <p:clrMapOvr>
    <a:masterClrMapping/>
  </p:clrMapOvr>
  <p:transition xmlns:p14="http://schemas.microsoft.com/office/powerpoint/2010/main"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688509" y="1059742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TopicsController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84731" y="2682520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View/Topics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296925" y="3461453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296925" y="1756478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71873" y="20418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を渡す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75" y="136412"/>
            <a:ext cx="475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テーブルを想定した情報を</a:t>
            </a:r>
            <a:r>
              <a:rPr kumimoji="1" lang="en-US" altLang="ja-JP" dirty="0" smtClean="0"/>
              <a:t>$topics</a:t>
            </a:r>
            <a:r>
              <a:rPr kumimoji="1" lang="ja-JP" altLang="en-US" dirty="0" smtClean="0"/>
              <a:t>として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TopicsController</a:t>
            </a:r>
            <a:r>
              <a:rPr kumimoji="1" lang="ja-JP" altLang="en-US" dirty="0" smtClean="0"/>
              <a:t>に記述しよう</a:t>
            </a:r>
            <a:endParaRPr kumimoji="1" lang="ja-JP" altLang="en-US" dirty="0"/>
          </a:p>
        </p:txBody>
      </p:sp>
      <p:graphicFrame>
        <p:nvGraphicFramePr>
          <p:cNvPr id="22" name="Table 94"/>
          <p:cNvGraphicFramePr/>
          <p:nvPr>
            <p:extLst>
              <p:ext uri="{D42A27DB-BD31-4B8C-83A1-F6EECF244321}">
                <p14:modId xmlns:p14="http://schemas.microsoft.com/office/powerpoint/2010/main" val="3134364365"/>
              </p:ext>
            </p:extLst>
          </p:nvPr>
        </p:nvGraphicFramePr>
        <p:xfrm>
          <a:off x="5983454" y="986135"/>
          <a:ext cx="2346543" cy="11067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588"/>
                <a:gridCol w="555705"/>
                <a:gridCol w="585907"/>
                <a:gridCol w="441437"/>
                <a:gridCol w="585906"/>
              </a:tblGrid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id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err="1" smtClean="0"/>
                        <a:t>user_</a:t>
                      </a:r>
                      <a:r>
                        <a:rPr sz="800" dirty="0" err="1" smtClean="0"/>
                        <a:t>name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title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content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created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1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subaru</a:t>
                      </a: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1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1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2015/01/01</a:t>
                      </a:r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2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kurumi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2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2</a:t>
                      </a:r>
                      <a:endParaRPr sz="8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2015/02/02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3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/>
                        <a:t>sakura</a:t>
                      </a: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3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3</a:t>
                      </a:r>
                      <a:endParaRPr sz="800" dirty="0"/>
                    </a:p>
                  </a:txBody>
                  <a:tcPr marL="35719" marR="35719" marT="26789" marB="2678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2015/03/03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1354"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4</a:t>
                      </a:r>
                    </a:p>
                  </a:txBody>
                  <a:tcPr marL="35719" marR="35719" marT="26789" marB="26789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800" dirty="0"/>
                        <a:t>michel</a:t>
                      </a: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タイトル</a:t>
                      </a:r>
                      <a:r>
                        <a:rPr lang="en-US" altLang="ja-JP" sz="800" dirty="0" smtClean="0"/>
                        <a:t>4</a:t>
                      </a:r>
                      <a:endParaRPr sz="800" dirty="0">
                        <a:solidFill>
                          <a:schemeClr val="accent2"/>
                        </a:solidFill>
                      </a:endParaRPr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ja-JP" altLang="en-US" sz="800" dirty="0" smtClean="0"/>
                        <a:t>本文</a:t>
                      </a:r>
                      <a:r>
                        <a:rPr lang="en-US" altLang="ja-JP" sz="800" dirty="0" smtClean="0"/>
                        <a:t>4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lang="en-US" sz="800" dirty="0" smtClean="0"/>
                        <a:t>2015/04/04</a:t>
                      </a:r>
                      <a:endParaRPr sz="800" dirty="0"/>
                    </a:p>
                  </a:txBody>
                  <a:tcPr marL="35719" marR="35719" marT="26789" marB="26789" anchor="ctr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5983454" y="6181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63583" y="78274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テーブル情報を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に格納</a:t>
            </a:r>
            <a:endParaRPr kumimoji="1" lang="ja-JP" altLang="en-US" sz="1200" dirty="0"/>
          </a:p>
        </p:txBody>
      </p:sp>
      <p:pic>
        <p:nvPicPr>
          <p:cNvPr id="24" name="図 23" descr="スクリーンショット 2015-07-31 0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40" y="3260368"/>
            <a:ext cx="1737747" cy="146614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65" y="3993441"/>
            <a:ext cx="736600" cy="73660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971083" y="2983369"/>
            <a:ext cx="158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View/Topics/</a:t>
            </a:r>
            <a:r>
              <a:rPr kumimoji="1" lang="en-US" altLang="ja-JP" sz="1200" dirty="0" err="1" smtClean="0"/>
              <a:t>Index.ctp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776474"/>
      </p:ext>
    </p:extLst>
  </p:cSld>
  <p:clrMapOvr>
    <a:masterClrMapping/>
  </p:clrMapOvr>
  <p:transition xmlns:p14="http://schemas.microsoft.com/office/powerpoint/2010/main"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154376" y="1018818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TopicsController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50598" y="2641596"/>
            <a:ext cx="2003778" cy="479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View/Topics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762792" y="3420529"/>
            <a:ext cx="644528" cy="5319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1762792" y="1715554"/>
            <a:ext cx="490361" cy="6173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937740" y="20008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を渡す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075" y="208277"/>
            <a:ext cx="475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テーブルを想定した情報を</a:t>
            </a:r>
            <a:r>
              <a:rPr kumimoji="1" lang="en-US" altLang="ja-JP" dirty="0" smtClean="0"/>
              <a:t>$topics</a:t>
            </a:r>
            <a:r>
              <a:rPr kumimoji="1" lang="ja-JP" altLang="en-US" dirty="0" smtClean="0"/>
              <a:t>として</a:t>
            </a:r>
            <a:endParaRPr kumimoji="1" lang="en-US" altLang="ja-JP" dirty="0" smtClean="0"/>
          </a:p>
          <a:p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に記述しよう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29655" y="1804770"/>
            <a:ext cx="23068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STEP1</a:t>
            </a:r>
          </a:p>
          <a:p>
            <a:r>
              <a:rPr kumimoji="1" lang="en-US" altLang="ja-JP" sz="1200" dirty="0" err="1" smtClean="0"/>
              <a:t>TopicsController</a:t>
            </a:r>
            <a:r>
              <a:rPr kumimoji="1" lang="ja-JP" altLang="en-US" sz="1200" dirty="0" smtClean="0"/>
              <a:t>に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を定義</a:t>
            </a:r>
            <a:endParaRPr kumimoji="1" lang="ja-JP" altLang="en-US" sz="1200" dirty="0"/>
          </a:p>
        </p:txBody>
      </p:sp>
      <p:pic>
        <p:nvPicPr>
          <p:cNvPr id="24" name="図 23" descr="スクリーンショット 2015-07-31 0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07" y="3219444"/>
            <a:ext cx="1737747" cy="146614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29" y="3952517"/>
            <a:ext cx="736600" cy="736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40544" y="913870"/>
            <a:ext cx="450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Controller</a:t>
            </a:r>
            <a:r>
              <a:rPr kumimoji="1" lang="ja-JP" altLang="en-US" sz="1600" dirty="0" smtClean="0"/>
              <a:t>名と</a:t>
            </a:r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ディレクトリ名、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Controller</a:t>
            </a:r>
            <a:r>
              <a:rPr kumimoji="1" lang="ja-JP" altLang="en-US" sz="1600" dirty="0" smtClean="0"/>
              <a:t>のアクション名と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View</a:t>
            </a:r>
            <a:r>
              <a:rPr kumimoji="1" lang="ja-JP" altLang="en-US" sz="1600" dirty="0" smtClean="0"/>
              <a:t>ディレクトリ内ファイル名が対応します。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0243" y="2612272"/>
            <a:ext cx="2326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STEP2</a:t>
            </a:r>
          </a:p>
          <a:p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</a:t>
            </a:r>
            <a:r>
              <a:rPr kumimoji="1" lang="en-US" altLang="ja-JP" sz="1200" dirty="0" smtClean="0"/>
              <a:t>View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err="1" smtClean="0"/>
              <a:t>index.ctp</a:t>
            </a:r>
            <a:r>
              <a:rPr kumimoji="1" lang="ja-JP" altLang="en-US" sz="1200" dirty="0" smtClean="0"/>
              <a:t>に渡す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10243" y="3470604"/>
            <a:ext cx="2314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STEP3</a:t>
            </a:r>
          </a:p>
          <a:p>
            <a:r>
              <a:rPr kumimoji="1" lang="en-US" altLang="ja-JP" sz="1200" dirty="0" err="1" smtClean="0"/>
              <a:t>Index.ctp</a:t>
            </a:r>
            <a:r>
              <a:rPr kumimoji="1" lang="ja-JP" altLang="en-US" sz="1200" dirty="0" smtClean="0"/>
              <a:t>で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を展開、表示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77673" y="2976592"/>
            <a:ext cx="158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View/Topics/</a:t>
            </a:r>
            <a:r>
              <a:rPr kumimoji="1" lang="en-US" altLang="ja-JP" sz="1200" dirty="0" err="1" smtClean="0"/>
              <a:t>Index.ctp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591266"/>
      </p:ext>
    </p:extLst>
  </p:cSld>
  <p:clrMapOvr>
    <a:masterClrMapping/>
  </p:clrMapOvr>
  <p:transition xmlns:p14="http://schemas.microsoft.com/office/powerpoint/2010/main"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9433" y="139659"/>
            <a:ext cx="23068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STEP1</a:t>
            </a:r>
          </a:p>
          <a:p>
            <a:r>
              <a:rPr kumimoji="1" lang="en-US" altLang="ja-JP" sz="1200" dirty="0" err="1" smtClean="0"/>
              <a:t>TopicsController</a:t>
            </a:r>
            <a:r>
              <a:rPr kumimoji="1" lang="ja-JP" altLang="en-US" sz="1200" dirty="0" smtClean="0"/>
              <a:t>に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を定義</a:t>
            </a:r>
            <a:endParaRPr kumimoji="1" lang="ja-JP" altLang="en-US" sz="1200" dirty="0"/>
          </a:p>
        </p:txBody>
      </p:sp>
      <p:sp>
        <p:nvSpPr>
          <p:cNvPr id="5" name="Shape 250"/>
          <p:cNvSpPr/>
          <p:nvPr/>
        </p:nvSpPr>
        <p:spPr>
          <a:xfrm>
            <a:off x="291205" y="823618"/>
            <a:ext cx="7822907" cy="3939540"/>
          </a:xfrm>
          <a:prstGeom prst="rect">
            <a:avLst/>
          </a:prstGeom>
          <a:ln w="38100" cmpd="sng"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 lvl="0">
              <a:defRPr sz="1800"/>
            </a:pPr>
            <a:endParaRPr lang="en-US" sz="1600" dirty="0" smtClean="0">
              <a:solidFill>
                <a:schemeClr val="accent3"/>
              </a:solidFill>
            </a:endParaRPr>
          </a:p>
          <a:p>
            <a:pPr lvl="0">
              <a:defRPr sz="1800"/>
            </a:pPr>
            <a:r>
              <a:rPr lang="en-US" sz="1600" dirty="0" smtClean="0">
                <a:solidFill>
                  <a:schemeClr val="accent3"/>
                </a:solidFill>
              </a:rPr>
              <a:t>//View</a:t>
            </a:r>
            <a:r>
              <a:rPr lang="ja-JP" altLang="en-US" sz="1600" dirty="0" smtClean="0">
                <a:solidFill>
                  <a:schemeClr val="accent3"/>
                </a:solidFill>
              </a:rPr>
              <a:t>の</a:t>
            </a:r>
            <a:r>
              <a:rPr lang="en-US" altLang="ja-JP" sz="1600" dirty="0" err="1" smtClean="0">
                <a:solidFill>
                  <a:schemeClr val="accent3"/>
                </a:solidFill>
              </a:rPr>
              <a:t>index.ctp</a:t>
            </a:r>
            <a:r>
              <a:rPr lang="ja-JP" altLang="en-US" sz="1600" dirty="0" smtClean="0">
                <a:solidFill>
                  <a:schemeClr val="accent3"/>
                </a:solidFill>
              </a:rPr>
              <a:t>に対応</a:t>
            </a:r>
            <a:endParaRPr lang="en-US" sz="1600" dirty="0" smtClean="0">
              <a:solidFill>
                <a:schemeClr val="accent3"/>
              </a:solidFill>
            </a:endParaRPr>
          </a:p>
          <a:p>
            <a:pPr lvl="0">
              <a:defRPr sz="1800"/>
            </a:pPr>
            <a:r>
              <a:rPr lang="en-US" sz="1600" dirty="0"/>
              <a:t>	public function </a:t>
            </a:r>
            <a:r>
              <a:rPr lang="en-US" sz="1600" dirty="0" smtClean="0"/>
              <a:t>index(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lvl="0">
              <a:defRPr sz="1800"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altLang="ja-JP" sz="1600" dirty="0"/>
              <a:t>$</a:t>
            </a:r>
            <a:r>
              <a:rPr lang="en-US" altLang="ja-JP" sz="1600" dirty="0" err="1"/>
              <a:t>userdata</a:t>
            </a:r>
            <a:r>
              <a:rPr lang="en-US" altLang="ja-JP" sz="1600" dirty="0"/>
              <a:t>=array(</a:t>
            </a:r>
          </a:p>
          <a:p>
            <a:pPr lvl="0">
              <a:defRPr sz="1800"/>
            </a:pPr>
            <a:r>
              <a:rPr lang="en-US" altLang="ja-JP" sz="1600" dirty="0"/>
              <a:t>   </a:t>
            </a:r>
            <a:r>
              <a:rPr lang="en-US" altLang="ja-JP" sz="1600" dirty="0" smtClean="0"/>
              <a:t>			 </a:t>
            </a:r>
            <a:r>
              <a:rPr lang="en-US" altLang="ja-JP" sz="1600" dirty="0"/>
              <a:t>array(</a:t>
            </a:r>
          </a:p>
          <a:p>
            <a:pPr lvl="0">
              <a:defRPr sz="1800"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			'</a:t>
            </a:r>
            <a:r>
              <a:rPr lang="en-US" altLang="ja-JP" sz="1600" dirty="0"/>
              <a:t>id' =&gt;1,</a:t>
            </a:r>
          </a:p>
          <a:p>
            <a:pPr lvl="0">
              <a:defRPr sz="1800"/>
            </a:pPr>
            <a:r>
              <a:rPr lang="en-US" altLang="ja-JP" sz="1600" dirty="0"/>
              <a:t>        </a:t>
            </a:r>
            <a:r>
              <a:rPr lang="en-US" altLang="ja-JP" sz="1600" dirty="0" smtClean="0"/>
              <a:t>				'</a:t>
            </a:r>
            <a:r>
              <a:rPr lang="en-US" altLang="ja-JP" sz="1600" dirty="0" err="1"/>
              <a:t>user_name</a:t>
            </a:r>
            <a:r>
              <a:rPr lang="en-US" altLang="ja-JP" sz="1600" dirty="0"/>
              <a:t>'=&gt;'</a:t>
            </a:r>
            <a:r>
              <a:rPr lang="en-US" altLang="ja-JP" sz="1600" dirty="0" err="1"/>
              <a:t>subaru</a:t>
            </a:r>
            <a:r>
              <a:rPr lang="en-US" altLang="ja-JP" sz="1600" dirty="0"/>
              <a:t>',</a:t>
            </a:r>
          </a:p>
          <a:p>
            <a:pPr lvl="0">
              <a:defRPr sz="1800"/>
            </a:pPr>
            <a:r>
              <a:rPr lang="en-US" altLang="ja-JP" sz="1600" dirty="0"/>
              <a:t>        </a:t>
            </a:r>
            <a:r>
              <a:rPr lang="en-US" altLang="ja-JP" sz="1600" dirty="0" smtClean="0"/>
              <a:t>				'</a:t>
            </a:r>
            <a:r>
              <a:rPr lang="en-US" altLang="ja-JP" sz="1600" dirty="0"/>
              <a:t>title'=&gt;'</a:t>
            </a:r>
            <a:r>
              <a:rPr lang="ja-JP" altLang="en-US" sz="1600" dirty="0"/>
              <a:t>タイトル</a:t>
            </a:r>
            <a:r>
              <a:rPr lang="en-US" altLang="ja-JP" sz="1600" dirty="0"/>
              <a:t>1',</a:t>
            </a:r>
          </a:p>
          <a:p>
            <a:pPr lvl="0">
              <a:defRPr sz="1800"/>
            </a:pPr>
            <a:r>
              <a:rPr lang="en-US" altLang="ja-JP" sz="1600" dirty="0"/>
              <a:t>        </a:t>
            </a:r>
            <a:r>
              <a:rPr lang="en-US" altLang="ja-JP" sz="1600" dirty="0" smtClean="0"/>
              <a:t>				'</a:t>
            </a:r>
            <a:r>
              <a:rPr lang="en-US" altLang="ja-JP" sz="1600" dirty="0"/>
              <a:t>content'=&gt;'</a:t>
            </a:r>
            <a:r>
              <a:rPr lang="ja-JP" altLang="en-US" sz="1600" dirty="0"/>
              <a:t>内容</a:t>
            </a:r>
            <a:r>
              <a:rPr lang="en-US" altLang="ja-JP" sz="1600" dirty="0" smtClean="0"/>
              <a:t>1’,</a:t>
            </a:r>
          </a:p>
          <a:p>
            <a:pPr lvl="0">
              <a:defRPr sz="1800"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		),   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rgbClr val="9BBB59"/>
                </a:solidFill>
              </a:rPr>
              <a:t>//</a:t>
            </a:r>
            <a:r>
              <a:rPr lang="ja-JP" altLang="en-US" sz="1600" dirty="0" smtClean="0">
                <a:solidFill>
                  <a:srgbClr val="9BBB59"/>
                </a:solidFill>
              </a:rPr>
              <a:t>以下省略</a:t>
            </a:r>
            <a:endParaRPr lang="en-US" altLang="ja-JP" sz="16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1600" dirty="0">
                <a:solidFill>
                  <a:srgbClr val="9BBB59"/>
                </a:solidFill>
              </a:rPr>
              <a:t>	</a:t>
            </a:r>
            <a:r>
              <a:rPr lang="en-US" altLang="ja-JP" sz="1600" dirty="0" smtClean="0">
                <a:solidFill>
                  <a:srgbClr val="9BBB59"/>
                </a:solidFill>
              </a:rPr>
              <a:t>	//</a:t>
            </a:r>
            <a:r>
              <a:rPr lang="en-US" altLang="ja-JP" sz="1600" dirty="0" err="1" smtClean="0">
                <a:solidFill>
                  <a:srgbClr val="9BBB59"/>
                </a:solidFill>
              </a:rPr>
              <a:t>index.ctp</a:t>
            </a:r>
            <a:r>
              <a:rPr lang="ja-JP" altLang="en-US" sz="1600" dirty="0" smtClean="0">
                <a:solidFill>
                  <a:srgbClr val="9BBB59"/>
                </a:solidFill>
              </a:rPr>
              <a:t>に</a:t>
            </a:r>
            <a:r>
              <a:rPr lang="en-US" altLang="ja-JP" sz="1600" dirty="0" smtClean="0">
                <a:solidFill>
                  <a:srgbClr val="9BBB59"/>
                </a:solidFill>
              </a:rPr>
              <a:t>$topics</a:t>
            </a:r>
            <a:r>
              <a:rPr lang="ja-JP" altLang="en-US" sz="1600" dirty="0" smtClean="0">
                <a:solidFill>
                  <a:srgbClr val="9BBB59"/>
                </a:solidFill>
              </a:rPr>
              <a:t>を渡す</a:t>
            </a:r>
            <a:endParaRPr lang="en-US" altLang="ja-JP" sz="1600" dirty="0" smtClean="0">
              <a:solidFill>
                <a:srgbClr val="9BBB59"/>
              </a:solidFill>
            </a:endParaRPr>
          </a:p>
          <a:p>
            <a:pPr lvl="0">
              <a:defRPr sz="1800"/>
            </a:pPr>
            <a:r>
              <a:rPr lang="en-US" altLang="ja-JP" sz="1600" dirty="0" smtClean="0">
                <a:solidFill>
                  <a:srgbClr val="9BBB59"/>
                </a:solidFill>
              </a:rPr>
              <a:t>		</a:t>
            </a:r>
            <a:r>
              <a:rPr lang="en-US" altLang="ja-JP" sz="1600" dirty="0" smtClean="0">
                <a:solidFill>
                  <a:srgbClr val="FFFFFF"/>
                </a:solidFill>
              </a:rPr>
              <a:t>$this-&gt;set(‘topics’, $topics);</a:t>
            </a:r>
          </a:p>
          <a:p>
            <a:pPr lvl="0">
              <a:defRPr sz="1800"/>
            </a:pPr>
            <a:r>
              <a:rPr lang="en-US" altLang="ja-JP" sz="1600" dirty="0">
                <a:solidFill>
                  <a:srgbClr val="9BBB59"/>
                </a:solidFill>
              </a:rPr>
              <a:t>	</a:t>
            </a:r>
            <a:r>
              <a:rPr lang="en-US" altLang="ja-JP" sz="1600" dirty="0">
                <a:solidFill>
                  <a:schemeClr val="bg1"/>
                </a:solidFill>
              </a:rPr>
              <a:t>}</a:t>
            </a:r>
            <a:endParaRPr lang="en-US" altLang="ja-JP" sz="1600" dirty="0" smtClean="0">
              <a:solidFill>
                <a:schemeClr val="bg1"/>
              </a:solidFill>
            </a:endParaRPr>
          </a:p>
          <a:p>
            <a:pPr lvl="0">
              <a:defRPr sz="1800"/>
            </a:pPr>
            <a:endParaRPr lang="en-US" sz="1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79464" y="139659"/>
            <a:ext cx="2326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STEP2</a:t>
            </a:r>
          </a:p>
          <a:p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</a:t>
            </a:r>
            <a:r>
              <a:rPr kumimoji="1" lang="en-US" altLang="ja-JP" sz="1200" dirty="0" smtClean="0"/>
              <a:t>View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err="1" smtClean="0"/>
              <a:t>index.ctp</a:t>
            </a:r>
            <a:r>
              <a:rPr kumimoji="1" lang="ja-JP" altLang="en-US" sz="1200" dirty="0" smtClean="0"/>
              <a:t>に渡す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4470701"/>
      </p:ext>
    </p:extLst>
  </p:cSld>
  <p:clrMapOvr>
    <a:masterClrMapping/>
  </p:clrMapOvr>
  <p:transition xmlns:p14="http://schemas.microsoft.com/office/powerpoint/2010/main"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0"/>
          <p:cNvSpPr/>
          <p:nvPr/>
        </p:nvSpPr>
        <p:spPr>
          <a:xfrm>
            <a:off x="150094" y="929726"/>
            <a:ext cx="7822907" cy="1723549"/>
          </a:xfrm>
          <a:prstGeom prst="rect">
            <a:avLst/>
          </a:prstGeom>
          <a:ln w="38100" cmpd="sng"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1600" dirty="0" smtClean="0"/>
              <a:t>&lt;? </a:t>
            </a:r>
            <a:r>
              <a:rPr lang="en-US" sz="1600" dirty="0" err="1"/>
              <a:t>f</a:t>
            </a:r>
            <a:r>
              <a:rPr lang="en-US" sz="1600" dirty="0" err="1" smtClean="0"/>
              <a:t>oreach</a:t>
            </a:r>
            <a:r>
              <a:rPr lang="en-US" sz="1600" dirty="0" smtClean="0"/>
              <a:t>($topics as $topic): ?&gt;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chemeClr val="bg1"/>
                </a:solidFill>
              </a:rPr>
              <a:t>	&lt;? echo($topic[‘</a:t>
            </a:r>
            <a:r>
              <a:rPr lang="en-US" altLang="ja-JP" sz="1600" dirty="0" err="1" smtClean="0">
                <a:solidFill>
                  <a:schemeClr val="bg1"/>
                </a:solidFill>
              </a:rPr>
              <a:t>user_name</a:t>
            </a:r>
            <a:r>
              <a:rPr lang="en-US" altLang="ja-JP" sz="1600" dirty="0" smtClean="0">
                <a:solidFill>
                  <a:schemeClr val="bg1"/>
                </a:solidFill>
              </a:rPr>
              <a:t>’]); ?&gt;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chemeClr val="bg1"/>
                </a:solidFill>
              </a:rPr>
              <a:t>	&lt;? echo($topic[‘title’]); ?&gt;	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chemeClr val="bg1"/>
                </a:solidFill>
              </a:rPr>
              <a:t>	&lt;? echo($topic[‘content’]); ?&gt;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chemeClr val="bg1"/>
                </a:solidFill>
              </a:rPr>
              <a:t>	&lt;? echo($topic[‘created’]); ?&gt;</a:t>
            </a:r>
          </a:p>
          <a:p>
            <a:pPr lvl="0">
              <a:defRPr sz="1800"/>
            </a:pPr>
            <a:r>
              <a:rPr lang="en-US" altLang="ja-JP" sz="1600" dirty="0" smtClean="0">
                <a:solidFill>
                  <a:schemeClr val="bg1"/>
                </a:solidFill>
              </a:rPr>
              <a:t>&lt;? </a:t>
            </a:r>
            <a:r>
              <a:rPr lang="en-US" altLang="ja-JP" sz="1600" dirty="0" err="1" smtClean="0">
                <a:solidFill>
                  <a:schemeClr val="bg1"/>
                </a:solidFill>
              </a:rPr>
              <a:t>endforeach</a:t>
            </a:r>
            <a:r>
              <a:rPr lang="en-US" altLang="ja-JP" sz="1600" dirty="0" smtClean="0">
                <a:solidFill>
                  <a:schemeClr val="bg1"/>
                </a:solidFill>
              </a:rPr>
              <a:t>; ?&gt;</a:t>
            </a:r>
          </a:p>
          <a:p>
            <a:pPr lvl="0">
              <a:defRPr sz="1800"/>
            </a:pPr>
            <a:endParaRPr lang="en-US" sz="16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0094" y="126271"/>
            <a:ext cx="23145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504D"/>
                </a:solidFill>
              </a:rPr>
              <a:t>STEP3</a:t>
            </a:r>
          </a:p>
          <a:p>
            <a:r>
              <a:rPr kumimoji="1" lang="en-US" altLang="ja-JP" sz="1200" dirty="0" err="1" smtClean="0"/>
              <a:t>Index.ctp</a:t>
            </a:r>
            <a:r>
              <a:rPr kumimoji="1" lang="ja-JP" altLang="en-US" sz="1200" dirty="0" smtClean="0"/>
              <a:t>に</a:t>
            </a:r>
            <a:r>
              <a:rPr kumimoji="1" lang="en-US" altLang="ja-JP" sz="1200" dirty="0" smtClean="0"/>
              <a:t>$topics</a:t>
            </a:r>
            <a:r>
              <a:rPr kumimoji="1" lang="ja-JP" altLang="en-US" sz="1200" dirty="0" smtClean="0"/>
              <a:t>を展開、表示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0094" y="3304443"/>
            <a:ext cx="59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Localhost</a:t>
            </a:r>
            <a:r>
              <a:rPr kumimoji="1" lang="en-US" altLang="ja-JP" dirty="0" smtClean="0"/>
              <a:t>/blog/topics/</a:t>
            </a:r>
            <a:r>
              <a:rPr kumimoji="1" lang="en-US" altLang="ja-JP" dirty="0" err="1" smtClean="0"/>
              <a:t>index.ctp</a:t>
            </a:r>
            <a:r>
              <a:rPr kumimoji="1" lang="ja-JP" altLang="en-US" dirty="0" smtClean="0"/>
              <a:t>にアクセスしてみましょう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974705"/>
      </p:ext>
    </p:extLst>
  </p:cSld>
  <p:clrMapOvr>
    <a:masterClrMapping/>
  </p:clrMapOvr>
  <p:transition xmlns:p14="http://schemas.microsoft.com/office/powerpoint/2010/main"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表示できましたか？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792296"/>
      </p:ext>
    </p:extLst>
  </p:cSld>
  <p:clrMapOvr>
    <a:masterClrMapping/>
  </p:clrMapOvr>
  <p:transition xmlns:p14="http://schemas.microsoft.com/office/powerpoint/2010/main"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岩崎拓海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Sky Iwasaki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Email : </a:t>
            </a:r>
            <a:r>
              <a:rPr kumimoji="1" lang="en-US" altLang="ja-JP" dirty="0" err="1" smtClean="0"/>
              <a:t>iwasaki.sukai@slogan.jp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https://</a:t>
            </a:r>
            <a:r>
              <a:rPr kumimoji="1" lang="en-US" altLang="ja-JP" dirty="0" err="1"/>
              <a:t>www.facebook.com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sukai.iwasaki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34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5-07-02 17.00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1" y="532518"/>
            <a:ext cx="3734230" cy="2802411"/>
          </a:xfrm>
          <a:prstGeom prst="rect">
            <a:avLst/>
          </a:prstGeom>
        </p:spPr>
      </p:pic>
      <p:pic>
        <p:nvPicPr>
          <p:cNvPr id="5" name="図 4" descr="スクリーンショット 2015-07-02 17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76" y="532518"/>
            <a:ext cx="3706189" cy="280241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06711" y="135089"/>
            <a:ext cx="35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7" name="Shape 294"/>
          <p:cNvSpPr/>
          <p:nvPr/>
        </p:nvSpPr>
        <p:spPr>
          <a:xfrm>
            <a:off x="744579" y="1793816"/>
            <a:ext cx="888722" cy="799886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" name="Shape 294"/>
          <p:cNvSpPr/>
          <p:nvPr/>
        </p:nvSpPr>
        <p:spPr>
          <a:xfrm>
            <a:off x="5045051" y="1877732"/>
            <a:ext cx="2859255" cy="255729"/>
          </a:xfrm>
          <a:prstGeom prst="rect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6711" y="3948327"/>
            <a:ext cx="455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en-US" altLang="ja-JP" dirty="0" smtClean="0"/>
              <a:t>.MAMP/</a:t>
            </a:r>
            <a:r>
              <a:rPr kumimoji="1" lang="en-US" altLang="ja-JP" dirty="0" err="1" smtClean="0"/>
              <a:t>htdocs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以下にファイルを設置する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6711" y="4317659"/>
            <a:ext cx="81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Ex.MAMP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htdocs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test.php</a:t>
            </a:r>
            <a:r>
              <a:rPr kumimoji="1" lang="ja-JP" altLang="en-US" dirty="0" smtClean="0"/>
              <a:t>を設置した場合は</a:t>
            </a:r>
            <a:r>
              <a:rPr kumimoji="1" lang="en-US" altLang="ja-JP" dirty="0" err="1" smtClean="0"/>
              <a:t>localhost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test.php</a:t>
            </a:r>
            <a:r>
              <a:rPr kumimoji="1" lang="ja-JP" altLang="en-US" dirty="0" smtClean="0"/>
              <a:t>で表示できます。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2701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0234" y="863947"/>
            <a:ext cx="8386148" cy="1741289"/>
          </a:xfrm>
        </p:spPr>
        <p:txBody>
          <a:bodyPr/>
          <a:lstStyle/>
          <a:p>
            <a:r>
              <a:rPr kumimoji="1" lang="ja-JP" altLang="en-US" dirty="0" smtClean="0"/>
              <a:t>演習が毎回ありますが</a:t>
            </a:r>
            <a:r>
              <a:rPr kumimoji="1" lang="en-US" altLang="ja-JP" dirty="0" smtClean="0"/>
              <a:t>practice~.</a:t>
            </a:r>
            <a:r>
              <a:rPr kumimoji="1" lang="en-US" altLang="ja-JP" dirty="0" err="1" smtClean="0"/>
              <a:t>php</a:t>
            </a:r>
            <a:r>
              <a:rPr kumimoji="1" lang="ja-JP" altLang="en-US" dirty="0" smtClean="0"/>
              <a:t>で保存をお願いします。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95339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5822</TotalTime>
  <Words>4283</Words>
  <Application>Microsoft Macintosh PowerPoint</Application>
  <PresentationFormat>画面に合わせる (16:9)</PresentationFormat>
  <Paragraphs>890</Paragraphs>
  <Slides>75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75</vt:i4>
      </vt:variant>
    </vt:vector>
  </HeadingPairs>
  <TitlesOfParts>
    <vt:vector size="78" baseType="lpstr">
      <vt:lpstr>2_Office Theme</vt:lpstr>
      <vt:lpstr>3_Office Theme</vt:lpstr>
      <vt:lpstr>1_Office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演習が毎回ありますがpractice~.phpで保存をお願いします。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Day1ではcake/app/Viewにhtml/cssを記述しました。</vt:lpstr>
      <vt:lpstr>PowerPoint プレゼンテーション</vt:lpstr>
      <vt:lpstr>ここからはControllerとViewの連携を学びます。</vt:lpstr>
      <vt:lpstr>PowerPoint プレゼンテーション</vt:lpstr>
      <vt:lpstr>これから作成するブログの構造</vt:lpstr>
      <vt:lpstr>PowerPoint プレゼンテーション</vt:lpstr>
      <vt:lpstr>PowerPoint プレゼンテーション</vt:lpstr>
      <vt:lpstr>Modelを使いデータベースから情報を取得したいところですがそれはまたあとで</vt:lpstr>
      <vt:lpstr>MVCフレームワークで最も重要なControllerの使い方を学びます。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表示できましたか？</vt:lpstr>
      <vt:lpstr>岩崎拓海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岩崎 拓海</cp:lastModifiedBy>
  <cp:revision>197</cp:revision>
  <dcterms:created xsi:type="dcterms:W3CDTF">2010-04-12T23:12:02Z</dcterms:created>
  <dcterms:modified xsi:type="dcterms:W3CDTF">2015-08-06T06:07:54Z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