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chi\Downloads\Call_Center_data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(1).xlsx]1!PivotTable1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528596165793953"/>
          <c:y val="2.4320145957365084E-2"/>
          <c:w val="0.72799277772681847"/>
          <c:h val="0.82326476632281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'1'!$B$3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'1'!$A$4:$A$9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'1'!$B$4:$B$9</c:f>
              <c:numCache>
                <c:formatCode>General</c:formatCode>
                <c:ptCount val="5"/>
                <c:pt idx="0">
                  <c:v>11063</c:v>
                </c:pt>
                <c:pt idx="1">
                  <c:v>8754</c:v>
                </c:pt>
                <c:pt idx="2">
                  <c:v>3928</c:v>
                </c:pt>
                <c:pt idx="3">
                  <c:v>6026</c:v>
                </c:pt>
                <c:pt idx="4">
                  <c:v>3170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7-4ED7-8A61-0C811FAC39A3}"/>
            </c:ext>
          </c:extLst>
        </c:ser>
        <c:ser>
          <c:idx val="1"/>
          <c:order val="1"/>
          <c:tx>
            <c:strRef>
              <c:f>'1'!$C$3</c:f>
              <c:strCache>
                <c:ptCount val="1"/>
                <c:pt idx="0">
                  <c:v>% of Level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'1'!$A$4:$A$9</c:f>
              <c:strCache>
                <c:ptCount val="5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  <c:pt idx="3">
                  <c:v>Very Negative</c:v>
                </c:pt>
                <c:pt idx="4">
                  <c:v>Very Positive</c:v>
                </c:pt>
              </c:strCache>
            </c:strRef>
          </c:cat>
          <c:val>
            <c:numRef>
              <c:f>'1'!$C$4:$C$9</c:f>
              <c:numCache>
                <c:formatCode>0.0%</c:formatCode>
                <c:ptCount val="5"/>
                <c:pt idx="0">
                  <c:v>0.33584287058680673</c:v>
                </c:pt>
                <c:pt idx="1">
                  <c:v>0.2657478522206369</c:v>
                </c:pt>
                <c:pt idx="2">
                  <c:v>0.11924349594729972</c:v>
                </c:pt>
                <c:pt idx="3">
                  <c:v>0.18293312285601529</c:v>
                </c:pt>
                <c:pt idx="4">
                  <c:v>9.6232658389241374E-2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7-4ED7-8A61-0C811FAC39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1947680"/>
        <c:axId val="1693503312"/>
      </c:barChart>
      <c:catAx>
        <c:axId val="162194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503312"/>
        <c:crosses val="autoZero"/>
        <c:auto val="1"/>
        <c:lblAlgn val="ctr"/>
        <c:lblOffset val="100"/>
        <c:noMultiLvlLbl val="0"/>
      </c:catAx>
      <c:valAx>
        <c:axId val="169350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94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 (1).xlsx]2!PivotTable2</c:name>
    <c:fmtId val="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'2'!$B$3</c:f>
              <c:strCache>
                <c:ptCount val="1"/>
                <c:pt idx="0">
                  <c:v>Count of 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'2'!$A$4:$A$7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'2'!$B$4:$B$7</c:f>
              <c:numCache>
                <c:formatCode>General</c:formatCode>
                <c:ptCount val="3"/>
                <c:pt idx="0">
                  <c:v>23462</c:v>
                </c:pt>
                <c:pt idx="1">
                  <c:v>4749</c:v>
                </c:pt>
                <c:pt idx="2">
                  <c:v>4730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4-48F3-AE63-383B262DFDA5}"/>
            </c:ext>
          </c:extLst>
        </c:ser>
        <c:ser>
          <c:idx val="1"/>
          <c:order val="1"/>
          <c:tx>
            <c:strRef>
              <c:f>'2'!$C$3</c:f>
              <c:strCache>
                <c:ptCount val="1"/>
                <c:pt idx="0">
                  <c:v>%Recurring Problems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'2'!$A$4:$A$7</c:f>
              <c:strCache>
                <c:ptCount val="3"/>
                <c:pt idx="0">
                  <c:v>Billing Question</c:v>
                </c:pt>
                <c:pt idx="1">
                  <c:v>Payments</c:v>
                </c:pt>
                <c:pt idx="2">
                  <c:v>Service Outage</c:v>
                </c:pt>
              </c:strCache>
            </c:strRef>
          </c:cat>
          <c:val>
            <c:numRef>
              <c:f>'2'!$C$4:$C$7</c:f>
              <c:numCache>
                <c:formatCode>0.00%</c:formatCode>
                <c:ptCount val="3"/>
                <c:pt idx="0">
                  <c:v>0.71224310130232837</c:v>
                </c:pt>
                <c:pt idx="1">
                  <c:v>0.14416684375094865</c:v>
                </c:pt>
                <c:pt idx="2">
                  <c:v>0.14359005494672292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C4-48F3-AE63-383B262DFD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21946080"/>
        <c:axId val="1483930944"/>
      </c:barChart>
      <c:catAx>
        <c:axId val="162194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930944"/>
        <c:crosses val="autoZero"/>
        <c:auto val="1"/>
        <c:lblAlgn val="ctr"/>
        <c:lblOffset val="100"/>
        <c:noMultiLvlLbl val="0"/>
      </c:catAx>
      <c:valAx>
        <c:axId val="148393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94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8F6-79AB-4FEA-A0A6-C07A03B7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2787F-4DC5-4837-B156-3959B8AB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621E-9633-4C17-88C0-696E80F4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154-9425-47E4-A953-0E2AD2EB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86D3-973C-434F-8E97-E692D782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4F6-0805-4DD1-8E99-6EEB95AC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9F75-1C42-40B9-B04D-9306B2B2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3DBD-622F-470A-AAE1-AB8305D4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C73-C891-4149-AF41-053D29E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B06D-C6F0-414F-B371-E39DCEF1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00633-4C20-4A32-8E7D-DD739E858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9BF0-8F8C-42DA-B15F-2AA24417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99B2-33E6-47E7-A0E2-BB0F982A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E4AC-9A94-40CB-829C-C38287E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96F06-2F6C-4506-ADBD-A7794306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B604-4C52-4900-85C2-711AFBD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607D-E8B7-433B-BF38-DDE0C03F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B49A-BD29-45DD-9E5D-0C012F6B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C67D-1167-40E7-81E4-EE0002B4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4C1B-6FFF-43E5-ADAF-76C0E1D7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49F0-E6C3-4FDD-80BF-0FE46AD0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7CD00-E6C7-4629-897C-1EFB2F40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04D-80A7-43BB-A9FE-436E2A20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94D3-E346-4BC8-A124-64372AF4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5B75-34F7-4790-AF95-C68FC44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9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83A0-FC5B-4725-89C2-92D24618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241E-9BAF-4B90-B43C-D66A02AD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B0E76-2FD0-4DDC-99EB-6B500351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D8DD-5E66-4EDE-B5D2-4F8EC9A6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00731-8FBC-453F-A323-AE36583D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952F-6B3C-4848-BBBD-D6A7E4FD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8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CF7B-DB46-4E62-A150-9CA1A6A8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5237-F72E-445B-9D5B-5553C9A6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AA71-50F2-4DF5-A862-AE5ED4762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4838-857E-4E82-89AE-6E3B65C2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22A75-CFE3-4283-BFB0-01E51DFD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D212C-8790-4067-9CEE-55BA7BEE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3FEF9-8F4A-4A74-AF67-A1A0EB6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E7E51-5FA4-4157-9561-CE9E0154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96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6E45-DDD3-4A21-9B11-2A72635A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C0E18-066B-41C7-B4EC-12F286A5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0DEAD-B3E1-43BF-81A9-AE29382C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4556D-5529-46F2-8746-C7798140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3B4-B353-4C5C-8EF7-5D410AC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CD4B-F1D2-40CC-A5D7-F7B54C7A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0D894-BBBA-49AC-9550-1C1888A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6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EBF-6656-490B-A7DC-2F162F04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2112-8944-4F3C-99D1-5478132B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8038-A423-44D6-99C8-EB1ECF54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85E45-EF5B-4246-B2AC-7FA6C272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1B48-84F3-4A65-A6EF-59549936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A812-556D-46A0-A28F-DE25201F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025A-BA12-485F-8902-8A3BFF7C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DE3F9-3813-4E04-AD8D-ACE7CE18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A20C-80FF-49E3-9CCA-BD077BA07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5FC6E-44AD-4F7E-B6BB-63B4C6A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63E51-437A-4E98-A9EF-386A5053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6590-7F31-44A1-BE1D-456BDE95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2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EFCCE-5E95-4AB6-9B06-D45174FA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AD44-9E7D-4E15-8E5C-ED3F34FE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464D-8123-4B18-A3FE-8C663A5E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797D-6975-487B-BF11-2898AA744B4D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5C77-B806-4320-AD68-F85518EC5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B1AB-F39D-42D5-BDAE-49717B155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4150-AAFB-487A-9286-D4FAAB55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8E65F8-F8BE-4285-9542-00C28760B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958382"/>
              </p:ext>
            </p:extLst>
          </p:nvPr>
        </p:nvGraphicFramePr>
        <p:xfrm>
          <a:off x="6181724" y="1019175"/>
          <a:ext cx="5133975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B3F176-A860-4E16-B31D-A9844AA1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393"/>
              </p:ext>
            </p:extLst>
          </p:nvPr>
        </p:nvGraphicFramePr>
        <p:xfrm>
          <a:off x="568326" y="1313268"/>
          <a:ext cx="4451350" cy="2934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531">
                  <a:extLst>
                    <a:ext uri="{9D8B030D-6E8A-4147-A177-3AD203B41FA5}">
                      <a16:colId xmlns:a16="http://schemas.microsoft.com/office/drawing/2014/main" val="4264488498"/>
                    </a:ext>
                  </a:extLst>
                </a:gridCol>
                <a:gridCol w="1005144">
                  <a:extLst>
                    <a:ext uri="{9D8B030D-6E8A-4147-A177-3AD203B41FA5}">
                      <a16:colId xmlns:a16="http://schemas.microsoft.com/office/drawing/2014/main" val="490840715"/>
                    </a:ext>
                  </a:extLst>
                </a:gridCol>
                <a:gridCol w="2225675">
                  <a:extLst>
                    <a:ext uri="{9D8B030D-6E8A-4147-A177-3AD203B41FA5}">
                      <a16:colId xmlns:a16="http://schemas.microsoft.com/office/drawing/2014/main" val="3861360967"/>
                    </a:ext>
                  </a:extLst>
                </a:gridCol>
              </a:tblGrid>
              <a:tr h="3096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% of Level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1067803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339637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Neutral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26.6%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829380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11.9%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2944241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Negative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18.3%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1374121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Positive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9.6%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8108808"/>
                  </a:ext>
                </a:extLst>
              </a:tr>
              <a:tr h="437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32941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33994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A91149-2C29-4455-A3D8-0DCF36684D84}"/>
              </a:ext>
            </a:extLst>
          </p:cNvPr>
          <p:cNvSpPr/>
          <p:nvPr/>
        </p:nvSpPr>
        <p:spPr>
          <a:xfrm>
            <a:off x="3562350" y="154306"/>
            <a:ext cx="4857750" cy="645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Customer Sentiment Analysis: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A484C-62BA-4158-A373-C4BE57E30B8D}"/>
              </a:ext>
            </a:extLst>
          </p:cNvPr>
          <p:cNvSpPr/>
          <p:nvPr/>
        </p:nvSpPr>
        <p:spPr>
          <a:xfrm>
            <a:off x="2943225" y="4457700"/>
            <a:ext cx="6191250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"Negative" and "Neutral" sentiments have the highest counts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4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EC1678-AF77-4023-9699-37F56937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2368"/>
              </p:ext>
            </p:extLst>
          </p:nvPr>
        </p:nvGraphicFramePr>
        <p:xfrm>
          <a:off x="904874" y="1206499"/>
          <a:ext cx="3781425" cy="2765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637">
                  <a:extLst>
                    <a:ext uri="{9D8B030D-6E8A-4147-A177-3AD203B41FA5}">
                      <a16:colId xmlns:a16="http://schemas.microsoft.com/office/drawing/2014/main" val="1334281706"/>
                    </a:ext>
                  </a:extLst>
                </a:gridCol>
                <a:gridCol w="712996">
                  <a:extLst>
                    <a:ext uri="{9D8B030D-6E8A-4147-A177-3AD203B41FA5}">
                      <a16:colId xmlns:a16="http://schemas.microsoft.com/office/drawing/2014/main" val="2457866914"/>
                    </a:ext>
                  </a:extLst>
                </a:gridCol>
                <a:gridCol w="2100792">
                  <a:extLst>
                    <a:ext uri="{9D8B030D-6E8A-4147-A177-3AD203B41FA5}">
                      <a16:colId xmlns:a16="http://schemas.microsoft.com/office/drawing/2014/main" val="1106948028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%Recurring Problems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0395384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Billing Question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23462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71.22%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353409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Payments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14.42%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8704540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Service Outage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14.36%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5806873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32941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395966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E2CF44B-3F91-4A37-B1D1-DC2B35FA4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49249"/>
              </p:ext>
            </p:extLst>
          </p:nvPr>
        </p:nvGraphicFramePr>
        <p:xfrm>
          <a:off x="5199062" y="1292224"/>
          <a:ext cx="4460875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0AA99A-0721-401B-BF69-A36091D1E5C1}"/>
              </a:ext>
            </a:extLst>
          </p:cNvPr>
          <p:cNvSpPr/>
          <p:nvPr/>
        </p:nvSpPr>
        <p:spPr>
          <a:xfrm>
            <a:off x="3124200" y="285750"/>
            <a:ext cx="363855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Root Cause Analysis: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ABE4B-6C8E-4F9B-B0CF-F9125111B3DF}"/>
              </a:ext>
            </a:extLst>
          </p:cNvPr>
          <p:cNvSpPr/>
          <p:nvPr/>
        </p:nvSpPr>
        <p:spPr>
          <a:xfrm>
            <a:off x="2438400" y="4838700"/>
            <a:ext cx="7448550" cy="149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The "Billing Question" category has the highest count, indicating that it is the most frequently reported issue among customers.</a:t>
            </a:r>
          </a:p>
          <a:p>
            <a:r>
              <a:rPr lang="en-US" dirty="0"/>
              <a:t>"Payments" and "Service Outage" have lower counts.</a:t>
            </a:r>
          </a:p>
        </p:txBody>
      </p:sp>
    </p:spTree>
    <p:extLst>
      <p:ext uri="{BB962C8B-B14F-4D97-AF65-F5344CB8AC3E}">
        <p14:creationId xmlns:p14="http://schemas.microsoft.com/office/powerpoint/2010/main" val="31616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BBA439-A2FC-499C-8E98-0239FDF08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26079"/>
              </p:ext>
            </p:extLst>
          </p:nvPr>
        </p:nvGraphicFramePr>
        <p:xfrm>
          <a:off x="695325" y="1581150"/>
          <a:ext cx="45593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73055121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679660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24540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7060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6236684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938925893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response_time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468615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Call-Center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Chatbot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734687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Above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776448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Below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360318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Within 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6909979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02479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E6A4CC5-7856-41F8-860F-0E1DD66814A3}"/>
              </a:ext>
            </a:extLst>
          </p:cNvPr>
          <p:cNvSpPr/>
          <p:nvPr/>
        </p:nvSpPr>
        <p:spPr>
          <a:xfrm>
            <a:off x="5600700" y="2438400"/>
            <a:ext cx="6096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The majority of interactions across all SLA categories happen through the Call-Center channel.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5EA8E-6187-480A-A74D-2D7E54804C53}"/>
              </a:ext>
            </a:extLst>
          </p:cNvPr>
          <p:cNvSpPr/>
          <p:nvPr/>
        </p:nvSpPr>
        <p:spPr>
          <a:xfrm>
            <a:off x="3352800" y="428625"/>
            <a:ext cx="4867275" cy="904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Service Response Time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763DC3-0047-4643-A505-66534B395CC9}"/>
              </a:ext>
            </a:extLst>
          </p:cNvPr>
          <p:cNvSpPr/>
          <p:nvPr/>
        </p:nvSpPr>
        <p:spPr>
          <a:xfrm>
            <a:off x="4305300" y="85725"/>
            <a:ext cx="3781425" cy="33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Customer Segmentation</a:t>
            </a:r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5E6B97-F341-4952-9DFE-28852C89D4E9}"/>
              </a:ext>
            </a:extLst>
          </p:cNvPr>
          <p:cNvGraphicFramePr>
            <a:graphicFrameLocks noGrp="1"/>
          </p:cNvGraphicFramePr>
          <p:nvPr/>
        </p:nvGraphicFramePr>
        <p:xfrm>
          <a:off x="1562100" y="1254125"/>
          <a:ext cx="9068239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797">
                  <a:extLst>
                    <a:ext uri="{9D8B030D-6E8A-4147-A177-3AD203B41FA5}">
                      <a16:colId xmlns:a16="http://schemas.microsoft.com/office/drawing/2014/main" val="172954487"/>
                    </a:ext>
                  </a:extLst>
                </a:gridCol>
                <a:gridCol w="458323">
                  <a:extLst>
                    <a:ext uri="{9D8B030D-6E8A-4147-A177-3AD203B41FA5}">
                      <a16:colId xmlns:a16="http://schemas.microsoft.com/office/drawing/2014/main" val="3033559759"/>
                    </a:ext>
                  </a:extLst>
                </a:gridCol>
                <a:gridCol w="229161">
                  <a:extLst>
                    <a:ext uri="{9D8B030D-6E8A-4147-A177-3AD203B41FA5}">
                      <a16:colId xmlns:a16="http://schemas.microsoft.com/office/drawing/2014/main" val="4255672617"/>
                    </a:ext>
                  </a:extLst>
                </a:gridCol>
                <a:gridCol w="163687">
                  <a:extLst>
                    <a:ext uri="{9D8B030D-6E8A-4147-A177-3AD203B41FA5}">
                      <a16:colId xmlns:a16="http://schemas.microsoft.com/office/drawing/2014/main" val="2673685973"/>
                    </a:ext>
                  </a:extLst>
                </a:gridCol>
                <a:gridCol w="147318">
                  <a:extLst>
                    <a:ext uri="{9D8B030D-6E8A-4147-A177-3AD203B41FA5}">
                      <a16:colId xmlns:a16="http://schemas.microsoft.com/office/drawing/2014/main" val="38440940"/>
                    </a:ext>
                  </a:extLst>
                </a:gridCol>
                <a:gridCol w="387392">
                  <a:extLst>
                    <a:ext uri="{9D8B030D-6E8A-4147-A177-3AD203B41FA5}">
                      <a16:colId xmlns:a16="http://schemas.microsoft.com/office/drawing/2014/main" val="1939771703"/>
                    </a:ext>
                  </a:extLst>
                </a:gridCol>
                <a:gridCol w="305548">
                  <a:extLst>
                    <a:ext uri="{9D8B030D-6E8A-4147-A177-3AD203B41FA5}">
                      <a16:colId xmlns:a16="http://schemas.microsoft.com/office/drawing/2014/main" val="4273455942"/>
                    </a:ext>
                  </a:extLst>
                </a:gridCol>
                <a:gridCol w="229161">
                  <a:extLst>
                    <a:ext uri="{9D8B030D-6E8A-4147-A177-3AD203B41FA5}">
                      <a16:colId xmlns:a16="http://schemas.microsoft.com/office/drawing/2014/main" val="3694811775"/>
                    </a:ext>
                  </a:extLst>
                </a:gridCol>
                <a:gridCol w="163687">
                  <a:extLst>
                    <a:ext uri="{9D8B030D-6E8A-4147-A177-3AD203B41FA5}">
                      <a16:colId xmlns:a16="http://schemas.microsoft.com/office/drawing/2014/main" val="952229731"/>
                    </a:ext>
                  </a:extLst>
                </a:gridCol>
                <a:gridCol w="147318">
                  <a:extLst>
                    <a:ext uri="{9D8B030D-6E8A-4147-A177-3AD203B41FA5}">
                      <a16:colId xmlns:a16="http://schemas.microsoft.com/office/drawing/2014/main" val="1821329769"/>
                    </a:ext>
                  </a:extLst>
                </a:gridCol>
                <a:gridCol w="354654">
                  <a:extLst>
                    <a:ext uri="{9D8B030D-6E8A-4147-A177-3AD203B41FA5}">
                      <a16:colId xmlns:a16="http://schemas.microsoft.com/office/drawing/2014/main" val="1690513276"/>
                    </a:ext>
                  </a:extLst>
                </a:gridCol>
                <a:gridCol w="305548">
                  <a:extLst>
                    <a:ext uri="{9D8B030D-6E8A-4147-A177-3AD203B41FA5}">
                      <a16:colId xmlns:a16="http://schemas.microsoft.com/office/drawing/2014/main" val="3307724774"/>
                    </a:ext>
                  </a:extLst>
                </a:gridCol>
                <a:gridCol w="229161">
                  <a:extLst>
                    <a:ext uri="{9D8B030D-6E8A-4147-A177-3AD203B41FA5}">
                      <a16:colId xmlns:a16="http://schemas.microsoft.com/office/drawing/2014/main" val="2749678081"/>
                    </a:ext>
                  </a:extLst>
                </a:gridCol>
                <a:gridCol w="163687">
                  <a:extLst>
                    <a:ext uri="{9D8B030D-6E8A-4147-A177-3AD203B41FA5}">
                      <a16:colId xmlns:a16="http://schemas.microsoft.com/office/drawing/2014/main" val="1009527056"/>
                    </a:ext>
                  </a:extLst>
                </a:gridCol>
                <a:gridCol w="141862">
                  <a:extLst>
                    <a:ext uri="{9D8B030D-6E8A-4147-A177-3AD203B41FA5}">
                      <a16:colId xmlns:a16="http://schemas.microsoft.com/office/drawing/2014/main" val="2909329752"/>
                    </a:ext>
                  </a:extLst>
                </a:gridCol>
                <a:gridCol w="365567">
                  <a:extLst>
                    <a:ext uri="{9D8B030D-6E8A-4147-A177-3AD203B41FA5}">
                      <a16:colId xmlns:a16="http://schemas.microsoft.com/office/drawing/2014/main" val="2421813581"/>
                    </a:ext>
                  </a:extLst>
                </a:gridCol>
                <a:gridCol w="425585">
                  <a:extLst>
                    <a:ext uri="{9D8B030D-6E8A-4147-A177-3AD203B41FA5}">
                      <a16:colId xmlns:a16="http://schemas.microsoft.com/office/drawing/2014/main" val="1641177508"/>
                    </a:ext>
                  </a:extLst>
                </a:gridCol>
                <a:gridCol w="229161">
                  <a:extLst>
                    <a:ext uri="{9D8B030D-6E8A-4147-A177-3AD203B41FA5}">
                      <a16:colId xmlns:a16="http://schemas.microsoft.com/office/drawing/2014/main" val="2975125286"/>
                    </a:ext>
                  </a:extLst>
                </a:gridCol>
                <a:gridCol w="163687">
                  <a:extLst>
                    <a:ext uri="{9D8B030D-6E8A-4147-A177-3AD203B41FA5}">
                      <a16:colId xmlns:a16="http://schemas.microsoft.com/office/drawing/2014/main" val="1475076487"/>
                    </a:ext>
                  </a:extLst>
                </a:gridCol>
                <a:gridCol w="147318">
                  <a:extLst>
                    <a:ext uri="{9D8B030D-6E8A-4147-A177-3AD203B41FA5}">
                      <a16:colId xmlns:a16="http://schemas.microsoft.com/office/drawing/2014/main" val="3960832885"/>
                    </a:ext>
                  </a:extLst>
                </a:gridCol>
                <a:gridCol w="518341">
                  <a:extLst>
                    <a:ext uri="{9D8B030D-6E8A-4147-A177-3AD203B41FA5}">
                      <a16:colId xmlns:a16="http://schemas.microsoft.com/office/drawing/2014/main" val="949062142"/>
                    </a:ext>
                  </a:extLst>
                </a:gridCol>
                <a:gridCol w="403760">
                  <a:extLst>
                    <a:ext uri="{9D8B030D-6E8A-4147-A177-3AD203B41FA5}">
                      <a16:colId xmlns:a16="http://schemas.microsoft.com/office/drawing/2014/main" val="1489405066"/>
                    </a:ext>
                  </a:extLst>
                </a:gridCol>
                <a:gridCol w="229161">
                  <a:extLst>
                    <a:ext uri="{9D8B030D-6E8A-4147-A177-3AD203B41FA5}">
                      <a16:colId xmlns:a16="http://schemas.microsoft.com/office/drawing/2014/main" val="584851821"/>
                    </a:ext>
                  </a:extLst>
                </a:gridCol>
                <a:gridCol w="163687">
                  <a:extLst>
                    <a:ext uri="{9D8B030D-6E8A-4147-A177-3AD203B41FA5}">
                      <a16:colId xmlns:a16="http://schemas.microsoft.com/office/drawing/2014/main" val="1580687146"/>
                    </a:ext>
                  </a:extLst>
                </a:gridCol>
                <a:gridCol w="141862">
                  <a:extLst>
                    <a:ext uri="{9D8B030D-6E8A-4147-A177-3AD203B41FA5}">
                      <a16:colId xmlns:a16="http://schemas.microsoft.com/office/drawing/2014/main" val="2743100198"/>
                    </a:ext>
                  </a:extLst>
                </a:gridCol>
                <a:gridCol w="496516">
                  <a:extLst>
                    <a:ext uri="{9D8B030D-6E8A-4147-A177-3AD203B41FA5}">
                      <a16:colId xmlns:a16="http://schemas.microsoft.com/office/drawing/2014/main" val="284084911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2875718547"/>
                    </a:ext>
                  </a:extLst>
                </a:gridCol>
                <a:gridCol w="398304">
                  <a:extLst>
                    <a:ext uri="{9D8B030D-6E8A-4147-A177-3AD203B41FA5}">
                      <a16:colId xmlns:a16="http://schemas.microsoft.com/office/drawing/2014/main" val="1762489463"/>
                    </a:ext>
                  </a:extLst>
                </a:gridCol>
                <a:gridCol w="327373">
                  <a:extLst>
                    <a:ext uri="{9D8B030D-6E8A-4147-A177-3AD203B41FA5}">
                      <a16:colId xmlns:a16="http://schemas.microsoft.com/office/drawing/2014/main" val="442050952"/>
                    </a:ext>
                  </a:extLst>
                </a:gridCol>
                <a:gridCol w="311005">
                  <a:extLst>
                    <a:ext uri="{9D8B030D-6E8A-4147-A177-3AD203B41FA5}">
                      <a16:colId xmlns:a16="http://schemas.microsoft.com/office/drawing/2014/main" val="3055143126"/>
                    </a:ext>
                  </a:extLst>
                </a:gridCol>
                <a:gridCol w="321917">
                  <a:extLst>
                    <a:ext uri="{9D8B030D-6E8A-4147-A177-3AD203B41FA5}">
                      <a16:colId xmlns:a16="http://schemas.microsoft.com/office/drawing/2014/main" val="1819965654"/>
                    </a:ext>
                  </a:extLst>
                </a:gridCol>
              </a:tblGrid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Count of id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Column Labels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14802227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Negative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Negative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Neutral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Neutral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Positive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Positive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Very Negative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Very Negative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Very Positive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Very Positive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Grand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36906349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Row Labels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Call-Center Count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Chatbot Count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Email Count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Web Count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57197073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Alabama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415613146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Alaska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471959946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Arizona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064946053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Arkansas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790990609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California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15195007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Colorado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52923598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Connecticut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68560502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Delaware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92691527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District of Columbia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99371179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Florida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3892902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Georgia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3128004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Hawaii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26697543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Idaho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60159349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Illinois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49752849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Indiana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47684937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Iowa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147191343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Kansas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145120766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Kentucky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243258642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Louisiana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7145426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Maine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62768805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Maryland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538027627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Massachusetts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493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63217381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Michigan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36862335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Minnesota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82990753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Mississippi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98969355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Missouri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62848114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Montana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999085929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Nebraska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84741707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Nevada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75793493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New Hampshire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595810067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New Jersey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233813655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New Mexico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674129369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New York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1786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146123417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North Carolina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96338881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North Dakota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091849333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Ohio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18008682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Oklahoma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071504923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Oregon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88069367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Pennsylvania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384431202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Rhode Island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457865839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South Carolina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12265800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South Dakota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973682728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Tennessee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362651201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Texas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060710569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Utah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328558028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Vermont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167183364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Virginia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384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1164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292959465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Washington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663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4222408087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West Virginia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301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90438924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Wisconsin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2648776160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Wyoming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 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709624263"/>
                  </a:ext>
                </a:extLst>
              </a:tr>
              <a:tr h="79115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Grand Total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3570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2565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2191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11063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2785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2201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1995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1773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8754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1245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983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863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3928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1983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1526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1344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1173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6026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1056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809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703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602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3170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10639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8256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7470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6576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32941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" marR="2728" marT="2728" marB="0" anchor="b"/>
                </a:tc>
                <a:extLst>
                  <a:ext uri="{0D108BD9-81ED-4DB2-BD59-A6C34878D82A}">
                    <a16:rowId xmlns:a16="http://schemas.microsoft.com/office/drawing/2014/main" val="1219388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0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2F3B33-CC56-49D4-91AB-9155C8C9825C}"/>
              </a:ext>
            </a:extLst>
          </p:cNvPr>
          <p:cNvGraphicFramePr>
            <a:graphicFrameLocks noGrp="1"/>
          </p:cNvGraphicFramePr>
          <p:nvPr/>
        </p:nvGraphicFramePr>
        <p:xfrm>
          <a:off x="4127500" y="2139950"/>
          <a:ext cx="3937000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814110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3928241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6456785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59264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9348334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82560734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9351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Call-Center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Chatbot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Email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Web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76348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865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19801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8553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89279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280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2088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3368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1994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8228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9220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19831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10639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8256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32941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59867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3E5A4D-AE7C-4CE7-9EE7-2743924EC2D7}"/>
              </a:ext>
            </a:extLst>
          </p:cNvPr>
          <p:cNvSpPr/>
          <p:nvPr/>
        </p:nvSpPr>
        <p:spPr>
          <a:xfrm>
            <a:off x="3362325" y="790575"/>
            <a:ext cx="4857750" cy="523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Trends and Patterns Identification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D29D1-A1CC-4F53-B0D6-A20481BA1897}"/>
              </a:ext>
            </a:extLst>
          </p:cNvPr>
          <p:cNvSpPr/>
          <p:nvPr/>
        </p:nvSpPr>
        <p:spPr>
          <a:xfrm>
            <a:off x="2600325" y="5448300"/>
            <a:ext cx="6953250" cy="111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The "Call-Center" and "Chatbot" channels have higher overall interaction counts compared to "Email" and "Web.</a:t>
            </a:r>
          </a:p>
          <a:p>
            <a:r>
              <a:rPr lang="en-US" b="1" dirty="0"/>
              <a:t>"</a:t>
            </a:r>
            <a:r>
              <a:rPr lang="en-US" dirty="0"/>
              <a:t> </a:t>
            </a:r>
            <a:r>
              <a:rPr lang="en-US" b="1" dirty="0"/>
              <a:t>Region 3 has a notably high number of sentiments in all channels compared to other regions.</a:t>
            </a:r>
            <a:r>
              <a:rPr lang="en-US" dirty="0">
                <a:effectLst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5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2057</Words>
  <Application>Microsoft Office PowerPoint</Application>
  <PresentationFormat>Widescreen</PresentationFormat>
  <Paragraphs>1872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suchismita mohapatra</dc:creator>
  <cp:lastModifiedBy>suchismita mohapatra</cp:lastModifiedBy>
  <cp:revision>5</cp:revision>
  <dcterms:created xsi:type="dcterms:W3CDTF">2023-12-17T16:24:24Z</dcterms:created>
  <dcterms:modified xsi:type="dcterms:W3CDTF">2023-12-17T17:18:25Z</dcterms:modified>
</cp:coreProperties>
</file>