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chi\Downloads\Call_Center_data%20Solved%2021.1.24%20Saujany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chi\Downloads\Call_Center_data%20Solved%2021.1.24%20Saujany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chi\Downloads\Call_Center_data%20Solved%2021.1.24%20Saujany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chi\Downloads\Call_Center_data%20Solved%2021.1.24%20Saujany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chi\Downloads\Call_Center_data%20Solved%2021.1.24%20Saujany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chi\Downloads\Call_Center_data%20Solved%2021.1.24%20Saujany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chi\Downloads\Call_Center_data%20Solved%2021.1.24%20Saujany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Solved 21.1.24 Saujanya.xlsx]Customer Sentiment Analysis!PivotTable1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Customer Sentiment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Sentiment Analysis'!$B$3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Sentiment Analysis'!$A$4:$A$9</c:f>
              <c:strCache>
                <c:ptCount val="5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  <c:pt idx="3">
                  <c:v>Very Negative</c:v>
                </c:pt>
                <c:pt idx="4">
                  <c:v>Very Positive</c:v>
                </c:pt>
              </c:strCache>
            </c:strRef>
          </c:cat>
          <c:val>
            <c:numRef>
              <c:f>'Customer Sentiment Analysis'!$B$4:$B$9</c:f>
              <c:numCache>
                <c:formatCode>General</c:formatCode>
                <c:ptCount val="5"/>
                <c:pt idx="0">
                  <c:v>11063</c:v>
                </c:pt>
                <c:pt idx="1">
                  <c:v>8754</c:v>
                </c:pt>
                <c:pt idx="2">
                  <c:v>3928</c:v>
                </c:pt>
                <c:pt idx="3">
                  <c:v>6026</c:v>
                </c:pt>
                <c:pt idx="4">
                  <c:v>3170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6-4B1F-B173-0E4AD2E606E3}"/>
            </c:ext>
          </c:extLst>
        </c:ser>
        <c:ser>
          <c:idx val="1"/>
          <c:order val="1"/>
          <c:tx>
            <c:strRef>
              <c:f>'Customer Sentiment Analysis'!$C$3</c:f>
              <c:strCache>
                <c:ptCount val="1"/>
                <c:pt idx="0">
                  <c:v>% of Level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Sentiment Analysis'!$A$4:$A$9</c:f>
              <c:strCache>
                <c:ptCount val="5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  <c:pt idx="3">
                  <c:v>Very Negative</c:v>
                </c:pt>
                <c:pt idx="4">
                  <c:v>Very Positive</c:v>
                </c:pt>
              </c:strCache>
            </c:strRef>
          </c:cat>
          <c:val>
            <c:numRef>
              <c:f>'Customer Sentiment Analysis'!$C$4:$C$9</c:f>
              <c:numCache>
                <c:formatCode>0.0%</c:formatCode>
                <c:ptCount val="5"/>
                <c:pt idx="0">
                  <c:v>0.33584287058680673</c:v>
                </c:pt>
                <c:pt idx="1">
                  <c:v>0.2657478522206369</c:v>
                </c:pt>
                <c:pt idx="2">
                  <c:v>0.11924349594729972</c:v>
                </c:pt>
                <c:pt idx="3">
                  <c:v>0.18293312285601529</c:v>
                </c:pt>
                <c:pt idx="4">
                  <c:v>9.6232658389241374E-2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6-4B1F-B173-0E4AD2E606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8683664"/>
        <c:axId val="649733888"/>
      </c:barChart>
      <c:catAx>
        <c:axId val="868683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733888"/>
        <c:crosses val="autoZero"/>
        <c:auto val="1"/>
        <c:lblAlgn val="ctr"/>
        <c:lblOffset val="100"/>
        <c:noMultiLvlLbl val="0"/>
      </c:catAx>
      <c:valAx>
        <c:axId val="6497338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6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Solved 21.1.24 Saujanya.xlsx]Root Cause Analysis!PivotTable2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u="sng"/>
              <a:t>Root Cause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'Root Cause Analysis'!$B$3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'Root Cause Analysis'!$A$4:$A$7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'Root Cause Analysis'!$B$4:$B$7</c:f>
              <c:numCache>
                <c:formatCode>General</c:formatCode>
                <c:ptCount val="3"/>
                <c:pt idx="0">
                  <c:v>23462</c:v>
                </c:pt>
                <c:pt idx="1">
                  <c:v>4749</c:v>
                </c:pt>
                <c:pt idx="2">
                  <c:v>4730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0-4A4F-9317-5F6696125C8F}"/>
            </c:ext>
          </c:extLst>
        </c:ser>
        <c:ser>
          <c:idx val="1"/>
          <c:order val="1"/>
          <c:tx>
            <c:strRef>
              <c:f>'Root Cause Analysis'!$C$3</c:f>
              <c:strCache>
                <c:ptCount val="1"/>
                <c:pt idx="0">
                  <c:v>%Recurring Problems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'Root Cause Analysis'!$A$4:$A$7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'Root Cause Analysis'!$C$4:$C$7</c:f>
              <c:numCache>
                <c:formatCode>0.00%</c:formatCode>
                <c:ptCount val="3"/>
                <c:pt idx="0">
                  <c:v>0.71224310130232837</c:v>
                </c:pt>
                <c:pt idx="1">
                  <c:v>0.14416684375094865</c:v>
                </c:pt>
                <c:pt idx="2">
                  <c:v>0.14359005494672292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10-4A4F-9317-5F6696125C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2043440"/>
        <c:axId val="870780736"/>
      </c:barChart>
      <c:catAx>
        <c:axId val="932043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780736"/>
        <c:crosses val="autoZero"/>
        <c:auto val="1"/>
        <c:lblAlgn val="ctr"/>
        <c:lblOffset val="100"/>
        <c:noMultiLvlLbl val="0"/>
      </c:catAx>
      <c:valAx>
        <c:axId val="8707807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04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Solved 21.1.24 Saujanya.xlsx]Service Response Time Analysis!PivotTable3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Service Response Time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'Service Response Time Analysis'!$B$3:$B$4</c:f>
              <c:strCache>
                <c:ptCount val="1"/>
                <c:pt idx="0">
                  <c:v>Call-Center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'Service Response Time Analysis'!$A$5:$A$8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'Service Response Time Analysis'!$B$5:$B$8</c:f>
              <c:numCache>
                <c:formatCode>General</c:formatCode>
                <c:ptCount val="3"/>
                <c:pt idx="0">
                  <c:v>1310</c:v>
                </c:pt>
                <c:pt idx="1">
                  <c:v>2675</c:v>
                </c:pt>
                <c:pt idx="2">
                  <c:v>6654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F9-4297-B2D9-42DD06326AE7}"/>
            </c:ext>
          </c:extLst>
        </c:ser>
        <c:ser>
          <c:idx val="1"/>
          <c:order val="1"/>
          <c:tx>
            <c:strRef>
              <c:f>'Service Response Time Analysis'!$C$3:$C$4</c:f>
              <c:strCache>
                <c:ptCount val="1"/>
                <c:pt idx="0">
                  <c:v>Chatbot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'Service Response Time Analysis'!$A$5:$A$8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'Service Response Time Analysis'!$C$5:$C$8</c:f>
              <c:numCache>
                <c:formatCode>General</c:formatCode>
                <c:ptCount val="3"/>
                <c:pt idx="0">
                  <c:v>1049</c:v>
                </c:pt>
                <c:pt idx="1">
                  <c:v>2013</c:v>
                </c:pt>
                <c:pt idx="2">
                  <c:v>5194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F9-4297-B2D9-42DD06326AE7}"/>
            </c:ext>
          </c:extLst>
        </c:ser>
        <c:ser>
          <c:idx val="2"/>
          <c:order val="2"/>
          <c:tx>
            <c:strRef>
              <c:f>'Service Response Time Analysis'!$D$3:$D$4</c:f>
              <c:strCache>
                <c:ptCount val="1"/>
                <c:pt idx="0">
                  <c:v>Email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'Service Response Time Analysis'!$A$5:$A$8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'Service Response Time Analysis'!$D$5:$D$8</c:f>
              <c:numCache>
                <c:formatCode>General</c:formatCode>
                <c:ptCount val="3"/>
                <c:pt idx="0">
                  <c:v>935</c:v>
                </c:pt>
                <c:pt idx="1">
                  <c:v>1822</c:v>
                </c:pt>
                <c:pt idx="2">
                  <c:v>4713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F9-4297-B2D9-42DD06326AE7}"/>
            </c:ext>
          </c:extLst>
        </c:ser>
        <c:ser>
          <c:idx val="3"/>
          <c:order val="3"/>
          <c:tx>
            <c:strRef>
              <c:f>'Service Response Time Analysis'!$E$3:$E$4</c:f>
              <c:strCache>
                <c:ptCount val="1"/>
                <c:pt idx="0">
                  <c:v>Web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'Service Response Time Analysis'!$A$5:$A$8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'Service Response Time Analysis'!$E$5:$E$8</c:f>
              <c:numCache>
                <c:formatCode>General</c:formatCode>
                <c:ptCount val="3"/>
                <c:pt idx="0">
                  <c:v>874</c:v>
                </c:pt>
                <c:pt idx="1">
                  <c:v>1638</c:v>
                </c:pt>
                <c:pt idx="2">
                  <c:v>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F9-4297-B2D9-42DD06326A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4801408"/>
        <c:axId val="1065222816"/>
      </c:barChart>
      <c:catAx>
        <c:axId val="64480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222816"/>
        <c:crosses val="autoZero"/>
        <c:auto val="1"/>
        <c:lblAlgn val="ctr"/>
        <c:lblOffset val="100"/>
        <c:noMultiLvlLbl val="0"/>
      </c:catAx>
      <c:valAx>
        <c:axId val="1065222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80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Solved 21.1.24 Saujanya.xlsx]Customer Segmentation!PivotTable3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Based on their Demographic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Segmentation'!$B$3:$B$4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Segmentation'!$A$5:$A$9</c:f>
              <c:strCache>
                <c:ptCount val="4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  <c:pt idx="3">
                  <c:v>(blank)</c:v>
                </c:pt>
              </c:strCache>
            </c:strRef>
          </c:cat>
          <c:val>
            <c:numRef>
              <c:f>'Customer Segmentation'!$B$5:$B$9</c:f>
              <c:numCache>
                <c:formatCode>#,##0</c:formatCode>
                <c:ptCount val="4"/>
                <c:pt idx="0">
                  <c:v>197767</c:v>
                </c:pt>
                <c:pt idx="1">
                  <c:v>40958</c:v>
                </c:pt>
                <c:pt idx="2">
                  <c:v>40746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2-4A29-9E2A-281F6463A74F}"/>
            </c:ext>
          </c:extLst>
        </c:ser>
        <c:ser>
          <c:idx val="1"/>
          <c:order val="1"/>
          <c:tx>
            <c:strRef>
              <c:f>'Customer Segmentation'!$C$3:$C$4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'Customer Segmentation'!$A$5:$A$9</c:f>
              <c:strCache>
                <c:ptCount val="4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  <c:pt idx="3">
                  <c:v>(blank)</c:v>
                </c:pt>
              </c:strCache>
            </c:strRef>
          </c:cat>
          <c:val>
            <c:numRef>
              <c:f>'Customer Segmentation'!$C$5:$C$9</c:f>
              <c:numCache>
                <c:formatCode>#,##0</c:formatCode>
                <c:ptCount val="4"/>
                <c:pt idx="0">
                  <c:v>155960</c:v>
                </c:pt>
                <c:pt idx="1">
                  <c:v>30825</c:v>
                </c:pt>
                <c:pt idx="2">
                  <c:v>31538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32-4A29-9E2A-281F6463A74F}"/>
            </c:ext>
          </c:extLst>
        </c:ser>
        <c:ser>
          <c:idx val="2"/>
          <c:order val="2"/>
          <c:tx>
            <c:strRef>
              <c:f>'Customer Segmentation'!$D$3:$D$4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'Customer Segmentation'!$A$5:$A$9</c:f>
              <c:strCache>
                <c:ptCount val="4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  <c:pt idx="3">
                  <c:v>(blank)</c:v>
                </c:pt>
              </c:strCache>
            </c:strRef>
          </c:cat>
          <c:val>
            <c:numRef>
              <c:f>'Customer Segmentation'!$D$5:$D$9</c:f>
              <c:numCache>
                <c:formatCode>#,##0</c:formatCode>
                <c:ptCount val="4"/>
                <c:pt idx="0">
                  <c:v>68939</c:v>
                </c:pt>
                <c:pt idx="1">
                  <c:v>13716</c:v>
                </c:pt>
                <c:pt idx="2">
                  <c:v>15003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32-4A29-9E2A-281F6463A74F}"/>
            </c:ext>
          </c:extLst>
        </c:ser>
        <c:ser>
          <c:idx val="3"/>
          <c:order val="3"/>
          <c:tx>
            <c:strRef>
              <c:f>'Customer Segmentation'!$E$3:$E$4</c:f>
              <c:strCache>
                <c:ptCount val="1"/>
                <c:pt idx="0">
                  <c:v>Very Negative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'Customer Segmentation'!$A$5:$A$9</c:f>
              <c:strCache>
                <c:ptCount val="4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  <c:pt idx="3">
                  <c:v>(blank)</c:v>
                </c:pt>
              </c:strCache>
            </c:strRef>
          </c:cat>
          <c:val>
            <c:numRef>
              <c:f>'Customer Segmentation'!$E$5:$E$9</c:f>
              <c:numCache>
                <c:formatCode>#,##0</c:formatCode>
                <c:ptCount val="4"/>
                <c:pt idx="0">
                  <c:v>106417</c:v>
                </c:pt>
                <c:pt idx="1">
                  <c:v>22673</c:v>
                </c:pt>
                <c:pt idx="2">
                  <c:v>21193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32-4A29-9E2A-281F6463A74F}"/>
            </c:ext>
          </c:extLst>
        </c:ser>
        <c:ser>
          <c:idx val="4"/>
          <c:order val="4"/>
          <c:tx>
            <c:strRef>
              <c:f>'Customer Segmentation'!$F$3:$F$4</c:f>
              <c:strCache>
                <c:ptCount val="1"/>
                <c:pt idx="0">
                  <c:v>Very 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'Customer Segmentation'!$A$5:$A$9</c:f>
              <c:strCache>
                <c:ptCount val="4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  <c:pt idx="3">
                  <c:v>(blank)</c:v>
                </c:pt>
              </c:strCache>
            </c:strRef>
          </c:cat>
          <c:val>
            <c:numRef>
              <c:f>'Customer Segmentation'!$F$5:$F$9</c:f>
              <c:numCache>
                <c:formatCode>#,##0</c:formatCode>
                <c:ptCount val="4"/>
                <c:pt idx="0">
                  <c:v>56851</c:v>
                </c:pt>
                <c:pt idx="1">
                  <c:v>11478</c:v>
                </c:pt>
                <c:pt idx="2">
                  <c:v>10158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32-4A29-9E2A-281F6463A74F}"/>
            </c:ext>
          </c:extLst>
        </c:ser>
        <c:ser>
          <c:idx val="5"/>
          <c:order val="5"/>
          <c:tx>
            <c:strRef>
              <c:f>'Customer Segmentation'!$G$3:$G$4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'Customer Segmentation'!$A$5:$A$9</c:f>
              <c:strCache>
                <c:ptCount val="4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  <c:pt idx="3">
                  <c:v>(blank)</c:v>
                </c:pt>
              </c:strCache>
            </c:strRef>
          </c:cat>
          <c:val>
            <c:numRef>
              <c:f>'Customer Segmentation'!$G$5:$G$9</c:f>
              <c:numCache>
                <c:formatCode>#,##0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5-CC32-4A29-9E2A-281F6463A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3524816"/>
        <c:axId val="975536240"/>
      </c:barChart>
      <c:catAx>
        <c:axId val="98352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536240"/>
        <c:crosses val="autoZero"/>
        <c:auto val="1"/>
        <c:lblAlgn val="ctr"/>
        <c:lblOffset val="100"/>
        <c:noMultiLvlLbl val="0"/>
      </c:catAx>
      <c:valAx>
        <c:axId val="97553624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52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Solved 21.1.24 Saujanya.xlsx]Customer Segmentation!PivotTable4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Based on their behavioural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'Customer Segmentation'!$B$19:$B$20</c:f>
              <c:strCache>
                <c:ptCount val="1"/>
                <c:pt idx="0">
                  <c:v>Call-Center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Segmentation'!$A$21:$A$24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'Customer Segmentation'!$B$21:$B$24</c:f>
              <c:numCache>
                <c:formatCode>#,##0</c:formatCode>
                <c:ptCount val="3"/>
                <c:pt idx="0">
                  <c:v>5890</c:v>
                </c:pt>
                <c:pt idx="1">
                  <c:v>4749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4-4777-8441-43EFE79AD3E3}"/>
            </c:ext>
          </c:extLst>
        </c:ser>
        <c:ser>
          <c:idx val="1"/>
          <c:order val="1"/>
          <c:tx>
            <c:strRef>
              <c:f>'Customer Segmentation'!$C$19:$C$20</c:f>
              <c:strCache>
                <c:ptCount val="1"/>
                <c:pt idx="0">
                  <c:v>Chatbot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Segmentation'!$A$21:$A$24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'Customer Segmentation'!$C$21:$C$24</c:f>
              <c:numCache>
                <c:formatCode>#,##0</c:formatCode>
                <c:ptCount val="3"/>
                <c:pt idx="0">
                  <c:v>5901</c:v>
                </c:pt>
                <c:pt idx="2">
                  <c:v>2355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E4-4777-8441-43EFE79AD3E3}"/>
            </c:ext>
          </c:extLst>
        </c:ser>
        <c:ser>
          <c:idx val="2"/>
          <c:order val="2"/>
          <c:tx>
            <c:strRef>
              <c:f>'Customer Segmentation'!$D$19:$D$20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Segmentation'!$A$21:$A$24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'Customer Segmentation'!$D$21:$D$24</c:f>
              <c:numCache>
                <c:formatCode>#,##0</c:formatCode>
                <c:ptCount val="3"/>
                <c:pt idx="0">
                  <c:v>5901</c:v>
                </c:pt>
                <c:pt idx="2">
                  <c:v>1569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E4-4777-8441-43EFE79AD3E3}"/>
            </c:ext>
          </c:extLst>
        </c:ser>
        <c:ser>
          <c:idx val="3"/>
          <c:order val="3"/>
          <c:tx>
            <c:strRef>
              <c:f>'Customer Segmentation'!$E$19:$E$20</c:f>
              <c:strCache>
                <c:ptCount val="1"/>
                <c:pt idx="0">
                  <c:v>Web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Segmentation'!$A$21:$A$24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'Customer Segmentation'!$E$21:$E$24</c:f>
              <c:numCache>
                <c:formatCode>#,##0</c:formatCode>
                <c:ptCount val="3"/>
                <c:pt idx="0">
                  <c:v>5770</c:v>
                </c:pt>
                <c:pt idx="2">
                  <c:v>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E4-4777-8441-43EFE79AD3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00994784"/>
        <c:axId val="644755600"/>
        <c:axId val="0"/>
      </c:bar3DChart>
      <c:catAx>
        <c:axId val="70099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755600"/>
        <c:crosses val="autoZero"/>
        <c:auto val="1"/>
        <c:lblAlgn val="ctr"/>
        <c:lblOffset val="100"/>
        <c:noMultiLvlLbl val="0"/>
      </c:catAx>
      <c:valAx>
        <c:axId val="64475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99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Solved 21.1.24 Saujanya.xlsx]Customer Segmentation!PivotTable5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>
                      <a:lumMod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9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0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1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3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4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5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7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8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9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2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3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4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7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8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2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3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4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>
                      <a:lumMod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7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8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9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2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3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4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7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8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9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2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3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4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>
                      <a:lumMod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7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8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9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'Customer Segmentation'!$B$33:$B$34</c:f>
              <c:strCache>
                <c:ptCount val="1"/>
                <c:pt idx="0">
                  <c:v>Call-Center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54EA-4512-B311-895144B9E4E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54EA-4512-B311-895144B9E4E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54EA-4512-B311-895144B9E4E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54EA-4512-B311-895144B9E4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Segmentation'!$A$35:$A$39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'Customer Segmentation'!$B$35:$B$39</c:f>
              <c:numCache>
                <c:formatCode>#,##0</c:formatCode>
                <c:ptCount val="4"/>
                <c:pt idx="0">
                  <c:v>3501</c:v>
                </c:pt>
                <c:pt idx="1">
                  <c:v>1780</c:v>
                </c:pt>
                <c:pt idx="2">
                  <c:v>898</c:v>
                </c:pt>
                <c:pt idx="3">
                  <c:v>4460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EA-4512-B311-895144B9E4E9}"/>
            </c:ext>
          </c:extLst>
        </c:ser>
        <c:ser>
          <c:idx val="1"/>
          <c:order val="1"/>
          <c:tx>
            <c:strRef>
              <c:f>'Customer Segmentation'!$C$33:$C$34</c:f>
              <c:strCache>
                <c:ptCount val="1"/>
                <c:pt idx="0">
                  <c:v>Chatbot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A-54EA-4512-B311-895144B9E4E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C-54EA-4512-B311-895144B9E4E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E-54EA-4512-B311-895144B9E4E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0-54EA-4512-B311-895144B9E4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Segmentation'!$A$35:$A$39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'Customer Segmentation'!$C$35:$C$39</c:f>
              <c:numCache>
                <c:formatCode>#,##0</c:formatCode>
                <c:ptCount val="4"/>
                <c:pt idx="0">
                  <c:v>2776</c:v>
                </c:pt>
                <c:pt idx="1">
                  <c:v>1363</c:v>
                </c:pt>
                <c:pt idx="2">
                  <c:v>669</c:v>
                </c:pt>
                <c:pt idx="3">
                  <c:v>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4EA-4512-B311-895144B9E4E9}"/>
            </c:ext>
          </c:extLst>
        </c:ser>
        <c:ser>
          <c:idx val="2"/>
          <c:order val="2"/>
          <c:tx>
            <c:strRef>
              <c:f>'Customer Segmentation'!$D$33:$D$34</c:f>
              <c:strCache>
                <c:ptCount val="1"/>
                <c:pt idx="0">
                  <c:v>Email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54EA-4512-B311-895144B9E4E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54EA-4512-B311-895144B9E4E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54EA-4512-B311-895144B9E4E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9-54EA-4512-B311-895144B9E4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Segmentation'!$A$35:$A$39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'Customer Segmentation'!$D$35:$D$39</c:f>
              <c:numCache>
                <c:formatCode>#,##0</c:formatCode>
                <c:ptCount val="4"/>
                <c:pt idx="0">
                  <c:v>2457</c:v>
                </c:pt>
                <c:pt idx="1">
                  <c:v>1222</c:v>
                </c:pt>
                <c:pt idx="2">
                  <c:v>655</c:v>
                </c:pt>
                <c:pt idx="3">
                  <c:v>3136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4EA-4512-B311-895144B9E4E9}"/>
            </c:ext>
          </c:extLst>
        </c:ser>
        <c:ser>
          <c:idx val="3"/>
          <c:order val="3"/>
          <c:tx>
            <c:strRef>
              <c:f>'Customer Segmentation'!$E$33:$E$34</c:f>
              <c:strCache>
                <c:ptCount val="1"/>
                <c:pt idx="0">
                  <c:v>Web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54EA-4512-B311-895144B9E4E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54EA-4512-B311-895144B9E4E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54EA-4512-B311-895144B9E4E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54EA-4512-B311-895144B9E4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>
                        <a:lumMod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Segmentation'!$A$35:$A$39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'Customer Segmentation'!$E$35:$E$39</c:f>
              <c:numCache>
                <c:formatCode>#,##0</c:formatCode>
                <c:ptCount val="4"/>
                <c:pt idx="0">
                  <c:v>2278</c:v>
                </c:pt>
                <c:pt idx="1">
                  <c:v>1054</c:v>
                </c:pt>
                <c:pt idx="2">
                  <c:v>554</c:v>
                </c:pt>
                <c:pt idx="3">
                  <c:v>2690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54EA-4512-B311-895144B9E4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Solved 21.1.24 Saujanya.xlsx]Trends  Identification!PivotTable5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Day</a:t>
            </a:r>
            <a:r>
              <a:rPr lang="en-IN" baseline="0"/>
              <a:t>-wise Analysis data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'Trends  Identification'!$B$3:$B$5</c:f>
              <c:strCache>
                <c:ptCount val="1"/>
                <c:pt idx="0">
                  <c:v>Call-Center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'Trends  Identification'!$A$6:$A$37</c:f>
              <c:strCache>
                <c:ptCount val="31"/>
                <c:pt idx="0">
                  <c:v>01-10-2020</c:v>
                </c:pt>
                <c:pt idx="1">
                  <c:v>02-10-2020</c:v>
                </c:pt>
                <c:pt idx="2">
                  <c:v>03-10-2020</c:v>
                </c:pt>
                <c:pt idx="3">
                  <c:v>04-10-2020</c:v>
                </c:pt>
                <c:pt idx="4">
                  <c:v>05-10-2020</c:v>
                </c:pt>
                <c:pt idx="5">
                  <c:v>06-10-2020</c:v>
                </c:pt>
                <c:pt idx="6">
                  <c:v>07-10-2020</c:v>
                </c:pt>
                <c:pt idx="7">
                  <c:v>08-10-2020</c:v>
                </c:pt>
                <c:pt idx="8">
                  <c:v>09-10-2020</c:v>
                </c:pt>
                <c:pt idx="9">
                  <c:v>10-10-2020</c:v>
                </c:pt>
                <c:pt idx="10">
                  <c:v>11-10-2020</c:v>
                </c:pt>
                <c:pt idx="11">
                  <c:v>12-10-2020</c:v>
                </c:pt>
                <c:pt idx="12">
                  <c:v>13-10-2020</c:v>
                </c:pt>
                <c:pt idx="13">
                  <c:v>14-10-2020</c:v>
                </c:pt>
                <c:pt idx="14">
                  <c:v>15-10-2020</c:v>
                </c:pt>
                <c:pt idx="15">
                  <c:v>16-10-2020</c:v>
                </c:pt>
                <c:pt idx="16">
                  <c:v>17-10-2020</c:v>
                </c:pt>
                <c:pt idx="17">
                  <c:v>18-10-2020</c:v>
                </c:pt>
                <c:pt idx="18">
                  <c:v>19-10-2020</c:v>
                </c:pt>
                <c:pt idx="19">
                  <c:v>20-10-2020</c:v>
                </c:pt>
                <c:pt idx="20">
                  <c:v>21-10-2020</c:v>
                </c:pt>
                <c:pt idx="21">
                  <c:v>22-10-2020</c:v>
                </c:pt>
                <c:pt idx="22">
                  <c:v>23-10-2020</c:v>
                </c:pt>
                <c:pt idx="23">
                  <c:v>24-10-2020</c:v>
                </c:pt>
                <c:pt idx="24">
                  <c:v>25-10-2020</c:v>
                </c:pt>
                <c:pt idx="25">
                  <c:v>26-10-2020</c:v>
                </c:pt>
                <c:pt idx="26">
                  <c:v>27-10-2020</c:v>
                </c:pt>
                <c:pt idx="27">
                  <c:v>28-10-2020</c:v>
                </c:pt>
                <c:pt idx="28">
                  <c:v>29-10-2020</c:v>
                </c:pt>
                <c:pt idx="29">
                  <c:v>30-10-2020</c:v>
                </c:pt>
                <c:pt idx="30">
                  <c:v>31-10-2020</c:v>
                </c:pt>
              </c:strCache>
            </c:strRef>
          </c:cat>
          <c:val>
            <c:numRef>
              <c:f>'Trends  Identification'!$B$6:$B$37</c:f>
              <c:numCache>
                <c:formatCode>General</c:formatCode>
                <c:ptCount val="31"/>
                <c:pt idx="0">
                  <c:v>341</c:v>
                </c:pt>
                <c:pt idx="1">
                  <c:v>354</c:v>
                </c:pt>
                <c:pt idx="2">
                  <c:v>353</c:v>
                </c:pt>
                <c:pt idx="3">
                  <c:v>306</c:v>
                </c:pt>
                <c:pt idx="4">
                  <c:v>323</c:v>
                </c:pt>
                <c:pt idx="5">
                  <c:v>416</c:v>
                </c:pt>
                <c:pt idx="6">
                  <c:v>324</c:v>
                </c:pt>
                <c:pt idx="7">
                  <c:v>367</c:v>
                </c:pt>
                <c:pt idx="8">
                  <c:v>354</c:v>
                </c:pt>
                <c:pt idx="9">
                  <c:v>349</c:v>
                </c:pt>
                <c:pt idx="10">
                  <c:v>318</c:v>
                </c:pt>
                <c:pt idx="11">
                  <c:v>353</c:v>
                </c:pt>
                <c:pt idx="12">
                  <c:v>383</c:v>
                </c:pt>
                <c:pt idx="13">
                  <c:v>361</c:v>
                </c:pt>
                <c:pt idx="14">
                  <c:v>348</c:v>
                </c:pt>
                <c:pt idx="15">
                  <c:v>342</c:v>
                </c:pt>
                <c:pt idx="16">
                  <c:v>380</c:v>
                </c:pt>
                <c:pt idx="17">
                  <c:v>348</c:v>
                </c:pt>
                <c:pt idx="18">
                  <c:v>371</c:v>
                </c:pt>
                <c:pt idx="19">
                  <c:v>346</c:v>
                </c:pt>
                <c:pt idx="20">
                  <c:v>383</c:v>
                </c:pt>
                <c:pt idx="21">
                  <c:v>360</c:v>
                </c:pt>
                <c:pt idx="22">
                  <c:v>371</c:v>
                </c:pt>
                <c:pt idx="23">
                  <c:v>363</c:v>
                </c:pt>
                <c:pt idx="24">
                  <c:v>374</c:v>
                </c:pt>
                <c:pt idx="25">
                  <c:v>349</c:v>
                </c:pt>
                <c:pt idx="26">
                  <c:v>331</c:v>
                </c:pt>
                <c:pt idx="27">
                  <c:v>376</c:v>
                </c:pt>
                <c:pt idx="28">
                  <c:v>356</c:v>
                </c:pt>
                <c:pt idx="29">
                  <c:v>338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83-4985-AE12-1410090B0859}"/>
            </c:ext>
          </c:extLst>
        </c:ser>
        <c:ser>
          <c:idx val="1"/>
          <c:order val="1"/>
          <c:tx>
            <c:strRef>
              <c:f>'Trends  Identification'!$C$3:$C$5</c:f>
              <c:strCache>
                <c:ptCount val="1"/>
                <c:pt idx="0">
                  <c:v>Chatbot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'Trends  Identification'!$A$6:$A$37</c:f>
              <c:strCache>
                <c:ptCount val="31"/>
                <c:pt idx="0">
                  <c:v>01-10-2020</c:v>
                </c:pt>
                <c:pt idx="1">
                  <c:v>02-10-2020</c:v>
                </c:pt>
                <c:pt idx="2">
                  <c:v>03-10-2020</c:v>
                </c:pt>
                <c:pt idx="3">
                  <c:v>04-10-2020</c:v>
                </c:pt>
                <c:pt idx="4">
                  <c:v>05-10-2020</c:v>
                </c:pt>
                <c:pt idx="5">
                  <c:v>06-10-2020</c:v>
                </c:pt>
                <c:pt idx="6">
                  <c:v>07-10-2020</c:v>
                </c:pt>
                <c:pt idx="7">
                  <c:v>08-10-2020</c:v>
                </c:pt>
                <c:pt idx="8">
                  <c:v>09-10-2020</c:v>
                </c:pt>
                <c:pt idx="9">
                  <c:v>10-10-2020</c:v>
                </c:pt>
                <c:pt idx="10">
                  <c:v>11-10-2020</c:v>
                </c:pt>
                <c:pt idx="11">
                  <c:v>12-10-2020</c:v>
                </c:pt>
                <c:pt idx="12">
                  <c:v>13-10-2020</c:v>
                </c:pt>
                <c:pt idx="13">
                  <c:v>14-10-2020</c:v>
                </c:pt>
                <c:pt idx="14">
                  <c:v>15-10-2020</c:v>
                </c:pt>
                <c:pt idx="15">
                  <c:v>16-10-2020</c:v>
                </c:pt>
                <c:pt idx="16">
                  <c:v>17-10-2020</c:v>
                </c:pt>
                <c:pt idx="17">
                  <c:v>18-10-2020</c:v>
                </c:pt>
                <c:pt idx="18">
                  <c:v>19-10-2020</c:v>
                </c:pt>
                <c:pt idx="19">
                  <c:v>20-10-2020</c:v>
                </c:pt>
                <c:pt idx="20">
                  <c:v>21-10-2020</c:v>
                </c:pt>
                <c:pt idx="21">
                  <c:v>22-10-2020</c:v>
                </c:pt>
                <c:pt idx="22">
                  <c:v>23-10-2020</c:v>
                </c:pt>
                <c:pt idx="23">
                  <c:v>24-10-2020</c:v>
                </c:pt>
                <c:pt idx="24">
                  <c:v>25-10-2020</c:v>
                </c:pt>
                <c:pt idx="25">
                  <c:v>26-10-2020</c:v>
                </c:pt>
                <c:pt idx="26">
                  <c:v>27-10-2020</c:v>
                </c:pt>
                <c:pt idx="27">
                  <c:v>28-10-2020</c:v>
                </c:pt>
                <c:pt idx="28">
                  <c:v>29-10-2020</c:v>
                </c:pt>
                <c:pt idx="29">
                  <c:v>30-10-2020</c:v>
                </c:pt>
                <c:pt idx="30">
                  <c:v>31-10-2020</c:v>
                </c:pt>
              </c:strCache>
            </c:strRef>
          </c:cat>
          <c:val>
            <c:numRef>
              <c:f>'Trends  Identification'!$C$6:$C$37</c:f>
              <c:numCache>
                <c:formatCode>General</c:formatCode>
                <c:ptCount val="31"/>
                <c:pt idx="0">
                  <c:v>280</c:v>
                </c:pt>
                <c:pt idx="1">
                  <c:v>264</c:v>
                </c:pt>
                <c:pt idx="2">
                  <c:v>259</c:v>
                </c:pt>
                <c:pt idx="3">
                  <c:v>243</c:v>
                </c:pt>
                <c:pt idx="4">
                  <c:v>295</c:v>
                </c:pt>
                <c:pt idx="5">
                  <c:v>283</c:v>
                </c:pt>
                <c:pt idx="6">
                  <c:v>279</c:v>
                </c:pt>
                <c:pt idx="7">
                  <c:v>255</c:v>
                </c:pt>
                <c:pt idx="8">
                  <c:v>275</c:v>
                </c:pt>
                <c:pt idx="9">
                  <c:v>250</c:v>
                </c:pt>
                <c:pt idx="10">
                  <c:v>281</c:v>
                </c:pt>
                <c:pt idx="11">
                  <c:v>262</c:v>
                </c:pt>
                <c:pt idx="12">
                  <c:v>259</c:v>
                </c:pt>
                <c:pt idx="13">
                  <c:v>254</c:v>
                </c:pt>
                <c:pt idx="14">
                  <c:v>302</c:v>
                </c:pt>
                <c:pt idx="15">
                  <c:v>326</c:v>
                </c:pt>
                <c:pt idx="16">
                  <c:v>286</c:v>
                </c:pt>
                <c:pt idx="17">
                  <c:v>285</c:v>
                </c:pt>
                <c:pt idx="18">
                  <c:v>285</c:v>
                </c:pt>
                <c:pt idx="19">
                  <c:v>281</c:v>
                </c:pt>
                <c:pt idx="20">
                  <c:v>302</c:v>
                </c:pt>
                <c:pt idx="21">
                  <c:v>328</c:v>
                </c:pt>
                <c:pt idx="22">
                  <c:v>277</c:v>
                </c:pt>
                <c:pt idx="23">
                  <c:v>290</c:v>
                </c:pt>
                <c:pt idx="24">
                  <c:v>245</c:v>
                </c:pt>
                <c:pt idx="25">
                  <c:v>240</c:v>
                </c:pt>
                <c:pt idx="26">
                  <c:v>282</c:v>
                </c:pt>
                <c:pt idx="27">
                  <c:v>273</c:v>
                </c:pt>
                <c:pt idx="28">
                  <c:v>247</c:v>
                </c:pt>
                <c:pt idx="29">
                  <c:v>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83-4985-AE12-1410090B0859}"/>
            </c:ext>
          </c:extLst>
        </c:ser>
        <c:ser>
          <c:idx val="2"/>
          <c:order val="2"/>
          <c:tx>
            <c:strRef>
              <c:f>'Trends  Identification'!$D$3:$D$5</c:f>
              <c:strCache>
                <c:ptCount val="1"/>
                <c:pt idx="0">
                  <c:v>Email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'Trends  Identification'!$A$6:$A$37</c:f>
              <c:strCache>
                <c:ptCount val="31"/>
                <c:pt idx="0">
                  <c:v>01-10-2020</c:v>
                </c:pt>
                <c:pt idx="1">
                  <c:v>02-10-2020</c:v>
                </c:pt>
                <c:pt idx="2">
                  <c:v>03-10-2020</c:v>
                </c:pt>
                <c:pt idx="3">
                  <c:v>04-10-2020</c:v>
                </c:pt>
                <c:pt idx="4">
                  <c:v>05-10-2020</c:v>
                </c:pt>
                <c:pt idx="5">
                  <c:v>06-10-2020</c:v>
                </c:pt>
                <c:pt idx="6">
                  <c:v>07-10-2020</c:v>
                </c:pt>
                <c:pt idx="7">
                  <c:v>08-10-2020</c:v>
                </c:pt>
                <c:pt idx="8">
                  <c:v>09-10-2020</c:v>
                </c:pt>
                <c:pt idx="9">
                  <c:v>10-10-2020</c:v>
                </c:pt>
                <c:pt idx="10">
                  <c:v>11-10-2020</c:v>
                </c:pt>
                <c:pt idx="11">
                  <c:v>12-10-2020</c:v>
                </c:pt>
                <c:pt idx="12">
                  <c:v>13-10-2020</c:v>
                </c:pt>
                <c:pt idx="13">
                  <c:v>14-10-2020</c:v>
                </c:pt>
                <c:pt idx="14">
                  <c:v>15-10-2020</c:v>
                </c:pt>
                <c:pt idx="15">
                  <c:v>16-10-2020</c:v>
                </c:pt>
                <c:pt idx="16">
                  <c:v>17-10-2020</c:v>
                </c:pt>
                <c:pt idx="17">
                  <c:v>18-10-2020</c:v>
                </c:pt>
                <c:pt idx="18">
                  <c:v>19-10-2020</c:v>
                </c:pt>
                <c:pt idx="19">
                  <c:v>20-10-2020</c:v>
                </c:pt>
                <c:pt idx="20">
                  <c:v>21-10-2020</c:v>
                </c:pt>
                <c:pt idx="21">
                  <c:v>22-10-2020</c:v>
                </c:pt>
                <c:pt idx="22">
                  <c:v>23-10-2020</c:v>
                </c:pt>
                <c:pt idx="23">
                  <c:v>24-10-2020</c:v>
                </c:pt>
                <c:pt idx="24">
                  <c:v>25-10-2020</c:v>
                </c:pt>
                <c:pt idx="25">
                  <c:v>26-10-2020</c:v>
                </c:pt>
                <c:pt idx="26">
                  <c:v>27-10-2020</c:v>
                </c:pt>
                <c:pt idx="27">
                  <c:v>28-10-2020</c:v>
                </c:pt>
                <c:pt idx="28">
                  <c:v>29-10-2020</c:v>
                </c:pt>
                <c:pt idx="29">
                  <c:v>30-10-2020</c:v>
                </c:pt>
                <c:pt idx="30">
                  <c:v>31-10-2020</c:v>
                </c:pt>
              </c:strCache>
            </c:strRef>
          </c:cat>
          <c:val>
            <c:numRef>
              <c:f>'Trends  Identification'!$D$6:$D$37</c:f>
              <c:numCache>
                <c:formatCode>General</c:formatCode>
                <c:ptCount val="31"/>
                <c:pt idx="0">
                  <c:v>262</c:v>
                </c:pt>
                <c:pt idx="1">
                  <c:v>248</c:v>
                </c:pt>
                <c:pt idx="2">
                  <c:v>248</c:v>
                </c:pt>
                <c:pt idx="3">
                  <c:v>267</c:v>
                </c:pt>
                <c:pt idx="4">
                  <c:v>262</c:v>
                </c:pt>
                <c:pt idx="5">
                  <c:v>244</c:v>
                </c:pt>
                <c:pt idx="6">
                  <c:v>246</c:v>
                </c:pt>
                <c:pt idx="7">
                  <c:v>229</c:v>
                </c:pt>
                <c:pt idx="8">
                  <c:v>261</c:v>
                </c:pt>
                <c:pt idx="9">
                  <c:v>265</c:v>
                </c:pt>
                <c:pt idx="10">
                  <c:v>246</c:v>
                </c:pt>
                <c:pt idx="11">
                  <c:v>246</c:v>
                </c:pt>
                <c:pt idx="12">
                  <c:v>259</c:v>
                </c:pt>
                <c:pt idx="13">
                  <c:v>245</c:v>
                </c:pt>
                <c:pt idx="14">
                  <c:v>221</c:v>
                </c:pt>
                <c:pt idx="15">
                  <c:v>258</c:v>
                </c:pt>
                <c:pt idx="16">
                  <c:v>259</c:v>
                </c:pt>
                <c:pt idx="17">
                  <c:v>241</c:v>
                </c:pt>
                <c:pt idx="18">
                  <c:v>230</c:v>
                </c:pt>
                <c:pt idx="19">
                  <c:v>243</c:v>
                </c:pt>
                <c:pt idx="20">
                  <c:v>277</c:v>
                </c:pt>
                <c:pt idx="21">
                  <c:v>250</c:v>
                </c:pt>
                <c:pt idx="22">
                  <c:v>245</c:v>
                </c:pt>
                <c:pt idx="23">
                  <c:v>233</c:v>
                </c:pt>
                <c:pt idx="24">
                  <c:v>230</c:v>
                </c:pt>
                <c:pt idx="25">
                  <c:v>245</c:v>
                </c:pt>
                <c:pt idx="26">
                  <c:v>235</c:v>
                </c:pt>
                <c:pt idx="27">
                  <c:v>261</c:v>
                </c:pt>
                <c:pt idx="28">
                  <c:v>237</c:v>
                </c:pt>
                <c:pt idx="29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83-4985-AE12-1410090B0859}"/>
            </c:ext>
          </c:extLst>
        </c:ser>
        <c:ser>
          <c:idx val="3"/>
          <c:order val="3"/>
          <c:tx>
            <c:strRef>
              <c:f>'Trends  Identification'!$E$3:$E$5</c:f>
              <c:strCache>
                <c:ptCount val="1"/>
                <c:pt idx="0">
                  <c:v>Web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'Trends  Identification'!$A$6:$A$37</c:f>
              <c:strCache>
                <c:ptCount val="31"/>
                <c:pt idx="0">
                  <c:v>01-10-2020</c:v>
                </c:pt>
                <c:pt idx="1">
                  <c:v>02-10-2020</c:v>
                </c:pt>
                <c:pt idx="2">
                  <c:v>03-10-2020</c:v>
                </c:pt>
                <c:pt idx="3">
                  <c:v>04-10-2020</c:v>
                </c:pt>
                <c:pt idx="4">
                  <c:v>05-10-2020</c:v>
                </c:pt>
                <c:pt idx="5">
                  <c:v>06-10-2020</c:v>
                </c:pt>
                <c:pt idx="6">
                  <c:v>07-10-2020</c:v>
                </c:pt>
                <c:pt idx="7">
                  <c:v>08-10-2020</c:v>
                </c:pt>
                <c:pt idx="8">
                  <c:v>09-10-2020</c:v>
                </c:pt>
                <c:pt idx="9">
                  <c:v>10-10-2020</c:v>
                </c:pt>
                <c:pt idx="10">
                  <c:v>11-10-2020</c:v>
                </c:pt>
                <c:pt idx="11">
                  <c:v>12-10-2020</c:v>
                </c:pt>
                <c:pt idx="12">
                  <c:v>13-10-2020</c:v>
                </c:pt>
                <c:pt idx="13">
                  <c:v>14-10-2020</c:v>
                </c:pt>
                <c:pt idx="14">
                  <c:v>15-10-2020</c:v>
                </c:pt>
                <c:pt idx="15">
                  <c:v>16-10-2020</c:v>
                </c:pt>
                <c:pt idx="16">
                  <c:v>17-10-2020</c:v>
                </c:pt>
                <c:pt idx="17">
                  <c:v>18-10-2020</c:v>
                </c:pt>
                <c:pt idx="18">
                  <c:v>19-10-2020</c:v>
                </c:pt>
                <c:pt idx="19">
                  <c:v>20-10-2020</c:v>
                </c:pt>
                <c:pt idx="20">
                  <c:v>21-10-2020</c:v>
                </c:pt>
                <c:pt idx="21">
                  <c:v>22-10-2020</c:v>
                </c:pt>
                <c:pt idx="22">
                  <c:v>23-10-2020</c:v>
                </c:pt>
                <c:pt idx="23">
                  <c:v>24-10-2020</c:v>
                </c:pt>
                <c:pt idx="24">
                  <c:v>25-10-2020</c:v>
                </c:pt>
                <c:pt idx="25">
                  <c:v>26-10-2020</c:v>
                </c:pt>
                <c:pt idx="26">
                  <c:v>27-10-2020</c:v>
                </c:pt>
                <c:pt idx="27">
                  <c:v>28-10-2020</c:v>
                </c:pt>
                <c:pt idx="28">
                  <c:v>29-10-2020</c:v>
                </c:pt>
                <c:pt idx="29">
                  <c:v>30-10-2020</c:v>
                </c:pt>
                <c:pt idx="30">
                  <c:v>31-10-2020</c:v>
                </c:pt>
              </c:strCache>
            </c:strRef>
          </c:cat>
          <c:val>
            <c:numRef>
              <c:f>'Trends  Identification'!$E$6:$E$37</c:f>
              <c:numCache>
                <c:formatCode>General</c:formatCode>
                <c:ptCount val="31"/>
                <c:pt idx="0">
                  <c:v>206</c:v>
                </c:pt>
                <c:pt idx="1">
                  <c:v>218</c:v>
                </c:pt>
                <c:pt idx="2">
                  <c:v>229</c:v>
                </c:pt>
                <c:pt idx="3">
                  <c:v>233</c:v>
                </c:pt>
                <c:pt idx="4">
                  <c:v>210</c:v>
                </c:pt>
                <c:pt idx="5">
                  <c:v>209</c:v>
                </c:pt>
                <c:pt idx="6">
                  <c:v>196</c:v>
                </c:pt>
                <c:pt idx="7">
                  <c:v>216</c:v>
                </c:pt>
                <c:pt idx="8">
                  <c:v>233</c:v>
                </c:pt>
                <c:pt idx="9">
                  <c:v>228</c:v>
                </c:pt>
                <c:pt idx="10">
                  <c:v>242</c:v>
                </c:pt>
                <c:pt idx="11">
                  <c:v>227</c:v>
                </c:pt>
                <c:pt idx="12">
                  <c:v>216</c:v>
                </c:pt>
                <c:pt idx="13">
                  <c:v>230</c:v>
                </c:pt>
                <c:pt idx="14">
                  <c:v>234</c:v>
                </c:pt>
                <c:pt idx="15">
                  <c:v>206</c:v>
                </c:pt>
                <c:pt idx="16">
                  <c:v>198</c:v>
                </c:pt>
                <c:pt idx="17">
                  <c:v>223</c:v>
                </c:pt>
                <c:pt idx="18">
                  <c:v>216</c:v>
                </c:pt>
                <c:pt idx="19">
                  <c:v>207</c:v>
                </c:pt>
                <c:pt idx="20">
                  <c:v>208</c:v>
                </c:pt>
                <c:pt idx="21">
                  <c:v>229</c:v>
                </c:pt>
                <c:pt idx="22">
                  <c:v>218</c:v>
                </c:pt>
                <c:pt idx="23">
                  <c:v>212</c:v>
                </c:pt>
                <c:pt idx="24">
                  <c:v>214</c:v>
                </c:pt>
                <c:pt idx="25">
                  <c:v>220</c:v>
                </c:pt>
                <c:pt idx="26">
                  <c:v>214</c:v>
                </c:pt>
                <c:pt idx="27">
                  <c:v>234</c:v>
                </c:pt>
                <c:pt idx="28">
                  <c:v>213</c:v>
                </c:pt>
                <c:pt idx="29">
                  <c:v>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83-4985-AE12-1410090B0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394032"/>
        <c:axId val="1731851696"/>
      </c:lineChart>
      <c:catAx>
        <c:axId val="12539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851696"/>
        <c:crosses val="autoZero"/>
        <c:auto val="1"/>
        <c:lblAlgn val="ctr"/>
        <c:lblOffset val="100"/>
        <c:noMultiLvlLbl val="0"/>
      </c:catAx>
      <c:valAx>
        <c:axId val="1731851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9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40675993482462"/>
          <c:y val="0.37050925925925926"/>
          <c:w val="0.15059326352473165"/>
          <c:h val="0.441518560179977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88F6-79AB-4FEA-A0A6-C07A03B7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2787F-4DC5-4837-B156-3959B8AB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621E-9633-4C17-88C0-696E80F4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1154-9425-47E4-A953-0E2AD2EB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86D3-973C-434F-8E97-E692D78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2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4F6-0805-4DD1-8E99-6EEB95AC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19F75-1C42-40B9-B04D-9306B2B2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3DBD-622F-470A-AAE1-AB8305D4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C73-C891-4149-AF41-053D29E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B06D-C6F0-414F-B371-E39DCEF1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00633-4C20-4A32-8E7D-DD739E858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99BF0-8F8C-42DA-B15F-2AA24417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99B2-33E6-47E7-A0E2-BB0F982A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E4AC-9A94-40CB-829C-C38287E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6F06-2F6C-4506-ADBD-A7794306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B604-4C52-4900-85C2-711AFBD7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607D-E8B7-433B-BF38-DDE0C03F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B49A-BD29-45DD-9E5D-0C012F6B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C67D-1167-40E7-81E4-EE0002B4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4C1B-6FFF-43E5-ADAF-76C0E1D7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49F0-E6C3-4FDD-80BF-0FE46AD0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7CD00-E6C7-4629-897C-1EFB2F40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04D-80A7-43BB-A9FE-436E2A20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94D3-E346-4BC8-A124-64372AF4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5B75-34F7-4790-AF95-C68FC44C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9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83A0-FC5B-4725-89C2-92D24618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241E-9BAF-4B90-B43C-D66A02AD6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B0E76-2FD0-4DDC-99EB-6B500351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5D8DD-5E66-4EDE-B5D2-4F8EC9A6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00731-8FBC-453F-A323-AE36583D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952F-6B3C-4848-BBBD-D6A7E4FD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8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CF7B-DB46-4E62-A150-9CA1A6A8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5237-F72E-445B-9D5B-5553C9A6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CAA71-50F2-4DF5-A862-AE5ED476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4838-857E-4E82-89AE-6E3B65C2F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22A75-CFE3-4283-BFB0-01E51DFD8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D212C-8790-4067-9CEE-55BA7BEE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3FEF9-8F4A-4A74-AF67-A1A0EB69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E7E51-5FA4-4157-9561-CE9E015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96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6E45-DDD3-4A21-9B11-2A72635A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C0E18-066B-41C7-B4EC-12F286A5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0DEAD-B3E1-43BF-81A9-AE29382C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4556D-5529-46F2-8746-C7798140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C43B4-B353-4C5C-8EF7-5D410AC8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7CD4B-F1D2-40CC-A5D7-F7B54C7A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0D894-BBBA-49AC-9550-1C1888A2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6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FEBF-6656-490B-A7DC-2F162F04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2112-8944-4F3C-99D1-5478132B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48038-A423-44D6-99C8-EB1ECF54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85E45-EF5B-4246-B2AC-7FA6C272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1B48-84F3-4A65-A6EF-59549936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A812-556D-46A0-A28F-DE25201F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6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025A-BA12-485F-8902-8A3BFF7C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DE3F9-3813-4E04-AD8D-ACE7CE18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1A20C-80FF-49E3-9CCA-BD077BA07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5FC6E-44AD-4F7E-B6BB-63B4C6AB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3E51-437A-4E98-A9EF-386A5053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6590-7F31-44A1-BE1D-456BDE95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82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EFCCE-5E95-4AB6-9B06-D45174FA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AD44-9E7D-4E15-8E5C-ED3F34FE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464D-8123-4B18-A3FE-8C663A5E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797D-6975-487B-BF11-2898AA744B4D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5C77-B806-4320-AD68-F85518EC5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B1AB-F39D-42D5-BDAE-49717B155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9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E727A8-4A7E-41AB-8D7E-3F07BF187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10616"/>
              </p:ext>
            </p:extLst>
          </p:nvPr>
        </p:nvGraphicFramePr>
        <p:xfrm>
          <a:off x="387350" y="622300"/>
          <a:ext cx="3149600" cy="172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526">
                  <a:extLst>
                    <a:ext uri="{9D8B030D-6E8A-4147-A177-3AD203B41FA5}">
                      <a16:colId xmlns:a16="http://schemas.microsoft.com/office/drawing/2014/main" val="1749303457"/>
                    </a:ext>
                  </a:extLst>
                </a:gridCol>
                <a:gridCol w="706274">
                  <a:extLst>
                    <a:ext uri="{9D8B030D-6E8A-4147-A177-3AD203B41FA5}">
                      <a16:colId xmlns:a16="http://schemas.microsoft.com/office/drawing/2014/main" val="223559822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744899975"/>
                    </a:ext>
                  </a:extLst>
                </a:gridCol>
              </a:tblGrid>
              <a:tr h="2159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600" b="1" u="sng" strike="noStrike" dirty="0">
                          <a:effectLst/>
                        </a:rPr>
                        <a:t>Customer Sentiment Analysis</a:t>
                      </a:r>
                      <a:endParaRPr lang="en-IN" sz="1600" b="1" i="0" u="sng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049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51051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% of Level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33927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Negative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33.6%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6787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Neutral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26.6%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72731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Positive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47827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Negative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33529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Positive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42199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32941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752764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ABD5A67-EE2C-4339-9FF8-5074D2769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198630"/>
              </p:ext>
            </p:extLst>
          </p:nvPr>
        </p:nvGraphicFramePr>
        <p:xfrm>
          <a:off x="4011612" y="355600"/>
          <a:ext cx="5083175" cy="243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03A4A0-5C36-4AC5-9F2D-BD5FF8A0D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43475"/>
              </p:ext>
            </p:extLst>
          </p:nvPr>
        </p:nvGraphicFramePr>
        <p:xfrm>
          <a:off x="990600" y="3213099"/>
          <a:ext cx="10210796" cy="1901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0796">
                  <a:extLst>
                    <a:ext uri="{9D8B030D-6E8A-4147-A177-3AD203B41FA5}">
                      <a16:colId xmlns:a16="http://schemas.microsoft.com/office/drawing/2014/main" val="2010641102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 dirty="0">
                          <a:effectLst/>
                        </a:rPr>
                        <a:t>"Negative" and "Neutral" sentiments have the highest counts, representing a significant proportion of customer interactions.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0" marR="6350" marT="6350" marB="0" anchor="ctr"/>
                </a:tc>
                <a:extLst>
                  <a:ext uri="{0D108BD9-81ED-4DB2-BD59-A6C34878D82A}">
                    <a16:rowId xmlns:a16="http://schemas.microsoft.com/office/drawing/2014/main" val="804011075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 dirty="0">
                          <a:effectLst/>
                        </a:rPr>
                        <a:t>"Very Negative" and "Very Positive" sentiments have relatively higher counts compared to "Positive," indicating a notable presence of extreme sentiments.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0" marR="6350" marT="6350" marB="0" anchor="ctr"/>
                </a:tc>
                <a:extLst>
                  <a:ext uri="{0D108BD9-81ED-4DB2-BD59-A6C34878D82A}">
                    <a16:rowId xmlns:a16="http://schemas.microsoft.com/office/drawing/2014/main" val="138486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9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DFE049-AB07-41C4-81A4-DB348C647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65476"/>
              </p:ext>
            </p:extLst>
          </p:nvPr>
        </p:nvGraphicFramePr>
        <p:xfrm>
          <a:off x="171450" y="447675"/>
          <a:ext cx="3771900" cy="175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438092346"/>
                    </a:ext>
                  </a:extLst>
                </a:gridCol>
                <a:gridCol w="552714">
                  <a:extLst>
                    <a:ext uri="{9D8B030D-6E8A-4147-A177-3AD203B41FA5}">
                      <a16:colId xmlns:a16="http://schemas.microsoft.com/office/drawing/2014/main" val="192988729"/>
                    </a:ext>
                  </a:extLst>
                </a:gridCol>
                <a:gridCol w="2464806">
                  <a:extLst>
                    <a:ext uri="{9D8B030D-6E8A-4147-A177-3AD203B41FA5}">
                      <a16:colId xmlns:a16="http://schemas.microsoft.com/office/drawing/2014/main" val="1944355239"/>
                    </a:ext>
                  </a:extLst>
                </a:gridCol>
              </a:tblGrid>
              <a:tr h="1000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sng" strike="noStrike">
                          <a:effectLst/>
                        </a:rPr>
                        <a:t>Root Cause Analysis</a:t>
                      </a:r>
                      <a:endParaRPr lang="en-IN" sz="1100" b="1" i="0" u="sng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9669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16343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Count of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%Recurring Problems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57233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Billing Question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23462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71.22%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42553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Payments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14.42%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43408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Service Outage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14.36%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34636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32941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055061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D3B6CF0-4EF9-471C-A64F-27C750C1B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967965"/>
              </p:ext>
            </p:extLst>
          </p:nvPr>
        </p:nvGraphicFramePr>
        <p:xfrm>
          <a:off x="4562475" y="190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9EF4AC-25CE-4E22-8A19-7664A2B6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05378"/>
              </p:ext>
            </p:extLst>
          </p:nvPr>
        </p:nvGraphicFramePr>
        <p:xfrm>
          <a:off x="1762125" y="4032250"/>
          <a:ext cx="7785998" cy="15874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5998">
                  <a:extLst>
                    <a:ext uri="{9D8B030D-6E8A-4147-A177-3AD203B41FA5}">
                      <a16:colId xmlns:a16="http://schemas.microsoft.com/office/drawing/2014/main" val="3474326170"/>
                    </a:ext>
                  </a:extLst>
                </a:gridCol>
              </a:tblGrid>
              <a:tr h="12179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u="none" strike="noStrike" dirty="0">
                          <a:effectLst/>
                        </a:rPr>
                        <a:t>The "Billing Question" category has the highest count, indicating that it is the most frequently reported issue among customers.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7517920"/>
                  </a:ext>
                </a:extLst>
              </a:tr>
              <a:tr h="369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"Payments" and "Service Outage" have lower counts.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514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33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F5A37F-FB54-400F-A56B-0B06A8E8F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54264"/>
              </p:ext>
            </p:extLst>
          </p:nvPr>
        </p:nvGraphicFramePr>
        <p:xfrm>
          <a:off x="447675" y="488950"/>
          <a:ext cx="4267199" cy="2379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5122">
                  <a:extLst>
                    <a:ext uri="{9D8B030D-6E8A-4147-A177-3AD203B41FA5}">
                      <a16:colId xmlns:a16="http://schemas.microsoft.com/office/drawing/2014/main" val="3118135045"/>
                    </a:ext>
                  </a:extLst>
                </a:gridCol>
                <a:gridCol w="559256">
                  <a:extLst>
                    <a:ext uri="{9D8B030D-6E8A-4147-A177-3AD203B41FA5}">
                      <a16:colId xmlns:a16="http://schemas.microsoft.com/office/drawing/2014/main" val="3232018921"/>
                    </a:ext>
                  </a:extLst>
                </a:gridCol>
                <a:gridCol w="674172">
                  <a:extLst>
                    <a:ext uri="{9D8B030D-6E8A-4147-A177-3AD203B41FA5}">
                      <a16:colId xmlns:a16="http://schemas.microsoft.com/office/drawing/2014/main" val="2007959267"/>
                    </a:ext>
                  </a:extLst>
                </a:gridCol>
                <a:gridCol w="444340">
                  <a:extLst>
                    <a:ext uri="{9D8B030D-6E8A-4147-A177-3AD203B41FA5}">
                      <a16:colId xmlns:a16="http://schemas.microsoft.com/office/drawing/2014/main" val="2201078500"/>
                    </a:ext>
                  </a:extLst>
                </a:gridCol>
                <a:gridCol w="444340">
                  <a:extLst>
                    <a:ext uri="{9D8B030D-6E8A-4147-A177-3AD203B41FA5}">
                      <a16:colId xmlns:a16="http://schemas.microsoft.com/office/drawing/2014/main" val="889883110"/>
                    </a:ext>
                  </a:extLst>
                </a:gridCol>
                <a:gridCol w="949969">
                  <a:extLst>
                    <a:ext uri="{9D8B030D-6E8A-4147-A177-3AD203B41FA5}">
                      <a16:colId xmlns:a16="http://schemas.microsoft.com/office/drawing/2014/main" val="1083874944"/>
                    </a:ext>
                  </a:extLst>
                </a:gridCol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IN" sz="2400" b="1" u="sng" strike="noStrike" dirty="0">
                          <a:effectLst/>
                        </a:rPr>
                        <a:t>Service Response Time Analysis</a:t>
                      </a:r>
                      <a:endParaRPr lang="en-IN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58771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Count of </a:t>
                      </a:r>
                      <a:r>
                        <a:rPr lang="en-IN" sz="1200" b="1" u="none" strike="noStrike" dirty="0" err="1">
                          <a:effectLst/>
                        </a:rPr>
                        <a:t>response_time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Column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40550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Call-Center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Chatbot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Email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Web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38071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Above SLA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56417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Below SLA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8148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37035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Within SLA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20625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023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8256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7470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32941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898936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F1EB1C1-1261-4031-9E33-887D8ECCF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00614"/>
              </p:ext>
            </p:extLst>
          </p:nvPr>
        </p:nvGraphicFramePr>
        <p:xfrm>
          <a:off x="5399087" y="177800"/>
          <a:ext cx="4956175" cy="305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330153-C3D9-4059-8D11-B9FBBFFEA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76662"/>
              </p:ext>
            </p:extLst>
          </p:nvPr>
        </p:nvGraphicFramePr>
        <p:xfrm>
          <a:off x="2305050" y="4252595"/>
          <a:ext cx="7572375" cy="1052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2375">
                  <a:extLst>
                    <a:ext uri="{9D8B030D-6E8A-4147-A177-3AD203B41FA5}">
                      <a16:colId xmlns:a16="http://schemas.microsoft.com/office/drawing/2014/main" val="101780824"/>
                    </a:ext>
                  </a:extLst>
                </a:gridCol>
              </a:tblGrid>
              <a:tr h="105282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</a:rPr>
                        <a:t>The majority of interactions across all SLA categories happen through the Call-Center channel.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72574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87571B-EAAE-413C-B6E0-FDD9D260D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80642"/>
              </p:ext>
            </p:extLst>
          </p:nvPr>
        </p:nvGraphicFramePr>
        <p:xfrm>
          <a:off x="139700" y="142875"/>
          <a:ext cx="5518151" cy="267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319">
                  <a:extLst>
                    <a:ext uri="{9D8B030D-6E8A-4147-A177-3AD203B41FA5}">
                      <a16:colId xmlns:a16="http://schemas.microsoft.com/office/drawing/2014/main" val="586289219"/>
                    </a:ext>
                  </a:extLst>
                </a:gridCol>
                <a:gridCol w="990437">
                  <a:extLst>
                    <a:ext uri="{9D8B030D-6E8A-4147-A177-3AD203B41FA5}">
                      <a16:colId xmlns:a16="http://schemas.microsoft.com/office/drawing/2014/main" val="236715405"/>
                    </a:ext>
                  </a:extLst>
                </a:gridCol>
                <a:gridCol w="592494">
                  <a:extLst>
                    <a:ext uri="{9D8B030D-6E8A-4147-A177-3AD203B41FA5}">
                      <a16:colId xmlns:a16="http://schemas.microsoft.com/office/drawing/2014/main" val="3420842908"/>
                    </a:ext>
                  </a:extLst>
                </a:gridCol>
                <a:gridCol w="451003">
                  <a:extLst>
                    <a:ext uri="{9D8B030D-6E8A-4147-A177-3AD203B41FA5}">
                      <a16:colId xmlns:a16="http://schemas.microsoft.com/office/drawing/2014/main" val="624938935"/>
                    </a:ext>
                  </a:extLst>
                </a:gridCol>
                <a:gridCol w="504062">
                  <a:extLst>
                    <a:ext uri="{9D8B030D-6E8A-4147-A177-3AD203B41FA5}">
                      <a16:colId xmlns:a16="http://schemas.microsoft.com/office/drawing/2014/main" val="2155141122"/>
                    </a:ext>
                  </a:extLst>
                </a:gridCol>
                <a:gridCol w="698612">
                  <a:extLst>
                    <a:ext uri="{9D8B030D-6E8A-4147-A177-3AD203B41FA5}">
                      <a16:colId xmlns:a16="http://schemas.microsoft.com/office/drawing/2014/main" val="4096891387"/>
                    </a:ext>
                  </a:extLst>
                </a:gridCol>
                <a:gridCol w="698612">
                  <a:extLst>
                    <a:ext uri="{9D8B030D-6E8A-4147-A177-3AD203B41FA5}">
                      <a16:colId xmlns:a16="http://schemas.microsoft.com/office/drawing/2014/main" val="2714539656"/>
                    </a:ext>
                  </a:extLst>
                </a:gridCol>
                <a:gridCol w="698612">
                  <a:extLst>
                    <a:ext uri="{9D8B030D-6E8A-4147-A177-3AD203B41FA5}">
                      <a16:colId xmlns:a16="http://schemas.microsoft.com/office/drawing/2014/main" val="1631607112"/>
                    </a:ext>
                  </a:extLst>
                </a:gridCol>
              </a:tblGrid>
              <a:tr h="23495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Customer segmentation based on their demographic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01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94547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call duration in minutes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38134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Negative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Neutral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Positive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Negative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Positive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52172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Billing Question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1,97,767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1,55,960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68,939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1,06,417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56,851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5,85,934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26226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Payments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40,958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30,825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13,716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22,673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11,478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1,19,650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2389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Service Outage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40,746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31,538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15,003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21,193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10,158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1,18,638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37752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23418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2,79,471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2,18,323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97,658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1,50,283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78,487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8,24,222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275872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465F9D3-44B3-4132-BC4B-A6B67761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73" y="142875"/>
            <a:ext cx="1835055" cy="2530059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BED1A9-DFAA-421A-9715-2BDC47873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0132"/>
              </p:ext>
            </p:extLst>
          </p:nvPr>
        </p:nvGraphicFramePr>
        <p:xfrm>
          <a:off x="7620000" y="142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F24877-9FDC-4924-92DC-FB477149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9517"/>
              </p:ext>
            </p:extLst>
          </p:nvPr>
        </p:nvGraphicFramePr>
        <p:xfrm>
          <a:off x="139700" y="2975392"/>
          <a:ext cx="4457701" cy="168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588">
                  <a:extLst>
                    <a:ext uri="{9D8B030D-6E8A-4147-A177-3AD203B41FA5}">
                      <a16:colId xmlns:a16="http://schemas.microsoft.com/office/drawing/2014/main" val="2384063099"/>
                    </a:ext>
                  </a:extLst>
                </a:gridCol>
                <a:gridCol w="1071379">
                  <a:extLst>
                    <a:ext uri="{9D8B030D-6E8A-4147-A177-3AD203B41FA5}">
                      <a16:colId xmlns:a16="http://schemas.microsoft.com/office/drawing/2014/main" val="1482312262"/>
                    </a:ext>
                  </a:extLst>
                </a:gridCol>
                <a:gridCol w="640914">
                  <a:extLst>
                    <a:ext uri="{9D8B030D-6E8A-4147-A177-3AD203B41FA5}">
                      <a16:colId xmlns:a16="http://schemas.microsoft.com/office/drawing/2014/main" val="1967499173"/>
                    </a:ext>
                  </a:extLst>
                </a:gridCol>
                <a:gridCol w="487860">
                  <a:extLst>
                    <a:ext uri="{9D8B030D-6E8A-4147-A177-3AD203B41FA5}">
                      <a16:colId xmlns:a16="http://schemas.microsoft.com/office/drawing/2014/main" val="1922540526"/>
                    </a:ext>
                  </a:extLst>
                </a:gridCol>
                <a:gridCol w="545255">
                  <a:extLst>
                    <a:ext uri="{9D8B030D-6E8A-4147-A177-3AD203B41FA5}">
                      <a16:colId xmlns:a16="http://schemas.microsoft.com/office/drawing/2014/main" val="2319176011"/>
                    </a:ext>
                  </a:extLst>
                </a:gridCol>
                <a:gridCol w="755705">
                  <a:extLst>
                    <a:ext uri="{9D8B030D-6E8A-4147-A177-3AD203B41FA5}">
                      <a16:colId xmlns:a16="http://schemas.microsoft.com/office/drawing/2014/main" val="3821691969"/>
                    </a:ext>
                  </a:extLst>
                </a:gridCol>
              </a:tblGrid>
              <a:tr h="2349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Customer segmentation based on their behavioral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182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33034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response_time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91179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Call-Center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Chatbot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Email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Web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0919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Billing Question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5,890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5,901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5,901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5,770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23,462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12338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Payments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4,749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4,749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619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Service Outage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2,355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1,569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4,730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5697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10,639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8,256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7,470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6,576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32,941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384089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8192FC-18C9-4BEE-A9FD-66E9B2E366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832859"/>
              </p:ext>
            </p:extLst>
          </p:nvPr>
        </p:nvGraphicFramePr>
        <p:xfrm>
          <a:off x="4834731" y="2886076"/>
          <a:ext cx="5176044" cy="207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021A1E-281B-42D8-8E51-5D4AA2365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09508"/>
              </p:ext>
            </p:extLst>
          </p:nvPr>
        </p:nvGraphicFramePr>
        <p:xfrm>
          <a:off x="296861" y="5022215"/>
          <a:ext cx="4457701" cy="1692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588">
                  <a:extLst>
                    <a:ext uri="{9D8B030D-6E8A-4147-A177-3AD203B41FA5}">
                      <a16:colId xmlns:a16="http://schemas.microsoft.com/office/drawing/2014/main" val="3266033089"/>
                    </a:ext>
                  </a:extLst>
                </a:gridCol>
                <a:gridCol w="1071379">
                  <a:extLst>
                    <a:ext uri="{9D8B030D-6E8A-4147-A177-3AD203B41FA5}">
                      <a16:colId xmlns:a16="http://schemas.microsoft.com/office/drawing/2014/main" val="73840529"/>
                    </a:ext>
                  </a:extLst>
                </a:gridCol>
                <a:gridCol w="640914">
                  <a:extLst>
                    <a:ext uri="{9D8B030D-6E8A-4147-A177-3AD203B41FA5}">
                      <a16:colId xmlns:a16="http://schemas.microsoft.com/office/drawing/2014/main" val="547210990"/>
                    </a:ext>
                  </a:extLst>
                </a:gridCol>
                <a:gridCol w="487860">
                  <a:extLst>
                    <a:ext uri="{9D8B030D-6E8A-4147-A177-3AD203B41FA5}">
                      <a16:colId xmlns:a16="http://schemas.microsoft.com/office/drawing/2014/main" val="1156381294"/>
                    </a:ext>
                  </a:extLst>
                </a:gridCol>
                <a:gridCol w="545255">
                  <a:extLst>
                    <a:ext uri="{9D8B030D-6E8A-4147-A177-3AD203B41FA5}">
                      <a16:colId xmlns:a16="http://schemas.microsoft.com/office/drawing/2014/main" val="3449250298"/>
                    </a:ext>
                  </a:extLst>
                </a:gridCol>
                <a:gridCol w="755705">
                  <a:extLst>
                    <a:ext uri="{9D8B030D-6E8A-4147-A177-3AD203B41FA5}">
                      <a16:colId xmlns:a16="http://schemas.microsoft.com/office/drawing/2014/main" val="1062114510"/>
                    </a:ext>
                  </a:extLst>
                </a:gridCol>
              </a:tblGrid>
              <a:tr h="1841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Customer segmentation based preference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6537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18151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030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Call-Center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Chatbot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Email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Web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00575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Baltimore/MD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3,501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2,457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2,278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11,012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77272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Chicago/IL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1,780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1,363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1,222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1,054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5,419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97323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Denver/CO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908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Los Angeles/CA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4,460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3,448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3,136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2,690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13,734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3440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10,639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8,256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7,470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6,576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32,941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32839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8663295-C7E3-4252-AB06-A0E4365FB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151093"/>
              </p:ext>
            </p:extLst>
          </p:nvPr>
        </p:nvGraphicFramePr>
        <p:xfrm>
          <a:off x="5481637" y="4959329"/>
          <a:ext cx="4938713" cy="1698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41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35ADB0-BA53-4162-BCF9-6D2B960BB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25333"/>
              </p:ext>
            </p:extLst>
          </p:nvPr>
        </p:nvGraphicFramePr>
        <p:xfrm>
          <a:off x="536575" y="410063"/>
          <a:ext cx="3587750" cy="4395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12">
                  <a:extLst>
                    <a:ext uri="{9D8B030D-6E8A-4147-A177-3AD203B41FA5}">
                      <a16:colId xmlns:a16="http://schemas.microsoft.com/office/drawing/2014/main" val="2470373403"/>
                    </a:ext>
                  </a:extLst>
                </a:gridCol>
                <a:gridCol w="535393">
                  <a:extLst>
                    <a:ext uri="{9D8B030D-6E8A-4147-A177-3AD203B41FA5}">
                      <a16:colId xmlns:a16="http://schemas.microsoft.com/office/drawing/2014/main" val="3683351842"/>
                    </a:ext>
                  </a:extLst>
                </a:gridCol>
                <a:gridCol w="535393">
                  <a:extLst>
                    <a:ext uri="{9D8B030D-6E8A-4147-A177-3AD203B41FA5}">
                      <a16:colId xmlns:a16="http://schemas.microsoft.com/office/drawing/2014/main" val="1560843801"/>
                    </a:ext>
                  </a:extLst>
                </a:gridCol>
                <a:gridCol w="535393">
                  <a:extLst>
                    <a:ext uri="{9D8B030D-6E8A-4147-A177-3AD203B41FA5}">
                      <a16:colId xmlns:a16="http://schemas.microsoft.com/office/drawing/2014/main" val="2168941631"/>
                    </a:ext>
                  </a:extLst>
                </a:gridCol>
                <a:gridCol w="535393">
                  <a:extLst>
                    <a:ext uri="{9D8B030D-6E8A-4147-A177-3AD203B41FA5}">
                      <a16:colId xmlns:a16="http://schemas.microsoft.com/office/drawing/2014/main" val="4119488810"/>
                    </a:ext>
                  </a:extLst>
                </a:gridCol>
                <a:gridCol w="726166">
                  <a:extLst>
                    <a:ext uri="{9D8B030D-6E8A-4147-A177-3AD203B41FA5}">
                      <a16:colId xmlns:a16="http://schemas.microsoft.com/office/drawing/2014/main" val="3746537548"/>
                    </a:ext>
                  </a:extLst>
                </a:gridCol>
              </a:tblGrid>
              <a:tr h="13183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Time Trend Analysis in customers counts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267963960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930174944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Count of id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channel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reason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121029749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Call-Center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Chatbot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Email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Web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Grand Total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92269540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call_timestamp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594262732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01-10-2020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206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1089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334489045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02-10-2020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354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1084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830632530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03-10-2020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353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229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1089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4191192154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04-10-2020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306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1049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367764628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05-10-2020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295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1090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466649174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06-10-2020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416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209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1152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316390123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07-10-2020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279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196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1045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1412471007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08-10-2020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367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229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1067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528914026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09-10-2020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354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275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150286141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228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1092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1607966851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318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1087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058243549"/>
                  </a:ext>
                </a:extLst>
              </a:tr>
              <a:tr h="154782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12-10-2020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353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227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1088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600695942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13-10-2020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383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1117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578681726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14-10-2020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361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1090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1837329957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15-10-2020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302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221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1105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976105255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16-10-2020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326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206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1132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443910487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17-10-2020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380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198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879944566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18-10-2020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1097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1288926975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19-10-2020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371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1102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297516434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20-10-2020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207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1077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436041007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383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302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277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208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1170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1355984129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22-10-2020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360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328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229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1167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485827744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371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277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1111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425843721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363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290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1098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515487240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25-10-2020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374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1063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2876995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1054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362305233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27-10-2020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331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1062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1225448738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376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273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1144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787353651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29-10-2020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356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247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213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1053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092384722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30-10-2020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338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277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237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541328270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31-10-2020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3684358670"/>
                  </a:ext>
                </a:extLst>
              </a:tr>
              <a:tr h="117385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Grand Total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10639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8256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7470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6576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32941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8" marR="4048" marT="4048" marB="0" anchor="b"/>
                </a:tc>
                <a:extLst>
                  <a:ext uri="{0D108BD9-81ED-4DB2-BD59-A6C34878D82A}">
                    <a16:rowId xmlns:a16="http://schemas.microsoft.com/office/drawing/2014/main" val="274739442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0E1D84-4210-4B89-9EA8-EACEF25AC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358385"/>
              </p:ext>
            </p:extLst>
          </p:nvPr>
        </p:nvGraphicFramePr>
        <p:xfrm>
          <a:off x="4733925" y="1041399"/>
          <a:ext cx="6438900" cy="321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E82077-D926-4741-BD3F-ACC7E8971041}"/>
              </a:ext>
            </a:extLst>
          </p:cNvPr>
          <p:cNvSpPr/>
          <p:nvPr/>
        </p:nvSpPr>
        <p:spPr>
          <a:xfrm>
            <a:off x="1857375" y="52965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 "Call-Center" and "Chatbot" channels have higher overall interaction counts compared to "Email" and "Web.</a:t>
            </a:r>
          </a:p>
        </p:txBody>
      </p:sp>
    </p:spTree>
    <p:extLst>
      <p:ext uri="{BB962C8B-B14F-4D97-AF65-F5344CB8AC3E}">
        <p14:creationId xmlns:p14="http://schemas.microsoft.com/office/powerpoint/2010/main" val="56639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675</Words>
  <Application>Microsoft Office PowerPoint</Application>
  <PresentationFormat>Widescreen</PresentationFormat>
  <Paragraphs>436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suchismita mohapatra</dc:creator>
  <cp:lastModifiedBy>suchismita mohapatra</cp:lastModifiedBy>
  <cp:revision>8</cp:revision>
  <dcterms:created xsi:type="dcterms:W3CDTF">2023-12-17T16:24:24Z</dcterms:created>
  <dcterms:modified xsi:type="dcterms:W3CDTF">2024-01-21T15:27:53Z</dcterms:modified>
</cp:coreProperties>
</file>