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  <p:sldMasterId id="2147483662" r:id="rId3"/>
  </p:sldMasterIdLst>
  <p:notesMasterIdLst>
    <p:notesMasterId r:id="rId43"/>
  </p:notesMasterIdLst>
  <p:sldIdLst>
    <p:sldId id="270" r:id="rId4"/>
    <p:sldId id="275" r:id="rId5"/>
    <p:sldId id="258" r:id="rId6"/>
    <p:sldId id="256" r:id="rId7"/>
    <p:sldId id="276" r:id="rId8"/>
    <p:sldId id="277" r:id="rId9"/>
    <p:sldId id="308" r:id="rId10"/>
    <p:sldId id="272" r:id="rId11"/>
    <p:sldId id="278" r:id="rId12"/>
    <p:sldId id="259" r:id="rId13"/>
    <p:sldId id="273" r:id="rId14"/>
    <p:sldId id="279" r:id="rId15"/>
    <p:sldId id="311" r:id="rId16"/>
    <p:sldId id="288" r:id="rId17"/>
    <p:sldId id="280" r:id="rId18"/>
    <p:sldId id="312" r:id="rId19"/>
    <p:sldId id="282" r:id="rId20"/>
    <p:sldId id="284" r:id="rId21"/>
    <p:sldId id="285" r:id="rId22"/>
    <p:sldId id="287" r:id="rId23"/>
    <p:sldId id="300" r:id="rId24"/>
    <p:sldId id="289" r:id="rId25"/>
    <p:sldId id="301" r:id="rId26"/>
    <p:sldId id="291" r:id="rId27"/>
    <p:sldId id="302" r:id="rId28"/>
    <p:sldId id="292" r:id="rId29"/>
    <p:sldId id="303" r:id="rId30"/>
    <p:sldId id="293" r:id="rId31"/>
    <p:sldId id="306" r:id="rId32"/>
    <p:sldId id="295" r:id="rId33"/>
    <p:sldId id="296" r:id="rId34"/>
    <p:sldId id="309" r:id="rId35"/>
    <p:sldId id="307" r:id="rId36"/>
    <p:sldId id="310" r:id="rId37"/>
    <p:sldId id="297" r:id="rId38"/>
    <p:sldId id="304" r:id="rId39"/>
    <p:sldId id="305" r:id="rId40"/>
    <p:sldId id="298" r:id="rId41"/>
    <p:sldId id="29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4" autoAdjust="0"/>
    <p:restoredTop sz="97701" autoAdjust="0"/>
  </p:normalViewPr>
  <p:slideViewPr>
    <p:cSldViewPr showGuides="1">
      <p:cViewPr varScale="1">
        <p:scale>
          <a:sx n="85" d="100"/>
          <a:sy n="85" d="100"/>
        </p:scale>
        <p:origin x="15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 smtClean="0"/>
              <a:t>GPU/CUDA vs CPU/Intel</a:t>
            </a:r>
            <a:r>
              <a:rPr lang="es-ES" baseline="0" dirty="0" smtClean="0"/>
              <a:t> TBB</a:t>
            </a:r>
            <a:endParaRPr lang="es-E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GPU/CUDA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Canny</c:v>
                </c:pt>
                <c:pt idx="1">
                  <c:v>Threshold</c:v>
                </c:pt>
                <c:pt idx="2">
                  <c:v>Sobel</c:v>
                </c:pt>
                <c:pt idx="3">
                  <c:v>Gauss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CPU/TBB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Canny</c:v>
                </c:pt>
                <c:pt idx="1">
                  <c:v>Threshold</c:v>
                </c:pt>
                <c:pt idx="2">
                  <c:v>Sobel</c:v>
                </c:pt>
                <c:pt idx="3">
                  <c:v>Gauss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17</c:v>
                </c:pt>
                <c:pt idx="1">
                  <c:v>1</c:v>
                </c:pt>
                <c:pt idx="2">
                  <c:v>7</c:v>
                </c:pt>
                <c:pt idx="3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102971104"/>
        <c:axId val="-1102954240"/>
      </c:barChart>
      <c:catAx>
        <c:axId val="-1102971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 smtClean="0"/>
                  <a:t>Función</a:t>
                </a:r>
                <a:endParaRPr lang="es-E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-1102954240"/>
        <c:crosses val="autoZero"/>
        <c:auto val="1"/>
        <c:lblAlgn val="ctr"/>
        <c:lblOffset val="100"/>
        <c:noMultiLvlLbl val="0"/>
      </c:catAx>
      <c:valAx>
        <c:axId val="-110295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 smtClean="0"/>
                  <a:t>Tiempo (ms)</a:t>
                </a:r>
                <a:endParaRPr lang="es-E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-11029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FFD579-5D9D-40E7-A446-5A91F5EA4EA9}" type="doc">
      <dgm:prSet loTypeId="urn:diagrams.loki3.com/VaryingWidthList+Icon" loCatId="list" qsTypeId="urn:microsoft.com/office/officeart/2005/8/quickstyle/3d1" qsCatId="3D" csTypeId="urn:microsoft.com/office/officeart/2005/8/colors/accent3_3" csCatId="accent3" phldr="1"/>
      <dgm:spPr/>
      <dgm:t>
        <a:bodyPr/>
        <a:lstStyle/>
        <a:p>
          <a:endParaRPr lang="es-ES"/>
        </a:p>
      </dgm:t>
    </dgm:pt>
    <dgm:pt modelId="{559933E3-F003-410B-B7D9-4089D112E57F}">
      <dgm:prSet phldrT="[Text]" phldr="1"/>
      <dgm:spPr/>
      <dgm:t>
        <a:bodyPr/>
        <a:lstStyle/>
        <a:p>
          <a:endParaRPr lang="es-ES" dirty="0"/>
        </a:p>
      </dgm:t>
    </dgm:pt>
    <dgm:pt modelId="{B406DAC4-51AD-44AD-B520-49AFF09EA49C}" type="parTrans" cxnId="{D3892847-E311-44E7-8AE7-F39722C7E833}">
      <dgm:prSet/>
      <dgm:spPr/>
      <dgm:t>
        <a:bodyPr/>
        <a:lstStyle/>
        <a:p>
          <a:endParaRPr lang="es-ES"/>
        </a:p>
      </dgm:t>
    </dgm:pt>
    <dgm:pt modelId="{44C86C2C-3D56-4D3C-B0AD-D01833F616E5}" type="sibTrans" cxnId="{D3892847-E311-44E7-8AE7-F39722C7E833}">
      <dgm:prSet/>
      <dgm:spPr/>
      <dgm:t>
        <a:bodyPr/>
        <a:lstStyle/>
        <a:p>
          <a:endParaRPr lang="es-ES"/>
        </a:p>
      </dgm:t>
    </dgm:pt>
    <dgm:pt modelId="{F7F8252F-4EC2-460C-A9DF-F6293A27F3A5}" type="pres">
      <dgm:prSet presAssocID="{66FFD579-5D9D-40E7-A446-5A91F5EA4EA9}" presName="Name0" presStyleCnt="0">
        <dgm:presLayoutVars>
          <dgm:resizeHandles/>
        </dgm:presLayoutVars>
      </dgm:prSet>
      <dgm:spPr/>
      <dgm:t>
        <a:bodyPr/>
        <a:lstStyle/>
        <a:p>
          <a:endParaRPr lang="es-ES"/>
        </a:p>
      </dgm:t>
    </dgm:pt>
    <dgm:pt modelId="{4BBF53B5-E67E-4EAD-BFA8-9FFC3371E7FA}" type="pres">
      <dgm:prSet presAssocID="{559933E3-F003-410B-B7D9-4089D112E57F}" presName="text" presStyleLbl="node1" presStyleIdx="0" presStyleCnt="1" custScaleX="499322" custScaleY="59301" custLinFactNeighborX="34523" custLinFactNeighborY="-441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3892847-E311-44E7-8AE7-F39722C7E833}" srcId="{66FFD579-5D9D-40E7-A446-5A91F5EA4EA9}" destId="{559933E3-F003-410B-B7D9-4089D112E57F}" srcOrd="0" destOrd="0" parTransId="{B406DAC4-51AD-44AD-B520-49AFF09EA49C}" sibTransId="{44C86C2C-3D56-4D3C-B0AD-D01833F616E5}"/>
    <dgm:cxn modelId="{6B865EBD-1913-4E21-A466-EC2A66975232}" type="presOf" srcId="{559933E3-F003-410B-B7D9-4089D112E57F}" destId="{4BBF53B5-E67E-4EAD-BFA8-9FFC3371E7FA}" srcOrd="0" destOrd="0" presId="urn:diagrams.loki3.com/VaryingWidthList+Icon"/>
    <dgm:cxn modelId="{4ED7C867-BE7D-45EA-B49C-17A972922273}" type="presOf" srcId="{66FFD579-5D9D-40E7-A446-5A91F5EA4EA9}" destId="{F7F8252F-4EC2-460C-A9DF-F6293A27F3A5}" srcOrd="0" destOrd="0" presId="urn:diagrams.loki3.com/VaryingWidthList+Icon"/>
    <dgm:cxn modelId="{9FBD6477-400C-4BF1-8E5B-8F0410E86018}" type="presParOf" srcId="{F7F8252F-4EC2-460C-A9DF-F6293A27F3A5}" destId="{4BBF53B5-E67E-4EAD-BFA8-9FFC3371E7FA}" srcOrd="0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FFD579-5D9D-40E7-A446-5A91F5EA4EA9}" type="doc">
      <dgm:prSet loTypeId="urn:diagrams.loki3.com/VaryingWidthList+Icon" loCatId="list" qsTypeId="urn:microsoft.com/office/officeart/2005/8/quickstyle/3d1" qsCatId="3D" csTypeId="urn:microsoft.com/office/officeart/2005/8/colors/accent3_3" csCatId="accent3" phldr="1"/>
      <dgm:spPr/>
      <dgm:t>
        <a:bodyPr/>
        <a:lstStyle/>
        <a:p>
          <a:endParaRPr lang="es-ES"/>
        </a:p>
      </dgm:t>
    </dgm:pt>
    <dgm:pt modelId="{559933E3-F003-410B-B7D9-4089D112E57F}">
      <dgm:prSet phldrT="[Text]" phldr="1"/>
      <dgm:spPr/>
      <dgm:t>
        <a:bodyPr/>
        <a:lstStyle/>
        <a:p>
          <a:endParaRPr lang="es-ES" dirty="0"/>
        </a:p>
      </dgm:t>
    </dgm:pt>
    <dgm:pt modelId="{B406DAC4-51AD-44AD-B520-49AFF09EA49C}" type="parTrans" cxnId="{D3892847-E311-44E7-8AE7-F39722C7E833}">
      <dgm:prSet/>
      <dgm:spPr/>
      <dgm:t>
        <a:bodyPr/>
        <a:lstStyle/>
        <a:p>
          <a:endParaRPr lang="es-ES"/>
        </a:p>
      </dgm:t>
    </dgm:pt>
    <dgm:pt modelId="{44C86C2C-3D56-4D3C-B0AD-D01833F616E5}" type="sibTrans" cxnId="{D3892847-E311-44E7-8AE7-F39722C7E833}">
      <dgm:prSet/>
      <dgm:spPr/>
      <dgm:t>
        <a:bodyPr/>
        <a:lstStyle/>
        <a:p>
          <a:endParaRPr lang="es-ES"/>
        </a:p>
      </dgm:t>
    </dgm:pt>
    <dgm:pt modelId="{F7F8252F-4EC2-460C-A9DF-F6293A27F3A5}" type="pres">
      <dgm:prSet presAssocID="{66FFD579-5D9D-40E7-A446-5A91F5EA4EA9}" presName="Name0" presStyleCnt="0">
        <dgm:presLayoutVars>
          <dgm:resizeHandles/>
        </dgm:presLayoutVars>
      </dgm:prSet>
      <dgm:spPr/>
      <dgm:t>
        <a:bodyPr/>
        <a:lstStyle/>
        <a:p>
          <a:endParaRPr lang="es-ES"/>
        </a:p>
      </dgm:t>
    </dgm:pt>
    <dgm:pt modelId="{4BBF53B5-E67E-4EAD-BFA8-9FFC3371E7FA}" type="pres">
      <dgm:prSet presAssocID="{559933E3-F003-410B-B7D9-4089D112E57F}" presName="text" presStyleLbl="node1" presStyleIdx="0" presStyleCnt="1" custScaleX="499322" custScaleY="59301" custLinFactNeighborX="8280" custLinFactNeighborY="-89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58B1CD8-5B85-47D9-9D10-D02FEB8CA2D1}" type="presOf" srcId="{559933E3-F003-410B-B7D9-4089D112E57F}" destId="{4BBF53B5-E67E-4EAD-BFA8-9FFC3371E7FA}" srcOrd="0" destOrd="0" presId="urn:diagrams.loki3.com/VaryingWidthList+Icon"/>
    <dgm:cxn modelId="{D3892847-E311-44E7-8AE7-F39722C7E833}" srcId="{66FFD579-5D9D-40E7-A446-5A91F5EA4EA9}" destId="{559933E3-F003-410B-B7D9-4089D112E57F}" srcOrd="0" destOrd="0" parTransId="{B406DAC4-51AD-44AD-B520-49AFF09EA49C}" sibTransId="{44C86C2C-3D56-4D3C-B0AD-D01833F616E5}"/>
    <dgm:cxn modelId="{2228B9DB-70CE-442C-81BD-547E8DEC5CB2}" type="presOf" srcId="{66FFD579-5D9D-40E7-A446-5A91F5EA4EA9}" destId="{F7F8252F-4EC2-460C-A9DF-F6293A27F3A5}" srcOrd="0" destOrd="0" presId="urn:diagrams.loki3.com/VaryingWidthList+Icon"/>
    <dgm:cxn modelId="{9D28A665-14B3-4A82-BA96-F11A12599DE7}" type="presParOf" srcId="{F7F8252F-4EC2-460C-A9DF-F6293A27F3A5}" destId="{4BBF53B5-E67E-4EAD-BFA8-9FFC3371E7FA}" srcOrd="0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FFD579-5D9D-40E7-A446-5A91F5EA4EA9}" type="doc">
      <dgm:prSet loTypeId="urn:diagrams.loki3.com/VaryingWidthList+Icon" loCatId="list" qsTypeId="urn:microsoft.com/office/officeart/2005/8/quickstyle/3d1" qsCatId="3D" csTypeId="urn:microsoft.com/office/officeart/2005/8/colors/accent3_3" csCatId="accent3" phldr="1"/>
      <dgm:spPr/>
      <dgm:t>
        <a:bodyPr/>
        <a:lstStyle/>
        <a:p>
          <a:endParaRPr lang="es-ES"/>
        </a:p>
      </dgm:t>
    </dgm:pt>
    <dgm:pt modelId="{559933E3-F003-410B-B7D9-4089D112E57F}">
      <dgm:prSet phldrT="[Text]" phldr="1"/>
      <dgm:spPr/>
      <dgm:t>
        <a:bodyPr/>
        <a:lstStyle/>
        <a:p>
          <a:endParaRPr lang="es-ES" dirty="0"/>
        </a:p>
      </dgm:t>
    </dgm:pt>
    <dgm:pt modelId="{44C86C2C-3D56-4D3C-B0AD-D01833F616E5}" type="sibTrans" cxnId="{D3892847-E311-44E7-8AE7-F39722C7E833}">
      <dgm:prSet/>
      <dgm:spPr/>
      <dgm:t>
        <a:bodyPr/>
        <a:lstStyle/>
        <a:p>
          <a:endParaRPr lang="es-ES"/>
        </a:p>
      </dgm:t>
    </dgm:pt>
    <dgm:pt modelId="{B406DAC4-51AD-44AD-B520-49AFF09EA49C}" type="parTrans" cxnId="{D3892847-E311-44E7-8AE7-F39722C7E833}">
      <dgm:prSet/>
      <dgm:spPr/>
      <dgm:t>
        <a:bodyPr/>
        <a:lstStyle/>
        <a:p>
          <a:endParaRPr lang="es-ES"/>
        </a:p>
      </dgm:t>
    </dgm:pt>
    <dgm:pt modelId="{F7F8252F-4EC2-460C-A9DF-F6293A27F3A5}" type="pres">
      <dgm:prSet presAssocID="{66FFD579-5D9D-40E7-A446-5A91F5EA4EA9}" presName="Name0" presStyleCnt="0">
        <dgm:presLayoutVars>
          <dgm:resizeHandles/>
        </dgm:presLayoutVars>
      </dgm:prSet>
      <dgm:spPr/>
      <dgm:t>
        <a:bodyPr/>
        <a:lstStyle/>
        <a:p>
          <a:endParaRPr lang="es-ES"/>
        </a:p>
      </dgm:t>
    </dgm:pt>
    <dgm:pt modelId="{4BBF53B5-E67E-4EAD-BFA8-9FFC3371E7FA}" type="pres">
      <dgm:prSet presAssocID="{559933E3-F003-410B-B7D9-4089D112E57F}" presName="text" presStyleLbl="node1" presStyleIdx="0" presStyleCnt="1" custScaleX="1123950" custScaleY="98169" custLinFactNeighborX="7450" custLinFactNeighborY="703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AD5484D-4ADF-4DCD-A095-2D6BD3B42AB0}" type="presOf" srcId="{66FFD579-5D9D-40E7-A446-5A91F5EA4EA9}" destId="{F7F8252F-4EC2-460C-A9DF-F6293A27F3A5}" srcOrd="0" destOrd="0" presId="urn:diagrams.loki3.com/VaryingWidthList+Icon"/>
    <dgm:cxn modelId="{1926C2B5-A2FF-4154-A297-C84EF5FFD971}" type="presOf" srcId="{559933E3-F003-410B-B7D9-4089D112E57F}" destId="{4BBF53B5-E67E-4EAD-BFA8-9FFC3371E7FA}" srcOrd="0" destOrd="0" presId="urn:diagrams.loki3.com/VaryingWidthList+Icon"/>
    <dgm:cxn modelId="{D3892847-E311-44E7-8AE7-F39722C7E833}" srcId="{66FFD579-5D9D-40E7-A446-5A91F5EA4EA9}" destId="{559933E3-F003-410B-B7D9-4089D112E57F}" srcOrd="0" destOrd="0" parTransId="{B406DAC4-51AD-44AD-B520-49AFF09EA49C}" sibTransId="{44C86C2C-3D56-4D3C-B0AD-D01833F616E5}"/>
    <dgm:cxn modelId="{8A6FD082-972D-442E-BC91-AD63D3CFEA49}" type="presParOf" srcId="{F7F8252F-4EC2-460C-A9DF-F6293A27F3A5}" destId="{4BBF53B5-E67E-4EAD-BFA8-9FFC3371E7FA}" srcOrd="0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ED7F01A-C176-4DB8-8D51-59C67E30F2EB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5EACF4B-12A0-4055-9C11-DA2EF88778ED}">
      <dgm:prSet phldrT="[Text]"/>
      <dgm:spPr/>
      <dgm:t>
        <a:bodyPr/>
        <a:lstStyle/>
        <a:p>
          <a:r>
            <a:rPr lang="es-ES" b="1" dirty="0" smtClean="0">
              <a:effectLst/>
            </a:rPr>
            <a:t>Consulta de la plataforma</a:t>
          </a:r>
          <a:endParaRPr lang="es-ES" b="1" dirty="0">
            <a:effectLst/>
          </a:endParaRPr>
        </a:p>
      </dgm:t>
    </dgm:pt>
    <dgm:pt modelId="{299917CE-C0A2-4A3A-99C7-DFFE44853655}" type="parTrans" cxnId="{DB3631B2-AA0A-4FE7-92FB-0219D6AC970B}">
      <dgm:prSet/>
      <dgm:spPr/>
      <dgm:t>
        <a:bodyPr/>
        <a:lstStyle/>
        <a:p>
          <a:endParaRPr lang="es-ES"/>
        </a:p>
      </dgm:t>
    </dgm:pt>
    <dgm:pt modelId="{DB588F57-5862-4738-A794-49A19E6AC2F5}" type="sibTrans" cxnId="{DB3631B2-AA0A-4FE7-92FB-0219D6AC970B}">
      <dgm:prSet/>
      <dgm:spPr/>
      <dgm:t>
        <a:bodyPr/>
        <a:lstStyle/>
        <a:p>
          <a:endParaRPr lang="es-ES"/>
        </a:p>
      </dgm:t>
    </dgm:pt>
    <dgm:pt modelId="{DD62B1B3-B962-49F4-BADE-C40A3E5398F7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b="1" dirty="0" smtClean="0">
              <a:effectLst/>
            </a:rPr>
            <a:t>Creación del contexto</a:t>
          </a:r>
          <a:endParaRPr lang="es-ES" b="1" dirty="0">
            <a:effectLst/>
          </a:endParaRPr>
        </a:p>
      </dgm:t>
    </dgm:pt>
    <dgm:pt modelId="{55C03D6D-99A9-4435-A2EE-0F71474D2888}" type="parTrans" cxnId="{78DF6AB1-D970-4B2A-B7EF-CCC6D39D70ED}">
      <dgm:prSet/>
      <dgm:spPr/>
      <dgm:t>
        <a:bodyPr/>
        <a:lstStyle/>
        <a:p>
          <a:endParaRPr lang="es-ES"/>
        </a:p>
      </dgm:t>
    </dgm:pt>
    <dgm:pt modelId="{1AAED15A-7D29-4DE3-8101-9A3B2663372B}" type="sibTrans" cxnId="{78DF6AB1-D970-4B2A-B7EF-CCC6D39D70ED}">
      <dgm:prSet/>
      <dgm:spPr/>
      <dgm:t>
        <a:bodyPr/>
        <a:lstStyle/>
        <a:p>
          <a:endParaRPr lang="es-ES"/>
        </a:p>
      </dgm:t>
    </dgm:pt>
    <dgm:pt modelId="{377A9BA5-1919-4296-82DA-F17AD9180D3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b="1" dirty="0" smtClean="0"/>
            <a:t>Compilación del código del dispositivo</a:t>
          </a:r>
          <a:endParaRPr lang="es-ES" b="1" dirty="0"/>
        </a:p>
      </dgm:t>
    </dgm:pt>
    <dgm:pt modelId="{0EFFC02B-1761-40B1-AC72-CB3C2615B129}" type="parTrans" cxnId="{2911B777-CCB0-4F2B-A31A-EB75ED0ACE29}">
      <dgm:prSet/>
      <dgm:spPr/>
      <dgm:t>
        <a:bodyPr/>
        <a:lstStyle/>
        <a:p>
          <a:endParaRPr lang="es-ES"/>
        </a:p>
      </dgm:t>
    </dgm:pt>
    <dgm:pt modelId="{EF87E942-9906-4720-9C1F-BB2871EFC250}" type="sibTrans" cxnId="{2911B777-CCB0-4F2B-A31A-EB75ED0ACE29}">
      <dgm:prSet/>
      <dgm:spPr/>
      <dgm:t>
        <a:bodyPr/>
        <a:lstStyle/>
        <a:p>
          <a:endParaRPr lang="es-ES"/>
        </a:p>
      </dgm:t>
    </dgm:pt>
    <dgm:pt modelId="{17A2F8D7-B627-4D98-B45C-17D2176D55AF}">
      <dgm:prSet/>
      <dgm:spPr/>
      <dgm:t>
        <a:bodyPr/>
        <a:lstStyle/>
        <a:p>
          <a:r>
            <a:rPr lang="es-ES" b="1" dirty="0" smtClean="0"/>
            <a:t>Copiar datos a la memoria del dispositivo</a:t>
          </a:r>
          <a:endParaRPr lang="es-ES" b="1" dirty="0"/>
        </a:p>
      </dgm:t>
    </dgm:pt>
    <dgm:pt modelId="{B7E9CC9D-38B5-4F20-A018-C5B6C1495B0A}" type="parTrans" cxnId="{32D9DCDD-FEA6-4069-9E6F-6C9AD227601C}">
      <dgm:prSet/>
      <dgm:spPr/>
      <dgm:t>
        <a:bodyPr/>
        <a:lstStyle/>
        <a:p>
          <a:endParaRPr lang="es-ES"/>
        </a:p>
      </dgm:t>
    </dgm:pt>
    <dgm:pt modelId="{7554A6D2-1AB1-4548-A9DF-5103220A0B94}" type="sibTrans" cxnId="{32D9DCDD-FEA6-4069-9E6F-6C9AD227601C}">
      <dgm:prSet/>
      <dgm:spPr/>
      <dgm:t>
        <a:bodyPr/>
        <a:lstStyle/>
        <a:p>
          <a:endParaRPr lang="es-ES"/>
        </a:p>
      </dgm:t>
    </dgm:pt>
    <dgm:pt modelId="{007F8B97-1A41-4320-9AAB-33B777ACB5FE}">
      <dgm:prSet/>
      <dgm:spPr/>
      <dgm:t>
        <a:bodyPr/>
        <a:lstStyle/>
        <a:p>
          <a:r>
            <a:rPr lang="es-ES" b="1" dirty="0" smtClean="0"/>
            <a:t>Cola de comandos envía a ejecución</a:t>
          </a:r>
          <a:endParaRPr lang="es-ES" b="1" dirty="0"/>
        </a:p>
      </dgm:t>
    </dgm:pt>
    <dgm:pt modelId="{AE573393-FF7C-4981-ACB2-2DC830A98676}" type="parTrans" cxnId="{68899E06-7F37-4643-9861-72C24A804A01}">
      <dgm:prSet/>
      <dgm:spPr/>
      <dgm:t>
        <a:bodyPr/>
        <a:lstStyle/>
        <a:p>
          <a:endParaRPr lang="es-ES"/>
        </a:p>
      </dgm:t>
    </dgm:pt>
    <dgm:pt modelId="{41AE364B-E2FA-432E-AF77-4AD841E3F7DB}" type="sibTrans" cxnId="{68899E06-7F37-4643-9861-72C24A804A01}">
      <dgm:prSet/>
      <dgm:spPr/>
      <dgm:t>
        <a:bodyPr/>
        <a:lstStyle/>
        <a:p>
          <a:endParaRPr lang="es-ES"/>
        </a:p>
      </dgm:t>
    </dgm:pt>
    <dgm:pt modelId="{275409E6-C09A-4F17-9A0E-BB8250453755}">
      <dgm:prSet/>
      <dgm:spPr/>
      <dgm:t>
        <a:bodyPr/>
        <a:lstStyle/>
        <a:p>
          <a:r>
            <a:rPr lang="es-ES" b="1" dirty="0" smtClean="0"/>
            <a:t>Copia de datos desde la memoria del dispositivo al </a:t>
          </a:r>
          <a:r>
            <a:rPr lang="es-ES" b="1" i="1" dirty="0" smtClean="0"/>
            <a:t>Host</a:t>
          </a:r>
          <a:endParaRPr lang="es-CR" b="1" dirty="0"/>
        </a:p>
      </dgm:t>
    </dgm:pt>
    <dgm:pt modelId="{B61D9691-74ED-43BB-A71E-344509C3E548}" type="parTrans" cxnId="{9F8B141F-EF24-49B2-AE13-40B14F5019E9}">
      <dgm:prSet/>
      <dgm:spPr/>
      <dgm:t>
        <a:bodyPr/>
        <a:lstStyle/>
        <a:p>
          <a:endParaRPr lang="es-CR"/>
        </a:p>
      </dgm:t>
    </dgm:pt>
    <dgm:pt modelId="{45BF90A4-0116-4D1C-BDAC-56EBECFB9764}" type="sibTrans" cxnId="{9F8B141F-EF24-49B2-AE13-40B14F5019E9}">
      <dgm:prSet/>
      <dgm:spPr/>
      <dgm:t>
        <a:bodyPr/>
        <a:lstStyle/>
        <a:p>
          <a:endParaRPr lang="es-CR"/>
        </a:p>
      </dgm:t>
    </dgm:pt>
    <dgm:pt modelId="{D672BA9B-A9F1-4EFE-9CF2-90716A592991}" type="pres">
      <dgm:prSet presAssocID="{1ED7F01A-C176-4DB8-8D51-59C67E30F2EB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s-ES"/>
        </a:p>
      </dgm:t>
    </dgm:pt>
    <dgm:pt modelId="{AF021666-A503-4205-882D-AA13A24A48E1}" type="pres">
      <dgm:prSet presAssocID="{275409E6-C09A-4F17-9A0E-BB8250453755}" presName="Accent6" presStyleCnt="0"/>
      <dgm:spPr/>
    </dgm:pt>
    <dgm:pt modelId="{515A9966-DBDC-4D3E-BEBE-36814DA0BDF0}" type="pres">
      <dgm:prSet presAssocID="{275409E6-C09A-4F17-9A0E-BB8250453755}" presName="Accent" presStyleLbl="node1" presStyleIdx="0" presStyleCnt="6"/>
      <dgm:spPr/>
    </dgm:pt>
    <dgm:pt modelId="{E75F1B70-5294-4783-AC3B-016F4E1A25B5}" type="pres">
      <dgm:prSet presAssocID="{275409E6-C09A-4F17-9A0E-BB8250453755}" presName="ParentBackground6" presStyleCnt="0"/>
      <dgm:spPr/>
    </dgm:pt>
    <dgm:pt modelId="{F7489BC7-4D26-4C9A-90CA-C7B44E9BC1DC}" type="pres">
      <dgm:prSet presAssocID="{275409E6-C09A-4F17-9A0E-BB8250453755}" presName="ParentBackground" presStyleLbl="fgAcc1" presStyleIdx="0" presStyleCnt="6"/>
      <dgm:spPr/>
      <dgm:t>
        <a:bodyPr/>
        <a:lstStyle/>
        <a:p>
          <a:endParaRPr lang="es-CR"/>
        </a:p>
      </dgm:t>
    </dgm:pt>
    <dgm:pt modelId="{CC5B050C-F4C9-4A75-AF25-EFD394226890}" type="pres">
      <dgm:prSet presAssocID="{275409E6-C09A-4F17-9A0E-BB8250453755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B244617A-ADA0-4E90-A571-68A419D3EBFF}" type="pres">
      <dgm:prSet presAssocID="{007F8B97-1A41-4320-9AAB-33B777ACB5FE}" presName="Accent5" presStyleCnt="0"/>
      <dgm:spPr/>
    </dgm:pt>
    <dgm:pt modelId="{643ED60F-C118-4684-ADF9-CE40D0E8C821}" type="pres">
      <dgm:prSet presAssocID="{007F8B97-1A41-4320-9AAB-33B777ACB5FE}" presName="Accent" presStyleLbl="node1" presStyleIdx="1" presStyleCnt="6"/>
      <dgm:spPr/>
    </dgm:pt>
    <dgm:pt modelId="{41E8896A-F373-4810-8F21-83E76804249F}" type="pres">
      <dgm:prSet presAssocID="{007F8B97-1A41-4320-9AAB-33B777ACB5FE}" presName="ParentBackground5" presStyleCnt="0"/>
      <dgm:spPr/>
    </dgm:pt>
    <dgm:pt modelId="{DA61E06B-1EA3-4E90-B5C2-E9399496FD30}" type="pres">
      <dgm:prSet presAssocID="{007F8B97-1A41-4320-9AAB-33B777ACB5FE}" presName="ParentBackground" presStyleLbl="fgAcc1" presStyleIdx="1" presStyleCnt="6"/>
      <dgm:spPr/>
      <dgm:t>
        <a:bodyPr/>
        <a:lstStyle/>
        <a:p>
          <a:endParaRPr lang="es-ES"/>
        </a:p>
      </dgm:t>
    </dgm:pt>
    <dgm:pt modelId="{D43F5850-5F2E-47CD-AFBC-A3A04A88149E}" type="pres">
      <dgm:prSet presAssocID="{007F8B97-1A41-4320-9AAB-33B777ACB5FE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C881C8-EF4F-41C5-93ED-4241D8F3D466}" type="pres">
      <dgm:prSet presAssocID="{17A2F8D7-B627-4D98-B45C-17D2176D55AF}" presName="Accent4" presStyleCnt="0"/>
      <dgm:spPr/>
    </dgm:pt>
    <dgm:pt modelId="{6E781CC8-449F-44CE-9C1A-E053FD248365}" type="pres">
      <dgm:prSet presAssocID="{17A2F8D7-B627-4D98-B45C-17D2176D55AF}" presName="Accent" presStyleLbl="node1" presStyleIdx="2" presStyleCnt="6"/>
      <dgm:spPr/>
    </dgm:pt>
    <dgm:pt modelId="{BFC49C40-85A5-4794-A96D-F5F32E1143C4}" type="pres">
      <dgm:prSet presAssocID="{17A2F8D7-B627-4D98-B45C-17D2176D55AF}" presName="ParentBackground4" presStyleCnt="0"/>
      <dgm:spPr/>
    </dgm:pt>
    <dgm:pt modelId="{7E4DA0C5-DE11-4891-8E0D-20298F148589}" type="pres">
      <dgm:prSet presAssocID="{17A2F8D7-B627-4D98-B45C-17D2176D55AF}" presName="ParentBackground" presStyleLbl="fgAcc1" presStyleIdx="2" presStyleCnt="6"/>
      <dgm:spPr/>
      <dgm:t>
        <a:bodyPr/>
        <a:lstStyle/>
        <a:p>
          <a:endParaRPr lang="es-ES"/>
        </a:p>
      </dgm:t>
    </dgm:pt>
    <dgm:pt modelId="{CFBBDE94-277F-42CE-A9CF-732ACE9E4DD8}" type="pres">
      <dgm:prSet presAssocID="{17A2F8D7-B627-4D98-B45C-17D2176D55AF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FEF525-4D49-44DA-925A-87D06E51C9A6}" type="pres">
      <dgm:prSet presAssocID="{377A9BA5-1919-4296-82DA-F17AD9180D3C}" presName="Accent3" presStyleCnt="0"/>
      <dgm:spPr/>
    </dgm:pt>
    <dgm:pt modelId="{7C9AE108-88B7-4318-B0B7-E298C8C22728}" type="pres">
      <dgm:prSet presAssocID="{377A9BA5-1919-4296-82DA-F17AD9180D3C}" presName="Accent" presStyleLbl="node1" presStyleIdx="3" presStyleCnt="6"/>
      <dgm:spPr/>
    </dgm:pt>
    <dgm:pt modelId="{0C7E4DF9-08E4-45E9-ABEC-C30FADAC6D22}" type="pres">
      <dgm:prSet presAssocID="{377A9BA5-1919-4296-82DA-F17AD9180D3C}" presName="ParentBackground3" presStyleCnt="0"/>
      <dgm:spPr/>
    </dgm:pt>
    <dgm:pt modelId="{582A6603-B0A2-491F-9EC2-9CEA322B12EE}" type="pres">
      <dgm:prSet presAssocID="{377A9BA5-1919-4296-82DA-F17AD9180D3C}" presName="ParentBackground" presStyleLbl="fgAcc1" presStyleIdx="3" presStyleCnt="6"/>
      <dgm:spPr/>
      <dgm:t>
        <a:bodyPr/>
        <a:lstStyle/>
        <a:p>
          <a:endParaRPr lang="es-ES"/>
        </a:p>
      </dgm:t>
    </dgm:pt>
    <dgm:pt modelId="{4039DC50-2DEC-4FB0-B550-3E3E7FE067B8}" type="pres">
      <dgm:prSet presAssocID="{377A9BA5-1919-4296-82DA-F17AD9180D3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3ED099-362D-4B9E-B984-DFF9EEE6278A}" type="pres">
      <dgm:prSet presAssocID="{DD62B1B3-B962-49F4-BADE-C40A3E5398F7}" presName="Accent2" presStyleCnt="0"/>
      <dgm:spPr/>
    </dgm:pt>
    <dgm:pt modelId="{74710664-569F-45FE-A0EF-91EA9136AD7C}" type="pres">
      <dgm:prSet presAssocID="{DD62B1B3-B962-49F4-BADE-C40A3E5398F7}" presName="Accent" presStyleLbl="node1" presStyleIdx="4" presStyleCnt="6"/>
      <dgm:spPr/>
    </dgm:pt>
    <dgm:pt modelId="{9177070D-4F18-432C-9ED8-2F818AF08550}" type="pres">
      <dgm:prSet presAssocID="{DD62B1B3-B962-49F4-BADE-C40A3E5398F7}" presName="ParentBackground2" presStyleCnt="0"/>
      <dgm:spPr/>
    </dgm:pt>
    <dgm:pt modelId="{7DB9021F-FDA5-41A0-870D-8E997FCB6B21}" type="pres">
      <dgm:prSet presAssocID="{DD62B1B3-B962-49F4-BADE-C40A3E5398F7}" presName="ParentBackground" presStyleLbl="fgAcc1" presStyleIdx="4" presStyleCnt="6"/>
      <dgm:spPr/>
      <dgm:t>
        <a:bodyPr/>
        <a:lstStyle/>
        <a:p>
          <a:endParaRPr lang="es-ES"/>
        </a:p>
      </dgm:t>
    </dgm:pt>
    <dgm:pt modelId="{66AE8213-BEB1-438D-90B3-EAC775B9B629}" type="pres">
      <dgm:prSet presAssocID="{DD62B1B3-B962-49F4-BADE-C40A3E5398F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3AFEDF-F01A-4C5E-A310-B3EE62C88CBA}" type="pres">
      <dgm:prSet presAssocID="{F5EACF4B-12A0-4055-9C11-DA2EF88778ED}" presName="Accent1" presStyleCnt="0"/>
      <dgm:spPr/>
    </dgm:pt>
    <dgm:pt modelId="{7B3DAFD6-A5CA-4024-9194-14F31C2BFAE8}" type="pres">
      <dgm:prSet presAssocID="{F5EACF4B-12A0-4055-9C11-DA2EF88778ED}" presName="Accent" presStyleLbl="node1" presStyleIdx="5" presStyleCnt="6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32272280-800E-4D74-A1D5-EC5DC66D5F84}" type="pres">
      <dgm:prSet presAssocID="{F5EACF4B-12A0-4055-9C11-DA2EF88778ED}" presName="ParentBackground1" presStyleCnt="0"/>
      <dgm:spPr/>
    </dgm:pt>
    <dgm:pt modelId="{DE87F106-E2B7-41E1-9649-8A46F0A45E3B}" type="pres">
      <dgm:prSet presAssocID="{F5EACF4B-12A0-4055-9C11-DA2EF88778ED}" presName="ParentBackground" presStyleLbl="fgAcc1" presStyleIdx="5" presStyleCnt="6"/>
      <dgm:spPr/>
      <dgm:t>
        <a:bodyPr/>
        <a:lstStyle/>
        <a:p>
          <a:endParaRPr lang="es-ES"/>
        </a:p>
      </dgm:t>
    </dgm:pt>
    <dgm:pt modelId="{17583194-7509-4CA1-83C2-EB1C9510C231}" type="pres">
      <dgm:prSet presAssocID="{F5EACF4B-12A0-4055-9C11-DA2EF88778E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1686944-1378-4774-B206-0AA826095435}" type="presOf" srcId="{377A9BA5-1919-4296-82DA-F17AD9180D3C}" destId="{4039DC50-2DEC-4FB0-B550-3E3E7FE067B8}" srcOrd="1" destOrd="0" presId="urn:microsoft.com/office/officeart/2011/layout/CircleProcess"/>
    <dgm:cxn modelId="{B58F22B8-E159-40DF-8DB2-1F6B1CF1F30D}" type="presOf" srcId="{17A2F8D7-B627-4D98-B45C-17D2176D55AF}" destId="{7E4DA0C5-DE11-4891-8E0D-20298F148589}" srcOrd="0" destOrd="0" presId="urn:microsoft.com/office/officeart/2011/layout/CircleProcess"/>
    <dgm:cxn modelId="{228F75AD-1B80-4B10-9AC6-1247E0489396}" type="presOf" srcId="{17A2F8D7-B627-4D98-B45C-17D2176D55AF}" destId="{CFBBDE94-277F-42CE-A9CF-732ACE9E4DD8}" srcOrd="1" destOrd="0" presId="urn:microsoft.com/office/officeart/2011/layout/CircleProcess"/>
    <dgm:cxn modelId="{78DF6AB1-D970-4B2A-B7EF-CCC6D39D70ED}" srcId="{1ED7F01A-C176-4DB8-8D51-59C67E30F2EB}" destId="{DD62B1B3-B962-49F4-BADE-C40A3E5398F7}" srcOrd="1" destOrd="0" parTransId="{55C03D6D-99A9-4435-A2EE-0F71474D2888}" sibTransId="{1AAED15A-7D29-4DE3-8101-9A3B2663372B}"/>
    <dgm:cxn modelId="{460DD262-9A5B-4EEF-BA9E-37913DCF7D17}" type="presOf" srcId="{1ED7F01A-C176-4DB8-8D51-59C67E30F2EB}" destId="{D672BA9B-A9F1-4EFE-9CF2-90716A592991}" srcOrd="0" destOrd="0" presId="urn:microsoft.com/office/officeart/2011/layout/CircleProcess"/>
    <dgm:cxn modelId="{7B8E7CC2-C4EF-403F-9C7A-9A5DCF33F4A3}" type="presOf" srcId="{007F8B97-1A41-4320-9AAB-33B777ACB5FE}" destId="{D43F5850-5F2E-47CD-AFBC-A3A04A88149E}" srcOrd="1" destOrd="0" presId="urn:microsoft.com/office/officeart/2011/layout/CircleProcess"/>
    <dgm:cxn modelId="{9F8B141F-EF24-49B2-AE13-40B14F5019E9}" srcId="{1ED7F01A-C176-4DB8-8D51-59C67E30F2EB}" destId="{275409E6-C09A-4F17-9A0E-BB8250453755}" srcOrd="5" destOrd="0" parTransId="{B61D9691-74ED-43BB-A71E-344509C3E548}" sibTransId="{45BF90A4-0116-4D1C-BDAC-56EBECFB9764}"/>
    <dgm:cxn modelId="{DB3631B2-AA0A-4FE7-92FB-0219D6AC970B}" srcId="{1ED7F01A-C176-4DB8-8D51-59C67E30F2EB}" destId="{F5EACF4B-12A0-4055-9C11-DA2EF88778ED}" srcOrd="0" destOrd="0" parTransId="{299917CE-C0A2-4A3A-99C7-DFFE44853655}" sibTransId="{DB588F57-5862-4738-A794-49A19E6AC2F5}"/>
    <dgm:cxn modelId="{32D9DCDD-FEA6-4069-9E6F-6C9AD227601C}" srcId="{1ED7F01A-C176-4DB8-8D51-59C67E30F2EB}" destId="{17A2F8D7-B627-4D98-B45C-17D2176D55AF}" srcOrd="3" destOrd="0" parTransId="{B7E9CC9D-38B5-4F20-A018-C5B6C1495B0A}" sibTransId="{7554A6D2-1AB1-4548-A9DF-5103220A0B94}"/>
    <dgm:cxn modelId="{FBE3B5E2-BD26-4B01-AC94-58861A1DE05C}" type="presOf" srcId="{007F8B97-1A41-4320-9AAB-33B777ACB5FE}" destId="{DA61E06B-1EA3-4E90-B5C2-E9399496FD30}" srcOrd="0" destOrd="0" presId="urn:microsoft.com/office/officeart/2011/layout/CircleProcess"/>
    <dgm:cxn modelId="{68899E06-7F37-4643-9861-72C24A804A01}" srcId="{1ED7F01A-C176-4DB8-8D51-59C67E30F2EB}" destId="{007F8B97-1A41-4320-9AAB-33B777ACB5FE}" srcOrd="4" destOrd="0" parTransId="{AE573393-FF7C-4981-ACB2-2DC830A98676}" sibTransId="{41AE364B-E2FA-432E-AF77-4AD841E3F7DB}"/>
    <dgm:cxn modelId="{D6CDFB91-0254-4EAF-8733-BFC24E8F3AEC}" type="presOf" srcId="{F5EACF4B-12A0-4055-9C11-DA2EF88778ED}" destId="{17583194-7509-4CA1-83C2-EB1C9510C231}" srcOrd="1" destOrd="0" presId="urn:microsoft.com/office/officeart/2011/layout/CircleProcess"/>
    <dgm:cxn modelId="{2911B777-CCB0-4F2B-A31A-EB75ED0ACE29}" srcId="{1ED7F01A-C176-4DB8-8D51-59C67E30F2EB}" destId="{377A9BA5-1919-4296-82DA-F17AD9180D3C}" srcOrd="2" destOrd="0" parTransId="{0EFFC02B-1761-40B1-AC72-CB3C2615B129}" sibTransId="{EF87E942-9906-4720-9C1F-BB2871EFC250}"/>
    <dgm:cxn modelId="{540C0951-DAD6-4871-9C22-A64BB31DBE37}" type="presOf" srcId="{DD62B1B3-B962-49F4-BADE-C40A3E5398F7}" destId="{7DB9021F-FDA5-41A0-870D-8E997FCB6B21}" srcOrd="0" destOrd="0" presId="urn:microsoft.com/office/officeart/2011/layout/CircleProcess"/>
    <dgm:cxn modelId="{D623E460-8D6B-474E-9C5C-C27B4DE0086B}" type="presOf" srcId="{275409E6-C09A-4F17-9A0E-BB8250453755}" destId="{F7489BC7-4D26-4C9A-90CA-C7B44E9BC1DC}" srcOrd="0" destOrd="0" presId="urn:microsoft.com/office/officeart/2011/layout/CircleProcess"/>
    <dgm:cxn modelId="{97C3ED72-64BF-409A-B88F-282DA6E5A04F}" type="presOf" srcId="{DD62B1B3-B962-49F4-BADE-C40A3E5398F7}" destId="{66AE8213-BEB1-438D-90B3-EAC775B9B629}" srcOrd="1" destOrd="0" presId="urn:microsoft.com/office/officeart/2011/layout/CircleProcess"/>
    <dgm:cxn modelId="{0DB54B97-A1A2-4900-8C09-2E7EF602FAD2}" type="presOf" srcId="{377A9BA5-1919-4296-82DA-F17AD9180D3C}" destId="{582A6603-B0A2-491F-9EC2-9CEA322B12EE}" srcOrd="0" destOrd="0" presId="urn:microsoft.com/office/officeart/2011/layout/CircleProcess"/>
    <dgm:cxn modelId="{39CB1B1B-4BB2-4ABF-93BB-14939B9133D7}" type="presOf" srcId="{F5EACF4B-12A0-4055-9C11-DA2EF88778ED}" destId="{DE87F106-E2B7-41E1-9649-8A46F0A45E3B}" srcOrd="0" destOrd="0" presId="urn:microsoft.com/office/officeart/2011/layout/CircleProcess"/>
    <dgm:cxn modelId="{2DB46C09-5BF0-4441-A038-C52CF7455DCE}" type="presOf" srcId="{275409E6-C09A-4F17-9A0E-BB8250453755}" destId="{CC5B050C-F4C9-4A75-AF25-EFD394226890}" srcOrd="1" destOrd="0" presId="urn:microsoft.com/office/officeart/2011/layout/CircleProcess"/>
    <dgm:cxn modelId="{F2EE675E-9594-4CA1-A8C1-B5C982B72CCE}" type="presParOf" srcId="{D672BA9B-A9F1-4EFE-9CF2-90716A592991}" destId="{AF021666-A503-4205-882D-AA13A24A48E1}" srcOrd="0" destOrd="0" presId="urn:microsoft.com/office/officeart/2011/layout/CircleProcess"/>
    <dgm:cxn modelId="{0200AB6F-FDC5-41C9-A087-20111BC3AB77}" type="presParOf" srcId="{AF021666-A503-4205-882D-AA13A24A48E1}" destId="{515A9966-DBDC-4D3E-BEBE-36814DA0BDF0}" srcOrd="0" destOrd="0" presId="urn:microsoft.com/office/officeart/2011/layout/CircleProcess"/>
    <dgm:cxn modelId="{485F5745-9CE2-48D2-B2F4-A31441B7E409}" type="presParOf" srcId="{D672BA9B-A9F1-4EFE-9CF2-90716A592991}" destId="{E75F1B70-5294-4783-AC3B-016F4E1A25B5}" srcOrd="1" destOrd="0" presId="urn:microsoft.com/office/officeart/2011/layout/CircleProcess"/>
    <dgm:cxn modelId="{8E7C4129-39A0-472A-8D50-7A5D670276DC}" type="presParOf" srcId="{E75F1B70-5294-4783-AC3B-016F4E1A25B5}" destId="{F7489BC7-4D26-4C9A-90CA-C7B44E9BC1DC}" srcOrd="0" destOrd="0" presId="urn:microsoft.com/office/officeart/2011/layout/CircleProcess"/>
    <dgm:cxn modelId="{BF1902E6-E5E8-4894-9C3D-DF4D508142B3}" type="presParOf" srcId="{D672BA9B-A9F1-4EFE-9CF2-90716A592991}" destId="{CC5B050C-F4C9-4A75-AF25-EFD394226890}" srcOrd="2" destOrd="0" presId="urn:microsoft.com/office/officeart/2011/layout/CircleProcess"/>
    <dgm:cxn modelId="{87CC8674-1AD8-4C84-AC80-F73EF087557F}" type="presParOf" srcId="{D672BA9B-A9F1-4EFE-9CF2-90716A592991}" destId="{B244617A-ADA0-4E90-A571-68A419D3EBFF}" srcOrd="3" destOrd="0" presId="urn:microsoft.com/office/officeart/2011/layout/CircleProcess"/>
    <dgm:cxn modelId="{1FFFEDCF-828D-4324-A99F-309DBCC5EC2A}" type="presParOf" srcId="{B244617A-ADA0-4E90-A571-68A419D3EBFF}" destId="{643ED60F-C118-4684-ADF9-CE40D0E8C821}" srcOrd="0" destOrd="0" presId="urn:microsoft.com/office/officeart/2011/layout/CircleProcess"/>
    <dgm:cxn modelId="{C5B851D9-94ED-4075-8C38-0C0D61CA2FD0}" type="presParOf" srcId="{D672BA9B-A9F1-4EFE-9CF2-90716A592991}" destId="{41E8896A-F373-4810-8F21-83E76804249F}" srcOrd="4" destOrd="0" presId="urn:microsoft.com/office/officeart/2011/layout/CircleProcess"/>
    <dgm:cxn modelId="{36682BD3-6321-4E6C-B10B-580F645A33AF}" type="presParOf" srcId="{41E8896A-F373-4810-8F21-83E76804249F}" destId="{DA61E06B-1EA3-4E90-B5C2-E9399496FD30}" srcOrd="0" destOrd="0" presId="urn:microsoft.com/office/officeart/2011/layout/CircleProcess"/>
    <dgm:cxn modelId="{47E09176-AFA3-45FA-9900-9B7EF84ACEA7}" type="presParOf" srcId="{D672BA9B-A9F1-4EFE-9CF2-90716A592991}" destId="{D43F5850-5F2E-47CD-AFBC-A3A04A88149E}" srcOrd="5" destOrd="0" presId="urn:microsoft.com/office/officeart/2011/layout/CircleProcess"/>
    <dgm:cxn modelId="{25232CFC-A6E8-4949-8F83-36712D5FA6E4}" type="presParOf" srcId="{D672BA9B-A9F1-4EFE-9CF2-90716A592991}" destId="{C3C881C8-EF4F-41C5-93ED-4241D8F3D466}" srcOrd="6" destOrd="0" presId="urn:microsoft.com/office/officeart/2011/layout/CircleProcess"/>
    <dgm:cxn modelId="{F9410C7A-B1C8-4158-925A-525296789741}" type="presParOf" srcId="{C3C881C8-EF4F-41C5-93ED-4241D8F3D466}" destId="{6E781CC8-449F-44CE-9C1A-E053FD248365}" srcOrd="0" destOrd="0" presId="urn:microsoft.com/office/officeart/2011/layout/CircleProcess"/>
    <dgm:cxn modelId="{A04DA884-4E78-4C01-A0E0-0CA62F7A6E19}" type="presParOf" srcId="{D672BA9B-A9F1-4EFE-9CF2-90716A592991}" destId="{BFC49C40-85A5-4794-A96D-F5F32E1143C4}" srcOrd="7" destOrd="0" presId="urn:microsoft.com/office/officeart/2011/layout/CircleProcess"/>
    <dgm:cxn modelId="{AB8B1286-73C1-4C5B-A936-D625E835FF0E}" type="presParOf" srcId="{BFC49C40-85A5-4794-A96D-F5F32E1143C4}" destId="{7E4DA0C5-DE11-4891-8E0D-20298F148589}" srcOrd="0" destOrd="0" presId="urn:microsoft.com/office/officeart/2011/layout/CircleProcess"/>
    <dgm:cxn modelId="{B6641DD1-A26C-4806-BF03-D7940F90248C}" type="presParOf" srcId="{D672BA9B-A9F1-4EFE-9CF2-90716A592991}" destId="{CFBBDE94-277F-42CE-A9CF-732ACE9E4DD8}" srcOrd="8" destOrd="0" presId="urn:microsoft.com/office/officeart/2011/layout/CircleProcess"/>
    <dgm:cxn modelId="{886FAC03-BF68-423F-B5FE-426FCE28BC32}" type="presParOf" srcId="{D672BA9B-A9F1-4EFE-9CF2-90716A592991}" destId="{87FEF525-4D49-44DA-925A-87D06E51C9A6}" srcOrd="9" destOrd="0" presId="urn:microsoft.com/office/officeart/2011/layout/CircleProcess"/>
    <dgm:cxn modelId="{1971A315-8BCB-47E9-93C0-4852FE6D3666}" type="presParOf" srcId="{87FEF525-4D49-44DA-925A-87D06E51C9A6}" destId="{7C9AE108-88B7-4318-B0B7-E298C8C22728}" srcOrd="0" destOrd="0" presId="urn:microsoft.com/office/officeart/2011/layout/CircleProcess"/>
    <dgm:cxn modelId="{AB845B2C-8EE2-48FE-8CA0-C528D14927C9}" type="presParOf" srcId="{D672BA9B-A9F1-4EFE-9CF2-90716A592991}" destId="{0C7E4DF9-08E4-45E9-ABEC-C30FADAC6D22}" srcOrd="10" destOrd="0" presId="urn:microsoft.com/office/officeart/2011/layout/CircleProcess"/>
    <dgm:cxn modelId="{C88D5174-ABA4-4182-9536-33952C001EA8}" type="presParOf" srcId="{0C7E4DF9-08E4-45E9-ABEC-C30FADAC6D22}" destId="{582A6603-B0A2-491F-9EC2-9CEA322B12EE}" srcOrd="0" destOrd="0" presId="urn:microsoft.com/office/officeart/2011/layout/CircleProcess"/>
    <dgm:cxn modelId="{53DA9013-DE52-42CD-B2E2-CC947BF1C57E}" type="presParOf" srcId="{D672BA9B-A9F1-4EFE-9CF2-90716A592991}" destId="{4039DC50-2DEC-4FB0-B550-3E3E7FE067B8}" srcOrd="11" destOrd="0" presId="urn:microsoft.com/office/officeart/2011/layout/CircleProcess"/>
    <dgm:cxn modelId="{4A4B7538-D4AB-4DB8-B457-C159539543CD}" type="presParOf" srcId="{D672BA9B-A9F1-4EFE-9CF2-90716A592991}" destId="{303ED099-362D-4B9E-B984-DFF9EEE6278A}" srcOrd="12" destOrd="0" presId="urn:microsoft.com/office/officeart/2011/layout/CircleProcess"/>
    <dgm:cxn modelId="{184B8E1F-3506-4005-B71B-43348F845550}" type="presParOf" srcId="{303ED099-362D-4B9E-B984-DFF9EEE6278A}" destId="{74710664-569F-45FE-A0EF-91EA9136AD7C}" srcOrd="0" destOrd="0" presId="urn:microsoft.com/office/officeart/2011/layout/CircleProcess"/>
    <dgm:cxn modelId="{C2696C25-F072-4AC0-B6AE-B7F9F9DB2D0A}" type="presParOf" srcId="{D672BA9B-A9F1-4EFE-9CF2-90716A592991}" destId="{9177070D-4F18-432C-9ED8-2F818AF08550}" srcOrd="13" destOrd="0" presId="urn:microsoft.com/office/officeart/2011/layout/CircleProcess"/>
    <dgm:cxn modelId="{6489FB27-DAAB-40D4-8E08-82F39CCFB9C0}" type="presParOf" srcId="{9177070D-4F18-432C-9ED8-2F818AF08550}" destId="{7DB9021F-FDA5-41A0-870D-8E997FCB6B21}" srcOrd="0" destOrd="0" presId="urn:microsoft.com/office/officeart/2011/layout/CircleProcess"/>
    <dgm:cxn modelId="{B5318C2E-7008-418C-AFEF-6FACAB8CF8C0}" type="presParOf" srcId="{D672BA9B-A9F1-4EFE-9CF2-90716A592991}" destId="{66AE8213-BEB1-438D-90B3-EAC775B9B629}" srcOrd="14" destOrd="0" presId="urn:microsoft.com/office/officeart/2011/layout/CircleProcess"/>
    <dgm:cxn modelId="{2E7911B5-A29C-4068-B16B-F7B0AD28BA31}" type="presParOf" srcId="{D672BA9B-A9F1-4EFE-9CF2-90716A592991}" destId="{293AFEDF-F01A-4C5E-A310-B3EE62C88CBA}" srcOrd="15" destOrd="0" presId="urn:microsoft.com/office/officeart/2011/layout/CircleProcess"/>
    <dgm:cxn modelId="{12D3B91C-3090-4A41-850C-BB24FE491FBA}" type="presParOf" srcId="{293AFEDF-F01A-4C5E-A310-B3EE62C88CBA}" destId="{7B3DAFD6-A5CA-4024-9194-14F31C2BFAE8}" srcOrd="0" destOrd="0" presId="urn:microsoft.com/office/officeart/2011/layout/CircleProcess"/>
    <dgm:cxn modelId="{348EF1EA-9AFA-47F7-95C2-6D66217A97CC}" type="presParOf" srcId="{D672BA9B-A9F1-4EFE-9CF2-90716A592991}" destId="{32272280-800E-4D74-A1D5-EC5DC66D5F84}" srcOrd="16" destOrd="0" presId="urn:microsoft.com/office/officeart/2011/layout/CircleProcess"/>
    <dgm:cxn modelId="{AFB3CBF5-14F1-40A9-80A0-9C3D8FE0C571}" type="presParOf" srcId="{32272280-800E-4D74-A1D5-EC5DC66D5F84}" destId="{DE87F106-E2B7-41E1-9649-8A46F0A45E3B}" srcOrd="0" destOrd="0" presId="urn:microsoft.com/office/officeart/2011/layout/CircleProcess"/>
    <dgm:cxn modelId="{1BF167F6-92D7-4926-8C00-7C8CE5B2F355}" type="presParOf" srcId="{D672BA9B-A9F1-4EFE-9CF2-90716A592991}" destId="{17583194-7509-4CA1-83C2-EB1C9510C231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ED7F01A-C176-4DB8-8D51-59C67E30F2EB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672BA9B-A9F1-4EFE-9CF2-90716A592991}" type="pres">
      <dgm:prSet presAssocID="{1ED7F01A-C176-4DB8-8D51-59C67E30F2EB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s-ES"/>
        </a:p>
      </dgm:t>
    </dgm:pt>
  </dgm:ptLst>
  <dgm:cxnLst>
    <dgm:cxn modelId="{F109C6AE-AB1D-4784-8BF2-A2354BBFE41E}" type="presOf" srcId="{1ED7F01A-C176-4DB8-8D51-59C67E30F2EB}" destId="{D672BA9B-A9F1-4EFE-9CF2-90716A592991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FFD579-5D9D-40E7-A446-5A91F5EA4EA9}" type="doc">
      <dgm:prSet loTypeId="urn:diagrams.loki3.com/VaryingWidthList+Icon" loCatId="list" qsTypeId="urn:microsoft.com/office/officeart/2005/8/quickstyle/3d1" qsCatId="3D" csTypeId="urn:microsoft.com/office/officeart/2005/8/colors/accent3_3" csCatId="accent3" phldr="1"/>
      <dgm:spPr/>
      <dgm:t>
        <a:bodyPr/>
        <a:lstStyle/>
        <a:p>
          <a:endParaRPr lang="es-ES"/>
        </a:p>
      </dgm:t>
    </dgm:pt>
    <dgm:pt modelId="{559933E3-F003-410B-B7D9-4089D112E57F}">
      <dgm:prSet phldrT="[Text]" phldr="1"/>
      <dgm:spPr/>
      <dgm:t>
        <a:bodyPr/>
        <a:lstStyle/>
        <a:p>
          <a:endParaRPr lang="es-ES" dirty="0"/>
        </a:p>
      </dgm:t>
    </dgm:pt>
    <dgm:pt modelId="{B406DAC4-51AD-44AD-B520-49AFF09EA49C}" type="parTrans" cxnId="{D3892847-E311-44E7-8AE7-F39722C7E833}">
      <dgm:prSet/>
      <dgm:spPr/>
      <dgm:t>
        <a:bodyPr/>
        <a:lstStyle/>
        <a:p>
          <a:endParaRPr lang="es-ES"/>
        </a:p>
      </dgm:t>
    </dgm:pt>
    <dgm:pt modelId="{44C86C2C-3D56-4D3C-B0AD-D01833F616E5}" type="sibTrans" cxnId="{D3892847-E311-44E7-8AE7-F39722C7E833}">
      <dgm:prSet/>
      <dgm:spPr/>
      <dgm:t>
        <a:bodyPr/>
        <a:lstStyle/>
        <a:p>
          <a:endParaRPr lang="es-ES"/>
        </a:p>
      </dgm:t>
    </dgm:pt>
    <dgm:pt modelId="{F7F8252F-4EC2-460C-A9DF-F6293A27F3A5}" type="pres">
      <dgm:prSet presAssocID="{66FFD579-5D9D-40E7-A446-5A91F5EA4EA9}" presName="Name0" presStyleCnt="0">
        <dgm:presLayoutVars>
          <dgm:resizeHandles/>
        </dgm:presLayoutVars>
      </dgm:prSet>
      <dgm:spPr/>
      <dgm:t>
        <a:bodyPr/>
        <a:lstStyle/>
        <a:p>
          <a:endParaRPr lang="es-ES"/>
        </a:p>
      </dgm:t>
    </dgm:pt>
    <dgm:pt modelId="{4BBF53B5-E67E-4EAD-BFA8-9FFC3371E7FA}" type="pres">
      <dgm:prSet presAssocID="{559933E3-F003-410B-B7D9-4089D112E57F}" presName="text" presStyleLbl="node1" presStyleIdx="0" presStyleCnt="1" custScaleX="499322" custScaleY="59301" custLinFactNeighborX="8280" custLinFactNeighborY="-89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3892847-E311-44E7-8AE7-F39722C7E833}" srcId="{66FFD579-5D9D-40E7-A446-5A91F5EA4EA9}" destId="{559933E3-F003-410B-B7D9-4089D112E57F}" srcOrd="0" destOrd="0" parTransId="{B406DAC4-51AD-44AD-B520-49AFF09EA49C}" sibTransId="{44C86C2C-3D56-4D3C-B0AD-D01833F616E5}"/>
    <dgm:cxn modelId="{04AE55EA-BD61-4516-A8BB-F684411035DD}" type="presOf" srcId="{559933E3-F003-410B-B7D9-4089D112E57F}" destId="{4BBF53B5-E67E-4EAD-BFA8-9FFC3371E7FA}" srcOrd="0" destOrd="0" presId="urn:diagrams.loki3.com/VaryingWidthList+Icon"/>
    <dgm:cxn modelId="{6AF63A70-4A3E-43AC-B31A-E5B125DA5635}" type="presOf" srcId="{66FFD579-5D9D-40E7-A446-5A91F5EA4EA9}" destId="{F7F8252F-4EC2-460C-A9DF-F6293A27F3A5}" srcOrd="0" destOrd="0" presId="urn:diagrams.loki3.com/VaryingWidthList+Icon"/>
    <dgm:cxn modelId="{5D6AA4C8-1B2F-4FC4-9F80-D10A20F2EF71}" type="presParOf" srcId="{F7F8252F-4EC2-460C-A9DF-F6293A27F3A5}" destId="{4BBF53B5-E67E-4EAD-BFA8-9FFC3371E7FA}" srcOrd="0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FFD579-5D9D-40E7-A446-5A91F5EA4EA9}" type="doc">
      <dgm:prSet loTypeId="urn:diagrams.loki3.com/VaryingWidthList+Icon" loCatId="list" qsTypeId="urn:microsoft.com/office/officeart/2005/8/quickstyle/3d1" qsCatId="3D" csTypeId="urn:microsoft.com/office/officeart/2005/8/colors/accent3_3" csCatId="accent3" phldr="1"/>
      <dgm:spPr/>
      <dgm:t>
        <a:bodyPr/>
        <a:lstStyle/>
        <a:p>
          <a:endParaRPr lang="es-ES"/>
        </a:p>
      </dgm:t>
    </dgm:pt>
    <dgm:pt modelId="{559933E3-F003-410B-B7D9-4089D112E57F}">
      <dgm:prSet phldrT="[Text]" phldr="1"/>
      <dgm:spPr/>
      <dgm:t>
        <a:bodyPr/>
        <a:lstStyle/>
        <a:p>
          <a:endParaRPr lang="es-ES" dirty="0"/>
        </a:p>
      </dgm:t>
    </dgm:pt>
    <dgm:pt modelId="{B406DAC4-51AD-44AD-B520-49AFF09EA49C}" type="parTrans" cxnId="{D3892847-E311-44E7-8AE7-F39722C7E833}">
      <dgm:prSet/>
      <dgm:spPr/>
      <dgm:t>
        <a:bodyPr/>
        <a:lstStyle/>
        <a:p>
          <a:endParaRPr lang="es-ES"/>
        </a:p>
      </dgm:t>
    </dgm:pt>
    <dgm:pt modelId="{44C86C2C-3D56-4D3C-B0AD-D01833F616E5}" type="sibTrans" cxnId="{D3892847-E311-44E7-8AE7-F39722C7E833}">
      <dgm:prSet/>
      <dgm:spPr/>
      <dgm:t>
        <a:bodyPr/>
        <a:lstStyle/>
        <a:p>
          <a:endParaRPr lang="es-ES"/>
        </a:p>
      </dgm:t>
    </dgm:pt>
    <dgm:pt modelId="{F7F8252F-4EC2-460C-A9DF-F6293A27F3A5}" type="pres">
      <dgm:prSet presAssocID="{66FFD579-5D9D-40E7-A446-5A91F5EA4EA9}" presName="Name0" presStyleCnt="0">
        <dgm:presLayoutVars>
          <dgm:resizeHandles/>
        </dgm:presLayoutVars>
      </dgm:prSet>
      <dgm:spPr/>
      <dgm:t>
        <a:bodyPr/>
        <a:lstStyle/>
        <a:p>
          <a:endParaRPr lang="es-ES"/>
        </a:p>
      </dgm:t>
    </dgm:pt>
    <dgm:pt modelId="{4BBF53B5-E67E-4EAD-BFA8-9FFC3371E7FA}" type="pres">
      <dgm:prSet presAssocID="{559933E3-F003-410B-B7D9-4089D112E57F}" presName="text" presStyleLbl="node1" presStyleIdx="0" presStyleCnt="1" custScaleX="912099" custScaleY="94504" custLinFactNeighborX="-42757" custLinFactNeighborY="-34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3892847-E311-44E7-8AE7-F39722C7E833}" srcId="{66FFD579-5D9D-40E7-A446-5A91F5EA4EA9}" destId="{559933E3-F003-410B-B7D9-4089D112E57F}" srcOrd="0" destOrd="0" parTransId="{B406DAC4-51AD-44AD-B520-49AFF09EA49C}" sibTransId="{44C86C2C-3D56-4D3C-B0AD-D01833F616E5}"/>
    <dgm:cxn modelId="{C4012489-3D00-4CA1-AF7C-F1307852438A}" type="presOf" srcId="{66FFD579-5D9D-40E7-A446-5A91F5EA4EA9}" destId="{F7F8252F-4EC2-460C-A9DF-F6293A27F3A5}" srcOrd="0" destOrd="0" presId="urn:diagrams.loki3.com/VaryingWidthList+Icon"/>
    <dgm:cxn modelId="{21C68F4C-29F0-4F4C-AECF-361FDE6B1F79}" type="presOf" srcId="{559933E3-F003-410B-B7D9-4089D112E57F}" destId="{4BBF53B5-E67E-4EAD-BFA8-9FFC3371E7FA}" srcOrd="0" destOrd="0" presId="urn:diagrams.loki3.com/VaryingWidthList+Icon"/>
    <dgm:cxn modelId="{9510CD51-461A-4E33-BF47-5CE8130066F6}" type="presParOf" srcId="{F7F8252F-4EC2-460C-A9DF-F6293A27F3A5}" destId="{4BBF53B5-E67E-4EAD-BFA8-9FFC3371E7FA}" srcOrd="0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FFD579-5D9D-40E7-A446-5A91F5EA4EA9}" type="doc">
      <dgm:prSet loTypeId="urn:diagrams.loki3.com/VaryingWidthList+Icon" loCatId="list" qsTypeId="urn:microsoft.com/office/officeart/2005/8/quickstyle/3d1" qsCatId="3D" csTypeId="urn:microsoft.com/office/officeart/2005/8/colors/accent3_3" csCatId="accent3" phldr="1"/>
      <dgm:spPr/>
      <dgm:t>
        <a:bodyPr/>
        <a:lstStyle/>
        <a:p>
          <a:endParaRPr lang="es-ES"/>
        </a:p>
      </dgm:t>
    </dgm:pt>
    <dgm:pt modelId="{559933E3-F003-410B-B7D9-4089D112E57F}">
      <dgm:prSet phldrT="[Text]" phldr="1"/>
      <dgm:spPr/>
      <dgm:t>
        <a:bodyPr/>
        <a:lstStyle/>
        <a:p>
          <a:endParaRPr lang="es-ES" dirty="0"/>
        </a:p>
      </dgm:t>
    </dgm:pt>
    <dgm:pt modelId="{B406DAC4-51AD-44AD-B520-49AFF09EA49C}" type="parTrans" cxnId="{D3892847-E311-44E7-8AE7-F39722C7E833}">
      <dgm:prSet/>
      <dgm:spPr/>
      <dgm:t>
        <a:bodyPr/>
        <a:lstStyle/>
        <a:p>
          <a:endParaRPr lang="es-ES"/>
        </a:p>
      </dgm:t>
    </dgm:pt>
    <dgm:pt modelId="{44C86C2C-3D56-4D3C-B0AD-D01833F616E5}" type="sibTrans" cxnId="{D3892847-E311-44E7-8AE7-F39722C7E833}">
      <dgm:prSet/>
      <dgm:spPr/>
      <dgm:t>
        <a:bodyPr/>
        <a:lstStyle/>
        <a:p>
          <a:endParaRPr lang="es-ES"/>
        </a:p>
      </dgm:t>
    </dgm:pt>
    <dgm:pt modelId="{F7F8252F-4EC2-460C-A9DF-F6293A27F3A5}" type="pres">
      <dgm:prSet presAssocID="{66FFD579-5D9D-40E7-A446-5A91F5EA4EA9}" presName="Name0" presStyleCnt="0">
        <dgm:presLayoutVars>
          <dgm:resizeHandles/>
        </dgm:presLayoutVars>
      </dgm:prSet>
      <dgm:spPr/>
      <dgm:t>
        <a:bodyPr/>
        <a:lstStyle/>
        <a:p>
          <a:endParaRPr lang="es-ES"/>
        </a:p>
      </dgm:t>
    </dgm:pt>
    <dgm:pt modelId="{4BBF53B5-E67E-4EAD-BFA8-9FFC3371E7FA}" type="pres">
      <dgm:prSet presAssocID="{559933E3-F003-410B-B7D9-4089D112E57F}" presName="text" presStyleLbl="node1" presStyleIdx="0" presStyleCnt="1" custScaleX="590761" custScaleY="67923" custLinFactNeighborX="-42757" custLinFactNeighborY="-34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91B002F-FAFF-4DF6-9386-7908CE0CA037}" type="presOf" srcId="{66FFD579-5D9D-40E7-A446-5A91F5EA4EA9}" destId="{F7F8252F-4EC2-460C-A9DF-F6293A27F3A5}" srcOrd="0" destOrd="0" presId="urn:diagrams.loki3.com/VaryingWidthList+Icon"/>
    <dgm:cxn modelId="{D3892847-E311-44E7-8AE7-F39722C7E833}" srcId="{66FFD579-5D9D-40E7-A446-5A91F5EA4EA9}" destId="{559933E3-F003-410B-B7D9-4089D112E57F}" srcOrd="0" destOrd="0" parTransId="{B406DAC4-51AD-44AD-B520-49AFF09EA49C}" sibTransId="{44C86C2C-3D56-4D3C-B0AD-D01833F616E5}"/>
    <dgm:cxn modelId="{B3666CAE-97A9-4289-BD2F-9400E99169C2}" type="presOf" srcId="{559933E3-F003-410B-B7D9-4089D112E57F}" destId="{4BBF53B5-E67E-4EAD-BFA8-9FFC3371E7FA}" srcOrd="0" destOrd="0" presId="urn:diagrams.loki3.com/VaryingWidthList+Icon"/>
    <dgm:cxn modelId="{8E03B4CD-6372-4CD4-AE85-CCC58841048C}" type="presParOf" srcId="{F7F8252F-4EC2-460C-A9DF-F6293A27F3A5}" destId="{4BBF53B5-E67E-4EAD-BFA8-9FFC3371E7FA}" srcOrd="0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FFD579-5D9D-40E7-A446-5A91F5EA4EA9}" type="doc">
      <dgm:prSet loTypeId="urn:diagrams.loki3.com/VaryingWidthList+Icon" loCatId="list" qsTypeId="urn:microsoft.com/office/officeart/2005/8/quickstyle/3d1" qsCatId="3D" csTypeId="urn:microsoft.com/office/officeart/2005/8/colors/accent3_3" csCatId="accent3" phldr="1"/>
      <dgm:spPr/>
      <dgm:t>
        <a:bodyPr/>
        <a:lstStyle/>
        <a:p>
          <a:endParaRPr lang="es-ES"/>
        </a:p>
      </dgm:t>
    </dgm:pt>
    <dgm:pt modelId="{559933E3-F003-410B-B7D9-4089D112E57F}">
      <dgm:prSet phldrT="[Text]" phldr="1"/>
      <dgm:spPr/>
      <dgm:t>
        <a:bodyPr/>
        <a:lstStyle/>
        <a:p>
          <a:endParaRPr lang="es-ES" dirty="0"/>
        </a:p>
      </dgm:t>
    </dgm:pt>
    <dgm:pt modelId="{B406DAC4-51AD-44AD-B520-49AFF09EA49C}" type="parTrans" cxnId="{D3892847-E311-44E7-8AE7-F39722C7E833}">
      <dgm:prSet/>
      <dgm:spPr/>
      <dgm:t>
        <a:bodyPr/>
        <a:lstStyle/>
        <a:p>
          <a:endParaRPr lang="es-ES"/>
        </a:p>
      </dgm:t>
    </dgm:pt>
    <dgm:pt modelId="{44C86C2C-3D56-4D3C-B0AD-D01833F616E5}" type="sibTrans" cxnId="{D3892847-E311-44E7-8AE7-F39722C7E833}">
      <dgm:prSet/>
      <dgm:spPr/>
      <dgm:t>
        <a:bodyPr/>
        <a:lstStyle/>
        <a:p>
          <a:endParaRPr lang="es-ES"/>
        </a:p>
      </dgm:t>
    </dgm:pt>
    <dgm:pt modelId="{F7F8252F-4EC2-460C-A9DF-F6293A27F3A5}" type="pres">
      <dgm:prSet presAssocID="{66FFD579-5D9D-40E7-A446-5A91F5EA4EA9}" presName="Name0" presStyleCnt="0">
        <dgm:presLayoutVars>
          <dgm:resizeHandles/>
        </dgm:presLayoutVars>
      </dgm:prSet>
      <dgm:spPr/>
      <dgm:t>
        <a:bodyPr/>
        <a:lstStyle/>
        <a:p>
          <a:endParaRPr lang="es-ES"/>
        </a:p>
      </dgm:t>
    </dgm:pt>
    <dgm:pt modelId="{4BBF53B5-E67E-4EAD-BFA8-9FFC3371E7FA}" type="pres">
      <dgm:prSet presAssocID="{559933E3-F003-410B-B7D9-4089D112E57F}" presName="text" presStyleLbl="node1" presStyleIdx="0" presStyleCnt="1" custScaleX="996071" custScaleY="85275" custLinFactNeighborX="2204" custLinFactNeighborY="384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3892847-E311-44E7-8AE7-F39722C7E833}" srcId="{66FFD579-5D9D-40E7-A446-5A91F5EA4EA9}" destId="{559933E3-F003-410B-B7D9-4089D112E57F}" srcOrd="0" destOrd="0" parTransId="{B406DAC4-51AD-44AD-B520-49AFF09EA49C}" sibTransId="{44C86C2C-3D56-4D3C-B0AD-D01833F616E5}"/>
    <dgm:cxn modelId="{660B2D29-EF6B-4704-9108-BF90DA80A048}" type="presOf" srcId="{559933E3-F003-410B-B7D9-4089D112E57F}" destId="{4BBF53B5-E67E-4EAD-BFA8-9FFC3371E7FA}" srcOrd="0" destOrd="0" presId="urn:diagrams.loki3.com/VaryingWidthList+Icon"/>
    <dgm:cxn modelId="{D8495EBF-0062-4209-9034-D0160766EB84}" type="presOf" srcId="{66FFD579-5D9D-40E7-A446-5A91F5EA4EA9}" destId="{F7F8252F-4EC2-460C-A9DF-F6293A27F3A5}" srcOrd="0" destOrd="0" presId="urn:diagrams.loki3.com/VaryingWidthList+Icon"/>
    <dgm:cxn modelId="{7FF55C05-2270-4F3C-B1EF-446E2C5A833E}" type="presParOf" srcId="{F7F8252F-4EC2-460C-A9DF-F6293A27F3A5}" destId="{4BBF53B5-E67E-4EAD-BFA8-9FFC3371E7FA}" srcOrd="0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FFD579-5D9D-40E7-A446-5A91F5EA4EA9}" type="doc">
      <dgm:prSet loTypeId="urn:diagrams.loki3.com/VaryingWidthList+Icon" loCatId="list" qsTypeId="urn:microsoft.com/office/officeart/2005/8/quickstyle/3d1" qsCatId="3D" csTypeId="urn:microsoft.com/office/officeart/2005/8/colors/accent3_3" csCatId="accent3" phldr="1"/>
      <dgm:spPr/>
      <dgm:t>
        <a:bodyPr/>
        <a:lstStyle/>
        <a:p>
          <a:endParaRPr lang="es-ES"/>
        </a:p>
      </dgm:t>
    </dgm:pt>
    <dgm:pt modelId="{559933E3-F003-410B-B7D9-4089D112E57F}">
      <dgm:prSet phldrT="[Text]" phldr="1"/>
      <dgm:spPr/>
      <dgm:t>
        <a:bodyPr/>
        <a:lstStyle/>
        <a:p>
          <a:endParaRPr lang="es-ES" dirty="0"/>
        </a:p>
      </dgm:t>
    </dgm:pt>
    <dgm:pt modelId="{B406DAC4-51AD-44AD-B520-49AFF09EA49C}" type="parTrans" cxnId="{D3892847-E311-44E7-8AE7-F39722C7E833}">
      <dgm:prSet/>
      <dgm:spPr/>
      <dgm:t>
        <a:bodyPr/>
        <a:lstStyle/>
        <a:p>
          <a:endParaRPr lang="es-ES"/>
        </a:p>
      </dgm:t>
    </dgm:pt>
    <dgm:pt modelId="{44C86C2C-3D56-4D3C-B0AD-D01833F616E5}" type="sibTrans" cxnId="{D3892847-E311-44E7-8AE7-F39722C7E833}">
      <dgm:prSet/>
      <dgm:spPr/>
      <dgm:t>
        <a:bodyPr/>
        <a:lstStyle/>
        <a:p>
          <a:endParaRPr lang="es-ES"/>
        </a:p>
      </dgm:t>
    </dgm:pt>
    <dgm:pt modelId="{F7F8252F-4EC2-460C-A9DF-F6293A27F3A5}" type="pres">
      <dgm:prSet presAssocID="{66FFD579-5D9D-40E7-A446-5A91F5EA4EA9}" presName="Name0" presStyleCnt="0">
        <dgm:presLayoutVars>
          <dgm:resizeHandles/>
        </dgm:presLayoutVars>
      </dgm:prSet>
      <dgm:spPr/>
      <dgm:t>
        <a:bodyPr/>
        <a:lstStyle/>
        <a:p>
          <a:endParaRPr lang="es-ES"/>
        </a:p>
      </dgm:t>
    </dgm:pt>
    <dgm:pt modelId="{4BBF53B5-E67E-4EAD-BFA8-9FFC3371E7FA}" type="pres">
      <dgm:prSet presAssocID="{559933E3-F003-410B-B7D9-4089D112E57F}" presName="text" presStyleLbl="node1" presStyleIdx="0" presStyleCnt="1" custScaleX="996071" custScaleY="85275" custLinFactNeighborX="2204" custLinFactNeighborY="384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3892847-E311-44E7-8AE7-F39722C7E833}" srcId="{66FFD579-5D9D-40E7-A446-5A91F5EA4EA9}" destId="{559933E3-F003-410B-B7D9-4089D112E57F}" srcOrd="0" destOrd="0" parTransId="{B406DAC4-51AD-44AD-B520-49AFF09EA49C}" sibTransId="{44C86C2C-3D56-4D3C-B0AD-D01833F616E5}"/>
    <dgm:cxn modelId="{56D33645-47A6-444F-9154-036797C78DD3}" type="presOf" srcId="{559933E3-F003-410B-B7D9-4089D112E57F}" destId="{4BBF53B5-E67E-4EAD-BFA8-9FFC3371E7FA}" srcOrd="0" destOrd="0" presId="urn:diagrams.loki3.com/VaryingWidthList+Icon"/>
    <dgm:cxn modelId="{C41ED812-1246-43F6-AE33-5C32661CEAAB}" type="presOf" srcId="{66FFD579-5D9D-40E7-A446-5A91F5EA4EA9}" destId="{F7F8252F-4EC2-460C-A9DF-F6293A27F3A5}" srcOrd="0" destOrd="0" presId="urn:diagrams.loki3.com/VaryingWidthList+Icon"/>
    <dgm:cxn modelId="{F8D10391-F467-411E-8D2C-85921FB52673}" type="presParOf" srcId="{F7F8252F-4EC2-460C-A9DF-F6293A27F3A5}" destId="{4BBF53B5-E67E-4EAD-BFA8-9FFC3371E7FA}" srcOrd="0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FFD579-5D9D-40E7-A446-5A91F5EA4EA9}" type="doc">
      <dgm:prSet loTypeId="urn:diagrams.loki3.com/VaryingWidthList+Icon" loCatId="list" qsTypeId="urn:microsoft.com/office/officeart/2005/8/quickstyle/3d1" qsCatId="3D" csTypeId="urn:microsoft.com/office/officeart/2005/8/colors/accent3_3" csCatId="accent3" phldr="1"/>
      <dgm:spPr/>
      <dgm:t>
        <a:bodyPr/>
        <a:lstStyle/>
        <a:p>
          <a:endParaRPr lang="es-ES"/>
        </a:p>
      </dgm:t>
    </dgm:pt>
    <dgm:pt modelId="{559933E3-F003-410B-B7D9-4089D112E57F}">
      <dgm:prSet phldrT="[Text]" phldr="1"/>
      <dgm:spPr/>
      <dgm:t>
        <a:bodyPr/>
        <a:lstStyle/>
        <a:p>
          <a:endParaRPr lang="es-ES" dirty="0"/>
        </a:p>
      </dgm:t>
    </dgm:pt>
    <dgm:pt modelId="{B406DAC4-51AD-44AD-B520-49AFF09EA49C}" type="parTrans" cxnId="{D3892847-E311-44E7-8AE7-F39722C7E833}">
      <dgm:prSet/>
      <dgm:spPr/>
      <dgm:t>
        <a:bodyPr/>
        <a:lstStyle/>
        <a:p>
          <a:endParaRPr lang="es-ES"/>
        </a:p>
      </dgm:t>
    </dgm:pt>
    <dgm:pt modelId="{44C86C2C-3D56-4D3C-B0AD-D01833F616E5}" type="sibTrans" cxnId="{D3892847-E311-44E7-8AE7-F39722C7E833}">
      <dgm:prSet/>
      <dgm:spPr/>
      <dgm:t>
        <a:bodyPr/>
        <a:lstStyle/>
        <a:p>
          <a:endParaRPr lang="es-ES"/>
        </a:p>
      </dgm:t>
    </dgm:pt>
    <dgm:pt modelId="{F7F8252F-4EC2-460C-A9DF-F6293A27F3A5}" type="pres">
      <dgm:prSet presAssocID="{66FFD579-5D9D-40E7-A446-5A91F5EA4EA9}" presName="Name0" presStyleCnt="0">
        <dgm:presLayoutVars>
          <dgm:resizeHandles/>
        </dgm:presLayoutVars>
      </dgm:prSet>
      <dgm:spPr/>
      <dgm:t>
        <a:bodyPr/>
        <a:lstStyle/>
        <a:p>
          <a:endParaRPr lang="es-ES"/>
        </a:p>
      </dgm:t>
    </dgm:pt>
    <dgm:pt modelId="{4BBF53B5-E67E-4EAD-BFA8-9FFC3371E7FA}" type="pres">
      <dgm:prSet presAssocID="{559933E3-F003-410B-B7D9-4089D112E57F}" presName="text" presStyleLbl="node1" presStyleIdx="0" presStyleCnt="1" custScaleX="996071" custScaleY="85275" custLinFactNeighborX="2204" custLinFactNeighborY="384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3892847-E311-44E7-8AE7-F39722C7E833}" srcId="{66FFD579-5D9D-40E7-A446-5A91F5EA4EA9}" destId="{559933E3-F003-410B-B7D9-4089D112E57F}" srcOrd="0" destOrd="0" parTransId="{B406DAC4-51AD-44AD-B520-49AFF09EA49C}" sibTransId="{44C86C2C-3D56-4D3C-B0AD-D01833F616E5}"/>
    <dgm:cxn modelId="{D2BA240C-D6BD-4172-B5B5-03A8413AA641}" type="presOf" srcId="{559933E3-F003-410B-B7D9-4089D112E57F}" destId="{4BBF53B5-E67E-4EAD-BFA8-9FFC3371E7FA}" srcOrd="0" destOrd="0" presId="urn:diagrams.loki3.com/VaryingWidthList+Icon"/>
    <dgm:cxn modelId="{5B829F37-FF5C-404F-B1AA-88ABC8DE2C15}" type="presOf" srcId="{66FFD579-5D9D-40E7-A446-5A91F5EA4EA9}" destId="{F7F8252F-4EC2-460C-A9DF-F6293A27F3A5}" srcOrd="0" destOrd="0" presId="urn:diagrams.loki3.com/VaryingWidthList+Icon"/>
    <dgm:cxn modelId="{5D105AD8-5349-46FD-8981-A39BE0CD56C3}" type="presParOf" srcId="{F7F8252F-4EC2-460C-A9DF-F6293A27F3A5}" destId="{4BBF53B5-E67E-4EAD-BFA8-9FFC3371E7FA}" srcOrd="0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FFD579-5D9D-40E7-A446-5A91F5EA4EA9}" type="doc">
      <dgm:prSet loTypeId="urn:diagrams.loki3.com/VaryingWidthList+Icon" loCatId="list" qsTypeId="urn:microsoft.com/office/officeart/2005/8/quickstyle/3d1" qsCatId="3D" csTypeId="urn:microsoft.com/office/officeart/2005/8/colors/accent3_3" csCatId="accent3" phldr="1"/>
      <dgm:spPr/>
      <dgm:t>
        <a:bodyPr/>
        <a:lstStyle/>
        <a:p>
          <a:endParaRPr lang="es-ES"/>
        </a:p>
      </dgm:t>
    </dgm:pt>
    <dgm:pt modelId="{559933E3-F003-410B-B7D9-4089D112E57F}">
      <dgm:prSet phldrT="[Text]" phldr="1"/>
      <dgm:spPr/>
      <dgm:t>
        <a:bodyPr/>
        <a:lstStyle/>
        <a:p>
          <a:endParaRPr lang="es-ES" dirty="0"/>
        </a:p>
      </dgm:t>
    </dgm:pt>
    <dgm:pt modelId="{B406DAC4-51AD-44AD-B520-49AFF09EA49C}" type="parTrans" cxnId="{D3892847-E311-44E7-8AE7-F39722C7E833}">
      <dgm:prSet/>
      <dgm:spPr/>
      <dgm:t>
        <a:bodyPr/>
        <a:lstStyle/>
        <a:p>
          <a:endParaRPr lang="es-ES"/>
        </a:p>
      </dgm:t>
    </dgm:pt>
    <dgm:pt modelId="{44C86C2C-3D56-4D3C-B0AD-D01833F616E5}" type="sibTrans" cxnId="{D3892847-E311-44E7-8AE7-F39722C7E833}">
      <dgm:prSet/>
      <dgm:spPr/>
      <dgm:t>
        <a:bodyPr/>
        <a:lstStyle/>
        <a:p>
          <a:endParaRPr lang="es-ES"/>
        </a:p>
      </dgm:t>
    </dgm:pt>
    <dgm:pt modelId="{F7F8252F-4EC2-460C-A9DF-F6293A27F3A5}" type="pres">
      <dgm:prSet presAssocID="{66FFD579-5D9D-40E7-A446-5A91F5EA4EA9}" presName="Name0" presStyleCnt="0">
        <dgm:presLayoutVars>
          <dgm:resizeHandles/>
        </dgm:presLayoutVars>
      </dgm:prSet>
      <dgm:spPr/>
      <dgm:t>
        <a:bodyPr/>
        <a:lstStyle/>
        <a:p>
          <a:endParaRPr lang="es-ES"/>
        </a:p>
      </dgm:t>
    </dgm:pt>
    <dgm:pt modelId="{4BBF53B5-E67E-4EAD-BFA8-9FFC3371E7FA}" type="pres">
      <dgm:prSet presAssocID="{559933E3-F003-410B-B7D9-4089D112E57F}" presName="text" presStyleLbl="node1" presStyleIdx="0" presStyleCnt="1" custScaleX="1123950" custScaleY="98169" custLinFactNeighborX="7450" custLinFactNeighborY="703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3892847-E311-44E7-8AE7-F39722C7E833}" srcId="{66FFD579-5D9D-40E7-A446-5A91F5EA4EA9}" destId="{559933E3-F003-410B-B7D9-4089D112E57F}" srcOrd="0" destOrd="0" parTransId="{B406DAC4-51AD-44AD-B520-49AFF09EA49C}" sibTransId="{44C86C2C-3D56-4D3C-B0AD-D01833F616E5}"/>
    <dgm:cxn modelId="{99CBFDDF-AD91-4542-83EE-F4BF842B104A}" type="presOf" srcId="{559933E3-F003-410B-B7D9-4089D112E57F}" destId="{4BBF53B5-E67E-4EAD-BFA8-9FFC3371E7FA}" srcOrd="0" destOrd="0" presId="urn:diagrams.loki3.com/VaryingWidthList+Icon"/>
    <dgm:cxn modelId="{21F56F47-259B-4593-A40E-743920EFFD51}" type="presOf" srcId="{66FFD579-5D9D-40E7-A446-5A91F5EA4EA9}" destId="{F7F8252F-4EC2-460C-A9DF-F6293A27F3A5}" srcOrd="0" destOrd="0" presId="urn:diagrams.loki3.com/VaryingWidthList+Icon"/>
    <dgm:cxn modelId="{2F2599CE-0EC0-414F-8B84-B14FEF5C7B50}" type="presParOf" srcId="{F7F8252F-4EC2-460C-A9DF-F6293A27F3A5}" destId="{4BBF53B5-E67E-4EAD-BFA8-9FFC3371E7FA}" srcOrd="0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FFD579-5D9D-40E7-A446-5A91F5EA4EA9}" type="doc">
      <dgm:prSet loTypeId="urn:diagrams.loki3.com/VaryingWidthList+Icon" loCatId="list" qsTypeId="urn:microsoft.com/office/officeart/2005/8/quickstyle/3d1" qsCatId="3D" csTypeId="urn:microsoft.com/office/officeart/2005/8/colors/accent3_3" csCatId="accent3" phldr="1"/>
      <dgm:spPr/>
      <dgm:t>
        <a:bodyPr/>
        <a:lstStyle/>
        <a:p>
          <a:endParaRPr lang="es-ES"/>
        </a:p>
      </dgm:t>
    </dgm:pt>
    <dgm:pt modelId="{559933E3-F003-410B-B7D9-4089D112E57F}">
      <dgm:prSet phldrT="[Text]" phldr="1"/>
      <dgm:spPr/>
      <dgm:t>
        <a:bodyPr/>
        <a:lstStyle/>
        <a:p>
          <a:endParaRPr lang="es-ES" dirty="0"/>
        </a:p>
      </dgm:t>
    </dgm:pt>
    <dgm:pt modelId="{B406DAC4-51AD-44AD-B520-49AFF09EA49C}" type="parTrans" cxnId="{D3892847-E311-44E7-8AE7-F39722C7E833}">
      <dgm:prSet/>
      <dgm:spPr/>
      <dgm:t>
        <a:bodyPr/>
        <a:lstStyle/>
        <a:p>
          <a:endParaRPr lang="es-ES"/>
        </a:p>
      </dgm:t>
    </dgm:pt>
    <dgm:pt modelId="{44C86C2C-3D56-4D3C-B0AD-D01833F616E5}" type="sibTrans" cxnId="{D3892847-E311-44E7-8AE7-F39722C7E833}">
      <dgm:prSet/>
      <dgm:spPr/>
      <dgm:t>
        <a:bodyPr/>
        <a:lstStyle/>
        <a:p>
          <a:endParaRPr lang="es-ES"/>
        </a:p>
      </dgm:t>
    </dgm:pt>
    <dgm:pt modelId="{F7F8252F-4EC2-460C-A9DF-F6293A27F3A5}" type="pres">
      <dgm:prSet presAssocID="{66FFD579-5D9D-40E7-A446-5A91F5EA4EA9}" presName="Name0" presStyleCnt="0">
        <dgm:presLayoutVars>
          <dgm:resizeHandles/>
        </dgm:presLayoutVars>
      </dgm:prSet>
      <dgm:spPr/>
      <dgm:t>
        <a:bodyPr/>
        <a:lstStyle/>
        <a:p>
          <a:endParaRPr lang="es-ES"/>
        </a:p>
      </dgm:t>
    </dgm:pt>
    <dgm:pt modelId="{4BBF53B5-E67E-4EAD-BFA8-9FFC3371E7FA}" type="pres">
      <dgm:prSet presAssocID="{559933E3-F003-410B-B7D9-4089D112E57F}" presName="text" presStyleLbl="node1" presStyleIdx="0" presStyleCnt="1" custScaleX="528014" custScaleY="68279" custLinFactNeighborX="8280" custLinFactNeighborY="-89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3892847-E311-44E7-8AE7-F39722C7E833}" srcId="{66FFD579-5D9D-40E7-A446-5A91F5EA4EA9}" destId="{559933E3-F003-410B-B7D9-4089D112E57F}" srcOrd="0" destOrd="0" parTransId="{B406DAC4-51AD-44AD-B520-49AFF09EA49C}" sibTransId="{44C86C2C-3D56-4D3C-B0AD-D01833F616E5}"/>
    <dgm:cxn modelId="{8A44E057-A661-43F8-A29E-592223850AF3}" type="presOf" srcId="{559933E3-F003-410B-B7D9-4089D112E57F}" destId="{4BBF53B5-E67E-4EAD-BFA8-9FFC3371E7FA}" srcOrd="0" destOrd="0" presId="urn:diagrams.loki3.com/VaryingWidthList+Icon"/>
    <dgm:cxn modelId="{527A5616-B382-4D71-AB49-7518CD14A0D7}" type="presOf" srcId="{66FFD579-5D9D-40E7-A446-5A91F5EA4EA9}" destId="{F7F8252F-4EC2-460C-A9DF-F6293A27F3A5}" srcOrd="0" destOrd="0" presId="urn:diagrams.loki3.com/VaryingWidthList+Icon"/>
    <dgm:cxn modelId="{5E820CB5-4A8F-484D-BBB1-10BC9C1D65E9}" type="presParOf" srcId="{F7F8252F-4EC2-460C-A9DF-F6293A27F3A5}" destId="{4BBF53B5-E67E-4EAD-BFA8-9FFC3371E7FA}" srcOrd="0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72536-C91D-4D81-869C-0013A7359684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C9451-71FC-4470-AA85-CBE7E5F9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>
                <a:latin typeface="+mn-lt"/>
              </a:rPr>
              <a:t>Animated picture fly in and box out</a:t>
            </a:r>
          </a:p>
          <a:p>
            <a:r>
              <a:rPr lang="en-US" sz="1400" b="0" dirty="0" smtClean="0">
                <a:latin typeface="+mn-lt"/>
              </a:rPr>
              <a:t>(Intermediate)</a:t>
            </a:r>
          </a:p>
          <a:p>
            <a:endParaRPr lang="en-US" sz="1400" b="0" dirty="0" smtClean="0">
              <a:latin typeface="+mn-lt"/>
            </a:endParaRPr>
          </a:p>
          <a:p>
            <a:endParaRPr lang="en-US" sz="1400" b="0" dirty="0" smtClean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baseline="0" dirty="0" smtClean="0">
                <a:latin typeface="+mn-lt"/>
              </a:rPr>
              <a:t>Tip</a:t>
            </a:r>
            <a:r>
              <a:rPr lang="en-US" sz="1200" b="0" baseline="0" dirty="0" smtClean="0">
                <a:latin typeface="+mn-lt"/>
              </a:rPr>
              <a:t>: For best results when reproducing the picture effect on this slide, you may want to use the </a:t>
            </a:r>
            <a:r>
              <a:rPr lang="en-US" sz="1200" b="1" baseline="0" dirty="0" smtClean="0">
                <a:latin typeface="+mn-lt"/>
              </a:rPr>
              <a:t>Snap objects to other objects</a:t>
            </a:r>
            <a:r>
              <a:rPr lang="en-US" sz="1200" b="0" baseline="0" dirty="0" smtClean="0">
                <a:latin typeface="+mn-lt"/>
              </a:rPr>
              <a:t> feature. To do so, right-click the slide background and then click </a:t>
            </a:r>
            <a:r>
              <a:rPr lang="en-US" sz="1200" b="1" baseline="0" dirty="0" smtClean="0">
                <a:latin typeface="+mn-lt"/>
              </a:rPr>
              <a:t>Grid and Guides</a:t>
            </a:r>
            <a:r>
              <a:rPr lang="en-US" sz="1200" b="0" baseline="0" dirty="0" smtClean="0">
                <a:latin typeface="+mn-lt"/>
              </a:rPr>
              <a:t>. Under </a:t>
            </a:r>
            <a:r>
              <a:rPr lang="en-US" sz="1200" b="1" baseline="0" dirty="0" smtClean="0">
                <a:latin typeface="+mn-lt"/>
              </a:rPr>
              <a:t>Snap to</a:t>
            </a:r>
            <a:r>
              <a:rPr lang="en-US" sz="1200" b="0" baseline="0" dirty="0" smtClean="0">
                <a:latin typeface="+mn-lt"/>
              </a:rPr>
              <a:t>, select </a:t>
            </a:r>
            <a:r>
              <a:rPr lang="en-US" sz="1200" b="1" baseline="0" dirty="0" smtClean="0">
                <a:latin typeface="+mn-lt"/>
              </a:rPr>
              <a:t>Snap objects to other objects</a:t>
            </a:r>
            <a:r>
              <a:rPr lang="en-US" sz="1200" b="0" baseline="0" dirty="0" smtClean="0">
                <a:latin typeface="+mn-lt"/>
              </a:rPr>
              <a:t>.</a:t>
            </a:r>
          </a:p>
          <a:p>
            <a:endParaRPr lang="en-US" sz="1200" b="0" dirty="0" smtClean="0">
              <a:latin typeface="+mn-lt"/>
            </a:endParaRPr>
          </a:p>
          <a:p>
            <a:endParaRPr lang="en-US" sz="1200" b="0" dirty="0" smtClean="0">
              <a:latin typeface="+mn-lt"/>
            </a:endParaRPr>
          </a:p>
          <a:p>
            <a:r>
              <a:rPr lang="en-US" sz="1200" b="0" baseline="0" dirty="0" smtClean="0">
                <a:latin typeface="+mn-lt"/>
              </a:rPr>
              <a:t>To reproduce the picture effects on this slide, do the following:</a:t>
            </a:r>
            <a:endParaRPr lang="en-US" sz="1200" b="1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Images </a:t>
            </a:r>
            <a:r>
              <a:rPr lang="en-US" sz="1200" dirty="0" smtClean="0"/>
              <a:t>group, click </a:t>
            </a:r>
            <a:r>
              <a:rPr lang="en-US" sz="1200" b="1" dirty="0" smtClean="0"/>
              <a:t>Picture.</a:t>
            </a:r>
            <a:endParaRPr lang="en-US" sz="1200" b="0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>
                <a:latin typeface="+mn-lt"/>
              </a:rPr>
              <a:t>In the </a:t>
            </a:r>
            <a:r>
              <a:rPr lang="en-US" sz="1200" b="1" baseline="0" dirty="0" smtClean="0">
                <a:latin typeface="+mn-lt"/>
              </a:rPr>
              <a:t>Insert Picture </a:t>
            </a:r>
            <a:r>
              <a:rPr lang="en-US" sz="1200" b="0" baseline="0" dirty="0" smtClean="0">
                <a:latin typeface="+mn-lt"/>
              </a:rPr>
              <a:t>dialog box, select a picture and then click </a:t>
            </a:r>
            <a:r>
              <a:rPr lang="en-US" sz="1200" b="1" baseline="0" dirty="0" smtClean="0">
                <a:latin typeface="+mn-lt"/>
              </a:rPr>
              <a:t>Insert</a:t>
            </a:r>
            <a:r>
              <a:rPr lang="en-US" sz="1200" b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>
                <a:latin typeface="+mn-lt"/>
              </a:rPr>
              <a:t>On the slide, select the picture.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of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&amp; 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resize or crop the image so that the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5.33”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crop the picture,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pane,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 position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enter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>
                <a:latin typeface="+mn-lt"/>
              </a:rPr>
              <a:t>On the </a:t>
            </a:r>
            <a:r>
              <a:rPr lang="en-US" sz="1200" b="1" baseline="0" dirty="0" smtClean="0">
                <a:latin typeface="+mn-lt"/>
              </a:rPr>
              <a:t>Home</a:t>
            </a:r>
            <a:r>
              <a:rPr lang="en-US" sz="1200" b="0" baseline="0" dirty="0" smtClean="0">
                <a:latin typeface="+mn-lt"/>
              </a:rPr>
              <a:t> tab, in the </a:t>
            </a:r>
            <a:r>
              <a:rPr lang="en-US" sz="1200" b="1" baseline="0" dirty="0" smtClean="0">
                <a:latin typeface="+mn-lt"/>
              </a:rPr>
              <a:t>Drawing</a:t>
            </a:r>
            <a:r>
              <a:rPr lang="en-US" sz="1200" b="0" baseline="0" dirty="0" smtClean="0">
                <a:latin typeface="+mn-lt"/>
              </a:rPr>
              <a:t> group, click </a:t>
            </a:r>
            <a:r>
              <a:rPr lang="en-US" sz="1200" b="1" baseline="0" dirty="0" smtClean="0">
                <a:latin typeface="+mn-lt"/>
              </a:rPr>
              <a:t>Arrange</a:t>
            </a:r>
            <a:r>
              <a:rPr lang="en-US" sz="1200" b="0" baseline="0" dirty="0" smtClean="0">
                <a:latin typeface="+mn-lt"/>
              </a:rPr>
              <a:t>,</a:t>
            </a:r>
            <a:r>
              <a:rPr lang="en-US" sz="1200" b="1" baseline="0" dirty="0" smtClean="0">
                <a:latin typeface="+mn-lt"/>
              </a:rPr>
              <a:t> </a:t>
            </a:r>
            <a:r>
              <a:rPr lang="en-US" sz="1200" b="0" baseline="0" dirty="0" smtClean="0">
                <a:latin typeface="+mn-lt"/>
              </a:rPr>
              <a:t>point to </a:t>
            </a:r>
            <a:r>
              <a:rPr lang="en-US" sz="1200" b="1" baseline="0" dirty="0" smtClean="0">
                <a:latin typeface="+mn-lt"/>
              </a:rPr>
              <a:t>Align</a:t>
            </a:r>
            <a:r>
              <a:rPr lang="en-US" sz="1200" b="0" baseline="0" dirty="0" smtClean="0">
                <a:latin typeface="+mn-lt"/>
              </a:rPr>
              <a:t>, and then do the following: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>
                <a:latin typeface="+mn-lt"/>
              </a:rPr>
              <a:t>Click </a:t>
            </a:r>
            <a:r>
              <a:rPr lang="en-US" sz="1200" b="1" baseline="0" dirty="0" smtClean="0">
                <a:latin typeface="+mn-lt"/>
              </a:rPr>
              <a:t>Align to Slide</a:t>
            </a:r>
            <a:r>
              <a:rPr lang="en-US" sz="1200" b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>
                <a:latin typeface="+mn-lt"/>
              </a:rPr>
              <a:t>Click </a:t>
            </a:r>
            <a:r>
              <a:rPr lang="en-US" sz="1200" b="1" baseline="0" dirty="0" smtClean="0">
                <a:latin typeface="+mn-lt"/>
              </a:rPr>
              <a:t>Align Center</a:t>
            </a:r>
            <a:r>
              <a:rPr lang="en-US" sz="1200" b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>
                <a:latin typeface="+mn-lt"/>
              </a:rPr>
              <a:t>Click </a:t>
            </a:r>
            <a:r>
              <a:rPr lang="en-US" sz="1200" b="1" baseline="0" dirty="0" smtClean="0">
                <a:latin typeface="+mn-lt"/>
              </a:rPr>
              <a:t>Align Middle</a:t>
            </a:r>
            <a:r>
              <a:rPr lang="en-US" sz="1200" b="0" baseline="0" dirty="0" smtClean="0">
                <a:latin typeface="+mn-lt"/>
              </a:rPr>
              <a:t>.</a:t>
            </a:r>
            <a:r>
              <a:rPr lang="en-US" sz="1200" b="1" baseline="0" dirty="0" smtClean="0">
                <a:latin typeface="+mn-lt"/>
              </a:rPr>
              <a:t>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en-US" sz="1200" b="0" baseline="0" dirty="0" smtClean="0">
                <a:latin typeface="+mn-lt"/>
              </a:rPr>
              <a:t>On the </a:t>
            </a:r>
            <a:r>
              <a:rPr lang="en-US" sz="1200" b="1" baseline="0" dirty="0" smtClean="0">
                <a:latin typeface="+mn-lt"/>
              </a:rPr>
              <a:t>Home</a:t>
            </a:r>
            <a:r>
              <a:rPr lang="en-US" sz="1200" b="0" baseline="0" dirty="0" smtClean="0">
                <a:latin typeface="+mn-lt"/>
              </a:rPr>
              <a:t> tab, in the </a:t>
            </a:r>
            <a:r>
              <a:rPr lang="en-US" sz="1200" b="1" baseline="0" dirty="0" smtClean="0">
                <a:latin typeface="+mn-lt"/>
              </a:rPr>
              <a:t>Drawing</a:t>
            </a:r>
            <a:r>
              <a:rPr lang="en-US" sz="1200" b="0" baseline="0" dirty="0" smtClean="0">
                <a:latin typeface="+mn-lt"/>
              </a:rPr>
              <a:t> group, click </a:t>
            </a:r>
            <a:r>
              <a:rPr lang="en-US" sz="1200" b="1" baseline="0" dirty="0" smtClean="0">
                <a:latin typeface="+mn-lt"/>
              </a:rPr>
              <a:t>Shapes</a:t>
            </a:r>
            <a:r>
              <a:rPr lang="en-US" sz="1200" b="0" baseline="0" dirty="0" smtClean="0">
                <a:latin typeface="+mn-lt"/>
              </a:rPr>
              <a:t>, and then under </a:t>
            </a:r>
            <a:r>
              <a:rPr lang="en-US" sz="1200" b="1" baseline="0" dirty="0" smtClean="0">
                <a:latin typeface="+mn-lt"/>
              </a:rPr>
              <a:t>Rectangles</a:t>
            </a:r>
            <a:r>
              <a:rPr lang="en-US" sz="1200" b="0" baseline="0" dirty="0" smtClean="0">
                <a:latin typeface="+mn-lt"/>
              </a:rPr>
              <a:t> click </a:t>
            </a:r>
            <a:r>
              <a:rPr lang="en-US" sz="1200" b="1" baseline="0" dirty="0" smtClean="0">
                <a:latin typeface="+mn-lt"/>
              </a:rPr>
              <a:t>Rectangle</a:t>
            </a:r>
            <a:r>
              <a:rPr lang="en-US" sz="1200" b="0" baseline="0" dirty="0" smtClean="0">
                <a:latin typeface="+mn-lt"/>
              </a:rPr>
              <a:t> (first option from the left).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en-US" sz="1200" b="0" baseline="0" dirty="0" smtClean="0">
                <a:latin typeface="+mn-lt"/>
              </a:rPr>
              <a:t>On the slide, drag to draw a rectangle.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en-US" sz="1200" b="0" baseline="0" dirty="0" smtClean="0">
                <a:latin typeface="+mn-lt"/>
              </a:rPr>
              <a:t>Select the rectangle. Under</a:t>
            </a:r>
            <a:r>
              <a:rPr lang="en-US" sz="1200" b="1" baseline="0" dirty="0" smtClean="0">
                <a:latin typeface="+mn-lt"/>
              </a:rPr>
              <a:t> Drawing</a:t>
            </a:r>
            <a:r>
              <a:rPr lang="en-US" sz="1200" b="0" baseline="0" dirty="0" smtClean="0">
                <a:latin typeface="+mn-lt"/>
              </a:rPr>
              <a:t> </a:t>
            </a:r>
            <a:r>
              <a:rPr lang="en-US" sz="1200" b="1" baseline="0" dirty="0" smtClean="0">
                <a:latin typeface="+mn-lt"/>
              </a:rPr>
              <a:t>Tools</a:t>
            </a:r>
            <a:r>
              <a:rPr lang="en-US" sz="1200" b="0" baseline="0" dirty="0" smtClean="0">
                <a:latin typeface="+mn-lt"/>
              </a:rPr>
              <a:t>, on the </a:t>
            </a:r>
            <a:r>
              <a:rPr lang="en-US" sz="1200" b="1" baseline="0" dirty="0" smtClean="0">
                <a:latin typeface="+mn-lt"/>
              </a:rPr>
              <a:t>Format </a:t>
            </a:r>
            <a:r>
              <a:rPr lang="en-US" sz="1200" b="0" baseline="0" dirty="0" smtClean="0">
                <a:latin typeface="+mn-lt"/>
              </a:rPr>
              <a:t>tab, in the </a:t>
            </a:r>
            <a:r>
              <a:rPr lang="en-US" sz="1200" b="1" baseline="0" dirty="0" smtClean="0">
                <a:latin typeface="+mn-lt"/>
              </a:rPr>
              <a:t>Size</a:t>
            </a:r>
            <a:r>
              <a:rPr lang="en-US" sz="1200" b="0" baseline="0" dirty="0" smtClean="0">
                <a:latin typeface="+mn-lt"/>
              </a:rPr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>
                <a:latin typeface="+mn-lt"/>
              </a:rPr>
              <a:t>In the in the </a:t>
            </a:r>
            <a:r>
              <a:rPr lang="en-US" sz="1200" b="1" baseline="0" dirty="0" smtClean="0">
                <a:latin typeface="+mn-lt"/>
              </a:rPr>
              <a:t>Shape Height </a:t>
            </a:r>
            <a:r>
              <a:rPr lang="en-US" sz="1200" b="0" baseline="0" dirty="0" smtClean="0">
                <a:latin typeface="+mn-lt"/>
              </a:rPr>
              <a:t>box, enter </a:t>
            </a:r>
            <a:r>
              <a:rPr lang="en-US" sz="1200" b="1" baseline="0" dirty="0" smtClean="0">
                <a:latin typeface="+mn-lt"/>
              </a:rPr>
              <a:t>0.05”</a:t>
            </a:r>
            <a:r>
              <a:rPr lang="en-US" sz="1200" b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>
                <a:latin typeface="+mn-lt"/>
              </a:rPr>
              <a:t>In the </a:t>
            </a:r>
            <a:r>
              <a:rPr lang="en-US" sz="1200" b="1" baseline="0" dirty="0" smtClean="0">
                <a:latin typeface="+mn-lt"/>
              </a:rPr>
              <a:t>Shape Width </a:t>
            </a:r>
            <a:r>
              <a:rPr lang="en-US" sz="1200" b="0" baseline="0" dirty="0" smtClean="0">
                <a:latin typeface="+mn-lt"/>
              </a:rPr>
              <a:t>box, enter </a:t>
            </a:r>
            <a:r>
              <a:rPr lang="en-US" sz="1200" b="1" baseline="0" dirty="0" smtClean="0">
                <a:latin typeface="+mn-lt"/>
              </a:rPr>
              <a:t>10.3”</a:t>
            </a:r>
            <a:r>
              <a:rPr lang="en-US" sz="1200" b="0" baseline="0" dirty="0" smtClean="0">
                <a:latin typeface="+mn-lt"/>
              </a:rPr>
              <a:t>.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en-US" sz="1200" b="0" baseline="0" dirty="0" smtClean="0">
                <a:latin typeface="+mn-lt"/>
              </a:rPr>
              <a:t>Under</a:t>
            </a:r>
            <a:r>
              <a:rPr lang="en-US" sz="1200" b="1" baseline="0" dirty="0" smtClean="0">
                <a:latin typeface="+mn-lt"/>
              </a:rPr>
              <a:t> Drawing</a:t>
            </a:r>
            <a:r>
              <a:rPr lang="en-US" sz="1200" b="0" baseline="0" dirty="0" smtClean="0">
                <a:latin typeface="+mn-lt"/>
              </a:rPr>
              <a:t> </a:t>
            </a:r>
            <a:r>
              <a:rPr lang="en-US" sz="1200" b="1" baseline="0" dirty="0" smtClean="0">
                <a:latin typeface="+mn-lt"/>
              </a:rPr>
              <a:t>Tools</a:t>
            </a:r>
            <a:r>
              <a:rPr lang="en-US" sz="1200" b="0" baseline="0" dirty="0" smtClean="0">
                <a:latin typeface="+mn-lt"/>
              </a:rPr>
              <a:t>, on the </a:t>
            </a:r>
            <a:r>
              <a:rPr lang="en-US" sz="1200" b="1" baseline="0" dirty="0" smtClean="0">
                <a:latin typeface="+mn-lt"/>
              </a:rPr>
              <a:t>Format </a:t>
            </a:r>
            <a:r>
              <a:rPr lang="en-US" sz="1200" b="0" baseline="0" dirty="0" smtClean="0">
                <a:latin typeface="+mn-lt"/>
              </a:rPr>
              <a:t>tab, in the </a:t>
            </a:r>
            <a:r>
              <a:rPr lang="en-US" sz="1200" b="1" baseline="0" dirty="0" smtClean="0">
                <a:latin typeface="+mn-lt"/>
              </a:rPr>
              <a:t>Shape Styles</a:t>
            </a:r>
            <a:r>
              <a:rPr lang="en-US" sz="1200" b="0" baseline="0" dirty="0" smtClean="0">
                <a:latin typeface="+mn-lt"/>
              </a:rPr>
              <a:t> group, click the arrow next to </a:t>
            </a:r>
            <a:r>
              <a:rPr lang="en-US" sz="1200" b="1" baseline="0" dirty="0" smtClean="0">
                <a:latin typeface="+mn-lt"/>
              </a:rPr>
              <a:t>Shape Fill</a:t>
            </a:r>
            <a:r>
              <a:rPr lang="en-US" sz="1200" b="0" baseline="0" dirty="0" smtClean="0">
                <a:latin typeface="+mn-lt"/>
              </a:rPr>
              <a:t>, and then click </a:t>
            </a:r>
            <a:r>
              <a:rPr lang="en-US" sz="1200" b="1" baseline="0" dirty="0" smtClean="0">
                <a:latin typeface="+mn-lt"/>
              </a:rPr>
              <a:t>Blue, Accent 1 </a:t>
            </a:r>
            <a:r>
              <a:rPr lang="en-US" sz="1200" b="0" baseline="0" dirty="0" smtClean="0">
                <a:latin typeface="+mn-lt"/>
              </a:rPr>
              <a:t>(first row, fifth option from the left).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en-US" sz="1200" b="0" baseline="0" dirty="0" smtClean="0">
                <a:latin typeface="+mn-lt"/>
              </a:rPr>
              <a:t>Under</a:t>
            </a:r>
            <a:r>
              <a:rPr lang="en-US" sz="1200" b="1" baseline="0" dirty="0" smtClean="0">
                <a:latin typeface="+mn-lt"/>
              </a:rPr>
              <a:t> Drawing</a:t>
            </a:r>
            <a:r>
              <a:rPr lang="en-US" sz="1200" b="0" baseline="0" dirty="0" smtClean="0">
                <a:latin typeface="+mn-lt"/>
              </a:rPr>
              <a:t> </a:t>
            </a:r>
            <a:r>
              <a:rPr lang="en-US" sz="1200" b="1" baseline="0" dirty="0" smtClean="0">
                <a:latin typeface="+mn-lt"/>
              </a:rPr>
              <a:t>Tools</a:t>
            </a:r>
            <a:r>
              <a:rPr lang="en-US" sz="1200" b="0" baseline="0" dirty="0" smtClean="0">
                <a:latin typeface="+mn-lt"/>
              </a:rPr>
              <a:t>, on the </a:t>
            </a:r>
            <a:r>
              <a:rPr lang="en-US" sz="1200" b="1" baseline="0" dirty="0" smtClean="0">
                <a:latin typeface="+mn-lt"/>
              </a:rPr>
              <a:t>Format </a:t>
            </a:r>
            <a:r>
              <a:rPr lang="en-US" sz="1200" b="0" baseline="0" dirty="0" smtClean="0">
                <a:latin typeface="+mn-lt"/>
              </a:rPr>
              <a:t>tab, in the </a:t>
            </a:r>
            <a:r>
              <a:rPr lang="en-US" sz="1200" b="1" baseline="0" dirty="0" smtClean="0">
                <a:latin typeface="+mn-lt"/>
              </a:rPr>
              <a:t>Shape Styles</a:t>
            </a:r>
            <a:r>
              <a:rPr lang="en-US" sz="1200" b="0" baseline="0" dirty="0" smtClean="0">
                <a:latin typeface="+mn-lt"/>
              </a:rPr>
              <a:t> group, click </a:t>
            </a:r>
            <a:r>
              <a:rPr lang="en-US" sz="1200" b="1" baseline="0" dirty="0" smtClean="0">
                <a:latin typeface="+mn-lt"/>
              </a:rPr>
              <a:t>Shape Effects</a:t>
            </a:r>
            <a:r>
              <a:rPr lang="en-US" sz="1200" b="0" baseline="0" dirty="0" smtClean="0">
                <a:latin typeface="+mn-lt"/>
              </a:rPr>
              <a:t>, point to </a:t>
            </a:r>
            <a:r>
              <a:rPr lang="en-US" sz="1200" b="1" baseline="0" dirty="0" smtClean="0">
                <a:latin typeface="+mn-lt"/>
              </a:rPr>
              <a:t>Preset, </a:t>
            </a:r>
            <a:r>
              <a:rPr lang="en-US" sz="1200" b="0" baseline="0" dirty="0" smtClean="0">
                <a:latin typeface="+mn-lt"/>
              </a:rPr>
              <a:t>and then under </a:t>
            </a:r>
            <a:r>
              <a:rPr lang="en-US" sz="1200" b="1" baseline="0" dirty="0" smtClean="0">
                <a:latin typeface="+mn-lt"/>
              </a:rPr>
              <a:t>Presets</a:t>
            </a:r>
            <a:r>
              <a:rPr lang="en-US" sz="1200" b="0" baseline="0" dirty="0" smtClean="0">
                <a:latin typeface="+mn-lt"/>
              </a:rPr>
              <a:t>, click </a:t>
            </a:r>
            <a:r>
              <a:rPr lang="en-US" sz="1200" b="1" baseline="0" dirty="0" smtClean="0">
                <a:latin typeface="+mn-lt"/>
              </a:rPr>
              <a:t>Preset 8 </a:t>
            </a:r>
            <a:r>
              <a:rPr lang="en-US" sz="1200" b="0" baseline="0" dirty="0" smtClean="0">
                <a:latin typeface="+mn-lt"/>
              </a:rPr>
              <a:t>(second row, fourth option from the left).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en-US" sz="1200" b="0" baseline="0" dirty="0" smtClean="0">
                <a:latin typeface="+mn-lt"/>
              </a:rPr>
              <a:t>Select the rectangle.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1" baseline="0" dirty="0" smtClean="0">
                <a:latin typeface="+mn-lt"/>
              </a:rPr>
              <a:t> </a:t>
            </a:r>
            <a:r>
              <a:rPr lang="en-US" sz="1200" b="0" baseline="0" dirty="0" smtClean="0">
                <a:latin typeface="+mn-lt"/>
              </a:rPr>
              <a:t>Repeat this process three more times for a total of four rectangles.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en-US" sz="1200" b="0" baseline="0" dirty="0" smtClean="0">
                <a:latin typeface="+mn-lt"/>
              </a:rPr>
              <a:t>Drag one of the rectangles until the bottom edge of the rectangle meets the top edge of the picture.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en-US" sz="1200" b="0" baseline="0" dirty="0" smtClean="0">
                <a:latin typeface="+mn-lt"/>
              </a:rPr>
              <a:t>Drag another rectangle until the top edge of the rectangle meets the bottom edge of the picture.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en-US" sz="1200" b="0" baseline="0" dirty="0" smtClean="0">
                <a:latin typeface="+mn-lt"/>
              </a:rPr>
              <a:t>Press and hold CTRL, and then select the other two rectangles. Under</a:t>
            </a:r>
            <a:r>
              <a:rPr lang="en-US" sz="1200" b="1" baseline="0" dirty="0" smtClean="0">
                <a:latin typeface="+mn-lt"/>
              </a:rPr>
              <a:t> Drawing</a:t>
            </a:r>
            <a:r>
              <a:rPr lang="en-US" sz="1200" b="0" baseline="0" dirty="0" smtClean="0">
                <a:latin typeface="+mn-lt"/>
              </a:rPr>
              <a:t> </a:t>
            </a:r>
            <a:r>
              <a:rPr lang="en-US" sz="1200" b="1" baseline="0" dirty="0" smtClean="0">
                <a:latin typeface="+mn-lt"/>
              </a:rPr>
              <a:t>Tools</a:t>
            </a:r>
            <a:r>
              <a:rPr lang="en-US" sz="1200" b="0" baseline="0" dirty="0" smtClean="0">
                <a:latin typeface="+mn-lt"/>
              </a:rPr>
              <a:t>, on the </a:t>
            </a:r>
            <a:r>
              <a:rPr lang="en-US" sz="1200" b="1" baseline="0" dirty="0" smtClean="0">
                <a:latin typeface="+mn-lt"/>
              </a:rPr>
              <a:t>Format </a:t>
            </a:r>
            <a:r>
              <a:rPr lang="en-US" sz="1200" b="0" baseline="0" dirty="0" smtClean="0">
                <a:latin typeface="+mn-lt"/>
              </a:rPr>
              <a:t>tab, in the </a:t>
            </a:r>
            <a:r>
              <a:rPr lang="en-US" sz="1200" b="1" baseline="0" dirty="0" smtClean="0">
                <a:latin typeface="+mn-lt"/>
              </a:rPr>
              <a:t>Size</a:t>
            </a:r>
            <a:r>
              <a:rPr lang="en-US" sz="1200" b="0" baseline="0" dirty="0" smtClean="0">
                <a:latin typeface="+mn-lt"/>
              </a:rPr>
              <a:t> group, do the following: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>
                <a:latin typeface="+mn-lt"/>
              </a:rPr>
              <a:t>In the </a:t>
            </a:r>
            <a:r>
              <a:rPr lang="en-US" sz="1200" b="1" baseline="0" dirty="0" smtClean="0">
                <a:latin typeface="+mn-lt"/>
              </a:rPr>
              <a:t>Shape Height </a:t>
            </a:r>
            <a:r>
              <a:rPr lang="en-US" sz="1200" b="0" baseline="0" dirty="0" smtClean="0">
                <a:latin typeface="+mn-lt"/>
              </a:rPr>
              <a:t>box, enter </a:t>
            </a:r>
            <a:r>
              <a:rPr lang="en-US" sz="1200" b="1" baseline="0" dirty="0" smtClean="0">
                <a:latin typeface="+mn-lt"/>
              </a:rPr>
              <a:t>7.8”</a:t>
            </a:r>
            <a:r>
              <a:rPr lang="en-US" sz="1200" b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>
                <a:latin typeface="+mn-lt"/>
              </a:rPr>
              <a:t>In the </a:t>
            </a:r>
            <a:r>
              <a:rPr lang="en-US" sz="1200" b="1" baseline="0" dirty="0" smtClean="0">
                <a:latin typeface="+mn-lt"/>
              </a:rPr>
              <a:t>Shape Width </a:t>
            </a:r>
            <a:r>
              <a:rPr lang="en-US" sz="1200" b="0" baseline="0" dirty="0" smtClean="0">
                <a:latin typeface="+mn-lt"/>
              </a:rPr>
              <a:t>box, enter </a:t>
            </a:r>
            <a:r>
              <a:rPr lang="en-US" sz="1200" b="1" baseline="0" dirty="0" smtClean="0">
                <a:latin typeface="+mn-lt"/>
              </a:rPr>
              <a:t>0.05”</a:t>
            </a:r>
            <a:r>
              <a:rPr lang="en-US" sz="1200" b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6"/>
              <a:tabLst/>
              <a:defRPr/>
            </a:pPr>
            <a:r>
              <a:rPr lang="en-US" sz="1200" b="0" baseline="0" dirty="0" smtClean="0">
                <a:latin typeface="+mn-lt"/>
              </a:rPr>
              <a:t>Drag one of the vertical rectangles until the right edge of the rectangle meets the left edge of the picture.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6"/>
              <a:tabLst/>
              <a:defRPr/>
            </a:pPr>
            <a:r>
              <a:rPr lang="en-US" sz="1200" b="0" baseline="0" dirty="0" smtClean="0">
                <a:latin typeface="+mn-lt"/>
              </a:rPr>
              <a:t>Drag the other vertical rectangle until the left edge of the rectangle meets the right edge of the picture.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6"/>
              <a:tabLst/>
              <a:defRPr/>
            </a:pPr>
            <a:r>
              <a:rPr lang="en-US" sz="1200" b="0" baseline="0" dirty="0" smtClean="0">
                <a:latin typeface="+mn-lt"/>
              </a:rPr>
              <a:t>Press and hold CTRL, and then select both of the horizontal (top and bottom) rectangles. On the </a:t>
            </a:r>
            <a:r>
              <a:rPr lang="en-US" sz="1200" b="1" baseline="0" dirty="0" smtClean="0">
                <a:latin typeface="+mn-lt"/>
              </a:rPr>
              <a:t>Home</a:t>
            </a:r>
            <a:r>
              <a:rPr lang="en-US" sz="1200" b="0" baseline="0" dirty="0" smtClean="0">
                <a:latin typeface="+mn-lt"/>
              </a:rPr>
              <a:t> tab, in the </a:t>
            </a:r>
            <a:r>
              <a:rPr lang="en-US" sz="1200" b="1" baseline="0" dirty="0" smtClean="0">
                <a:latin typeface="+mn-lt"/>
              </a:rPr>
              <a:t>Drawing</a:t>
            </a:r>
            <a:r>
              <a:rPr lang="en-US" sz="1200" b="0" baseline="0" dirty="0" smtClean="0">
                <a:latin typeface="+mn-lt"/>
              </a:rPr>
              <a:t> group, click </a:t>
            </a:r>
            <a:r>
              <a:rPr lang="en-US" sz="1200" b="1" baseline="0" dirty="0" smtClean="0">
                <a:latin typeface="+mn-lt"/>
              </a:rPr>
              <a:t>Arrange</a:t>
            </a:r>
            <a:r>
              <a:rPr lang="en-US" sz="1200" b="0" baseline="0" dirty="0" smtClean="0">
                <a:latin typeface="+mn-lt"/>
              </a:rPr>
              <a:t>, point to </a:t>
            </a:r>
            <a:r>
              <a:rPr lang="en-US" sz="1200" b="1" baseline="0" dirty="0" smtClean="0">
                <a:latin typeface="+mn-lt"/>
              </a:rPr>
              <a:t>Align</a:t>
            </a:r>
            <a:r>
              <a:rPr lang="en-US" sz="1200" b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>
                <a:latin typeface="+mn-lt"/>
              </a:rPr>
              <a:t>Click </a:t>
            </a:r>
            <a:r>
              <a:rPr lang="en-US" sz="1200" b="1" baseline="0" dirty="0" smtClean="0">
                <a:latin typeface="+mn-lt"/>
              </a:rPr>
              <a:t>Align to Slide</a:t>
            </a:r>
            <a:r>
              <a:rPr lang="en-US" sz="1200" b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>
                <a:latin typeface="+mn-lt"/>
              </a:rPr>
              <a:t>Click </a:t>
            </a:r>
            <a:r>
              <a:rPr lang="en-US" sz="1200" b="1" baseline="0" dirty="0" smtClean="0">
                <a:latin typeface="+mn-lt"/>
              </a:rPr>
              <a:t>Align</a:t>
            </a:r>
            <a:r>
              <a:rPr lang="en-US" sz="1200" b="0" baseline="0" dirty="0" smtClean="0">
                <a:latin typeface="+mn-lt"/>
              </a:rPr>
              <a:t> </a:t>
            </a:r>
            <a:r>
              <a:rPr lang="en-US" sz="1200" b="1" baseline="0" dirty="0" smtClean="0">
                <a:latin typeface="+mn-lt"/>
              </a:rPr>
              <a:t>Center</a:t>
            </a:r>
            <a:r>
              <a:rPr lang="en-US" sz="1200" b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6"/>
              <a:tabLst/>
              <a:defRPr/>
            </a:pPr>
            <a:r>
              <a:rPr lang="en-US" sz="1200" b="0" baseline="0" dirty="0" smtClean="0">
                <a:latin typeface="+mn-lt"/>
              </a:rPr>
              <a:t>Press and hold CTRL, and then select both of the vertical (left and right) rectangles. On the </a:t>
            </a:r>
            <a:r>
              <a:rPr lang="en-US" sz="1200" b="1" baseline="0" dirty="0" smtClean="0">
                <a:latin typeface="+mn-lt"/>
              </a:rPr>
              <a:t>Home</a:t>
            </a:r>
            <a:r>
              <a:rPr lang="en-US" sz="1200" b="0" baseline="0" dirty="0" smtClean="0">
                <a:latin typeface="+mn-lt"/>
              </a:rPr>
              <a:t> tab, in the </a:t>
            </a:r>
            <a:r>
              <a:rPr lang="en-US" sz="1200" b="1" baseline="0" dirty="0" smtClean="0">
                <a:latin typeface="+mn-lt"/>
              </a:rPr>
              <a:t>Drawing</a:t>
            </a:r>
            <a:r>
              <a:rPr lang="en-US" sz="1200" b="0" baseline="0" dirty="0" smtClean="0">
                <a:latin typeface="+mn-lt"/>
              </a:rPr>
              <a:t> group, click </a:t>
            </a:r>
            <a:r>
              <a:rPr lang="en-US" sz="1200" b="1" baseline="0" dirty="0" smtClean="0">
                <a:latin typeface="+mn-lt"/>
              </a:rPr>
              <a:t>Arrange</a:t>
            </a:r>
            <a:r>
              <a:rPr lang="en-US" sz="1200" b="0" baseline="0" dirty="0" smtClean="0">
                <a:latin typeface="+mn-lt"/>
              </a:rPr>
              <a:t>, point to </a:t>
            </a:r>
            <a:r>
              <a:rPr lang="en-US" sz="1200" b="1" baseline="0" dirty="0" smtClean="0">
                <a:latin typeface="+mn-lt"/>
              </a:rPr>
              <a:t>Align</a:t>
            </a:r>
            <a:r>
              <a:rPr lang="en-US" sz="1200" b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>
                <a:latin typeface="+mn-lt"/>
              </a:rPr>
              <a:t>Click </a:t>
            </a:r>
            <a:r>
              <a:rPr lang="en-US" sz="1200" b="1" baseline="0" dirty="0" smtClean="0">
                <a:latin typeface="+mn-lt"/>
              </a:rPr>
              <a:t>Align to Slide</a:t>
            </a:r>
            <a:r>
              <a:rPr lang="en-US" sz="1200" b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>
                <a:latin typeface="+mn-lt"/>
              </a:rPr>
              <a:t>Click </a:t>
            </a:r>
            <a:r>
              <a:rPr lang="en-US" sz="1200" b="1" baseline="0" dirty="0" smtClean="0">
                <a:latin typeface="+mn-lt"/>
              </a:rPr>
              <a:t>Align</a:t>
            </a:r>
            <a:r>
              <a:rPr lang="en-US" sz="1200" b="0" baseline="0" dirty="0" smtClean="0">
                <a:latin typeface="+mn-lt"/>
              </a:rPr>
              <a:t> </a:t>
            </a:r>
            <a:r>
              <a:rPr lang="en-US" sz="1200" b="1" baseline="0" dirty="0" smtClean="0">
                <a:latin typeface="+mn-lt"/>
              </a:rPr>
              <a:t>Middle</a:t>
            </a:r>
            <a:r>
              <a:rPr lang="en-US" sz="1200" b="0" baseline="0" dirty="0" smtClean="0">
                <a:latin typeface="+mn-lt"/>
              </a:rPr>
              <a:t>.</a:t>
            </a:r>
          </a:p>
          <a:p>
            <a:endParaRPr lang="en-US" sz="1200" b="0" baseline="0" dirty="0" smtClean="0">
              <a:latin typeface="+mn-lt"/>
            </a:endParaRPr>
          </a:p>
          <a:p>
            <a:endParaRPr lang="en-US" sz="1200" b="0" baseline="0" dirty="0" smtClean="0">
              <a:latin typeface="+mn-lt"/>
            </a:endParaRPr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Press and hold </a:t>
            </a:r>
            <a:r>
              <a:rPr lang="en-US" sz="1200" b="0" baseline="0" dirty="0" smtClean="0">
                <a:latin typeface="+mn-lt"/>
              </a:rPr>
              <a:t>CTRL</a:t>
            </a:r>
            <a:r>
              <a:rPr lang="en-US" sz="1200" baseline="0" dirty="0" smtClean="0"/>
              <a:t>, and then select the four rectangles on the slide.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Fly In</a:t>
            </a:r>
            <a:r>
              <a:rPr lang="en-US" sz="1200" baseline="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2.0</a:t>
            </a:r>
            <a:r>
              <a:rPr lang="en-US" sz="1200" b="0" baseline="0" dirty="0" smtClean="0"/>
              <a:t>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>
                <a:latin typeface="+mn-lt"/>
              </a:rPr>
              <a:t>On the slide, select the top horizontal rectangle.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</a:t>
            </a:r>
            <a:r>
              <a:rPr lang="en-US" sz="1200" baseline="0" dirty="0" smtClean="0">
                <a:latin typeface="+mn-lt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>
                <a:latin typeface="+mn-lt"/>
              </a:rPr>
              <a:t>On the slide, select the bottom horizontal rectangle.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</a:t>
            </a:r>
            <a:r>
              <a:rPr lang="en-US" sz="1200" baseline="0" dirty="0" smtClean="0">
                <a:latin typeface="+mn-lt"/>
              </a:rPr>
              <a:t> </a:t>
            </a:r>
            <a:r>
              <a:rPr lang="en-US" sz="1200" b="1" baseline="0" dirty="0" smtClean="0">
                <a:latin typeface="+mn-lt"/>
              </a:rPr>
              <a:t>From Top</a:t>
            </a:r>
            <a:r>
              <a:rPr lang="en-US" sz="1200" baseline="0" dirty="0" smtClean="0">
                <a:latin typeface="+mn-lt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>
                <a:latin typeface="+mn-lt"/>
              </a:rPr>
              <a:t>On the slide, select the left vertical rectangle.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</a:t>
            </a:r>
            <a:r>
              <a:rPr lang="en-US" sz="1200" baseline="0" dirty="0" smtClean="0">
                <a:latin typeface="+mn-lt"/>
              </a:rPr>
              <a:t> </a:t>
            </a:r>
            <a:r>
              <a:rPr lang="en-US" sz="1200" b="1" baseline="0" dirty="0" smtClean="0">
                <a:latin typeface="+mn-lt"/>
              </a:rPr>
              <a:t>From Right</a:t>
            </a:r>
            <a:r>
              <a:rPr lang="en-US" sz="120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>
                <a:latin typeface="+mn-lt"/>
              </a:rPr>
              <a:t>On the slide, select the right vertical rectangle.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baseline="0" dirty="0" smtClean="0">
                <a:latin typeface="+mn-lt"/>
              </a:rPr>
              <a:t>From Left</a:t>
            </a:r>
            <a:r>
              <a:rPr lang="en-US" sz="1200" b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>
                <a:latin typeface="+mn-lt"/>
              </a:rPr>
              <a:t>On the slide, select the picture.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Entrance Effects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Add Entrance Effect</a:t>
            </a:r>
            <a:r>
              <a:rPr lang="en-US" sz="1200" b="0" baseline="0" dirty="0" smtClean="0"/>
              <a:t> 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Box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With the picture selected, 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Effect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Options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Out</a:t>
            </a:r>
            <a:r>
              <a:rPr lang="en-US" sz="1200" b="0" baseline="0" dirty="0" smtClean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In </a:t>
            </a:r>
            <a:r>
              <a:rPr lang="en-US" sz="1200" b="0" baseline="0" dirty="0" smtClean="0"/>
              <a:t>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0.7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1.3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Press and hold </a:t>
            </a:r>
            <a:r>
              <a:rPr lang="en-US" sz="1200" b="0" baseline="0" dirty="0" smtClean="0">
                <a:latin typeface="+mn-lt"/>
              </a:rPr>
              <a:t>CTRL</a:t>
            </a:r>
            <a:r>
              <a:rPr lang="en-US" sz="1200" baseline="0" dirty="0" smtClean="0"/>
              <a:t>, and then select the four rectangles on the slide.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Fly Out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enter </a:t>
            </a:r>
            <a:r>
              <a:rPr lang="en-US" sz="1200" b="1" baseline="0" dirty="0" smtClean="0"/>
              <a:t>2.0</a:t>
            </a:r>
            <a:r>
              <a:rPr lang="en-US" sz="1200" baseline="0" dirty="0" smtClean="0"/>
              <a:t>. </a:t>
            </a:r>
            <a:endParaRPr lang="en-US" sz="1200" i="1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>
                <a:latin typeface="+mn-lt"/>
              </a:rPr>
              <a:t>Also on the </a:t>
            </a:r>
            <a:r>
              <a:rPr lang="en-US" sz="1200" b="1" baseline="0" dirty="0" smtClean="0">
                <a:latin typeface="+mn-lt"/>
              </a:rPr>
              <a:t>Animations</a:t>
            </a:r>
            <a:r>
              <a:rPr lang="en-US" sz="1200" b="0" baseline="0" dirty="0" smtClean="0">
                <a:latin typeface="+mn-lt"/>
              </a:rPr>
              <a:t> tab, in the </a:t>
            </a:r>
            <a:r>
              <a:rPr lang="en-US" sz="1200" b="1" baseline="0" dirty="0" smtClean="0">
                <a:latin typeface="+mn-lt"/>
              </a:rPr>
              <a:t>Advanced</a:t>
            </a:r>
            <a:r>
              <a:rPr lang="en-US" sz="1200" b="0" baseline="0" dirty="0" smtClean="0">
                <a:latin typeface="+mn-lt"/>
              </a:rPr>
              <a:t> </a:t>
            </a:r>
            <a:r>
              <a:rPr lang="en-US" sz="1200" b="1" baseline="0" dirty="0" smtClean="0">
                <a:latin typeface="+mn-lt"/>
              </a:rPr>
              <a:t>Animation</a:t>
            </a:r>
            <a:r>
              <a:rPr lang="en-US" sz="1200" b="0" baseline="0" dirty="0" smtClean="0">
                <a:latin typeface="+mn-lt"/>
              </a:rPr>
              <a:t> group, click </a:t>
            </a:r>
            <a:r>
              <a:rPr lang="en-US" sz="1200" b="1" baseline="0" dirty="0" smtClean="0">
                <a:latin typeface="+mn-lt"/>
              </a:rPr>
              <a:t>Animation</a:t>
            </a:r>
            <a:r>
              <a:rPr lang="en-US" sz="1200" b="0" baseline="0" dirty="0" smtClean="0">
                <a:latin typeface="+mn-lt"/>
              </a:rPr>
              <a:t> </a:t>
            </a:r>
            <a:r>
              <a:rPr lang="en-US" sz="1200" b="1" baseline="0" dirty="0" smtClean="0">
                <a:latin typeface="+mn-lt"/>
              </a:rPr>
              <a:t>Pane</a:t>
            </a:r>
            <a:r>
              <a:rPr lang="en-US" sz="1200" b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>
                <a:latin typeface="+mn-lt"/>
              </a:rPr>
              <a:t>On the slide, select the top horizontal rectangle. In the </a:t>
            </a:r>
            <a:r>
              <a:rPr lang="en-US" sz="1200" b="1" baseline="0" dirty="0" smtClean="0">
                <a:latin typeface="+mn-lt"/>
              </a:rPr>
              <a:t>Animation Pane</a:t>
            </a:r>
            <a:r>
              <a:rPr lang="en-US" sz="1200" baseline="0" dirty="0" smtClean="0">
                <a:latin typeface="+mn-lt"/>
              </a:rPr>
              <a:t>, select the highlighted fly-out effect. In the </a:t>
            </a:r>
            <a:r>
              <a:rPr lang="en-US" sz="1200" b="1" baseline="0" dirty="0" smtClean="0">
                <a:latin typeface="+mn-lt"/>
              </a:rPr>
              <a:t>Animation</a:t>
            </a:r>
            <a:r>
              <a:rPr lang="en-US" sz="1200" baseline="0" dirty="0" smtClean="0">
                <a:latin typeface="+mn-lt"/>
              </a:rPr>
              <a:t> group, click </a:t>
            </a:r>
            <a:r>
              <a:rPr lang="en-US" sz="1200" b="1" baseline="0" dirty="0" smtClean="0">
                <a:latin typeface="+mn-lt"/>
              </a:rPr>
              <a:t>Effect</a:t>
            </a:r>
            <a:r>
              <a:rPr lang="en-US" sz="1200" baseline="0" dirty="0" smtClean="0">
                <a:latin typeface="+mn-lt"/>
              </a:rPr>
              <a:t> </a:t>
            </a:r>
            <a:r>
              <a:rPr lang="en-US" sz="1200" b="1" baseline="0" dirty="0" smtClean="0">
                <a:latin typeface="+mn-lt"/>
              </a:rPr>
              <a:t>Options</a:t>
            </a:r>
            <a:r>
              <a:rPr lang="en-US" sz="1200" baseline="0" dirty="0" smtClean="0">
                <a:latin typeface="+mn-lt"/>
              </a:rPr>
              <a:t>, and then click </a:t>
            </a:r>
            <a:r>
              <a:rPr lang="en-US" sz="1200" b="1" baseline="0" dirty="0" smtClean="0">
                <a:latin typeface="+mn-lt"/>
              </a:rPr>
              <a:t>To</a:t>
            </a:r>
            <a:r>
              <a:rPr lang="en-US" sz="1200" baseline="0" dirty="0" smtClean="0">
                <a:latin typeface="+mn-lt"/>
              </a:rPr>
              <a:t> </a:t>
            </a:r>
            <a:r>
              <a:rPr lang="en-US" sz="1200" b="1" baseline="0" dirty="0" smtClean="0">
                <a:latin typeface="+mn-lt"/>
              </a:rPr>
              <a:t>Bottom</a:t>
            </a:r>
            <a:r>
              <a:rPr lang="en-US" sz="1200" baseline="0" dirty="0" smtClean="0">
                <a:latin typeface="+mn-lt"/>
              </a:rPr>
              <a:t>. 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>
                <a:latin typeface="+mn-lt"/>
              </a:rPr>
              <a:t>On the slide, select the bottom horizontal rectangle. In the </a:t>
            </a:r>
            <a:r>
              <a:rPr lang="en-US" sz="1200" b="1" baseline="0" dirty="0" smtClean="0">
                <a:latin typeface="+mn-lt"/>
              </a:rPr>
              <a:t>Animation Pane</a:t>
            </a:r>
            <a:r>
              <a:rPr lang="en-US" sz="1200" baseline="0" dirty="0" smtClean="0">
                <a:latin typeface="+mn-lt"/>
              </a:rPr>
              <a:t>, select the highlighted fly-out effect. In the </a:t>
            </a:r>
            <a:r>
              <a:rPr lang="en-US" sz="1200" b="1" baseline="0" dirty="0" smtClean="0">
                <a:latin typeface="+mn-lt"/>
              </a:rPr>
              <a:t>Animation</a:t>
            </a:r>
            <a:r>
              <a:rPr lang="en-US" sz="1200" baseline="0" dirty="0" smtClean="0">
                <a:latin typeface="+mn-lt"/>
              </a:rPr>
              <a:t> group, click </a:t>
            </a:r>
            <a:r>
              <a:rPr lang="en-US" sz="1200" b="1" baseline="0" dirty="0" smtClean="0">
                <a:latin typeface="+mn-lt"/>
              </a:rPr>
              <a:t>Effect</a:t>
            </a:r>
            <a:r>
              <a:rPr lang="en-US" sz="1200" baseline="0" dirty="0" smtClean="0">
                <a:latin typeface="+mn-lt"/>
              </a:rPr>
              <a:t> </a:t>
            </a:r>
            <a:r>
              <a:rPr lang="en-US" sz="1200" b="1" baseline="0" dirty="0" smtClean="0">
                <a:latin typeface="+mn-lt"/>
              </a:rPr>
              <a:t>Options</a:t>
            </a:r>
            <a:r>
              <a:rPr lang="en-US" sz="1200" baseline="0" dirty="0" smtClean="0">
                <a:latin typeface="+mn-lt"/>
              </a:rPr>
              <a:t>, and then click </a:t>
            </a:r>
            <a:r>
              <a:rPr lang="en-US" sz="1200" b="1" baseline="0" dirty="0" smtClean="0"/>
              <a:t>To Top</a:t>
            </a:r>
            <a:r>
              <a:rPr lang="en-US" sz="1200" baseline="0" dirty="0" smtClean="0"/>
              <a:t>.</a:t>
            </a: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>
                <a:latin typeface="+mn-lt"/>
              </a:rPr>
              <a:t>On the slide, select the left vertical rectangle. In the </a:t>
            </a:r>
            <a:r>
              <a:rPr lang="en-US" sz="1200" b="1" baseline="0" dirty="0" smtClean="0">
                <a:latin typeface="+mn-lt"/>
              </a:rPr>
              <a:t>Animation Pane</a:t>
            </a:r>
            <a:r>
              <a:rPr lang="en-US" sz="1200" baseline="0" dirty="0" smtClean="0">
                <a:latin typeface="+mn-lt"/>
              </a:rPr>
              <a:t>, select the highlighted fly-out effect. In the </a:t>
            </a:r>
            <a:r>
              <a:rPr lang="en-US" sz="1200" b="1" baseline="0" dirty="0" smtClean="0">
                <a:latin typeface="+mn-lt"/>
              </a:rPr>
              <a:t>Animation</a:t>
            </a:r>
            <a:r>
              <a:rPr lang="en-US" sz="1200" baseline="0" dirty="0" smtClean="0">
                <a:latin typeface="+mn-lt"/>
              </a:rPr>
              <a:t> group, click </a:t>
            </a:r>
            <a:r>
              <a:rPr lang="en-US" sz="1200" b="1" baseline="0" dirty="0" smtClean="0">
                <a:latin typeface="+mn-lt"/>
              </a:rPr>
              <a:t>Effect</a:t>
            </a:r>
            <a:r>
              <a:rPr lang="en-US" sz="1200" baseline="0" dirty="0" smtClean="0">
                <a:latin typeface="+mn-lt"/>
              </a:rPr>
              <a:t> </a:t>
            </a:r>
            <a:r>
              <a:rPr lang="en-US" sz="1200" b="1" baseline="0" dirty="0" smtClean="0">
                <a:latin typeface="+mn-lt"/>
              </a:rPr>
              <a:t>Options</a:t>
            </a:r>
            <a:r>
              <a:rPr lang="en-US" sz="1200" baseline="0" dirty="0" smtClean="0">
                <a:latin typeface="+mn-lt"/>
              </a:rPr>
              <a:t>, and then click </a:t>
            </a:r>
            <a:r>
              <a:rPr lang="en-US" sz="1200" b="1" baseline="0" dirty="0" smtClean="0"/>
              <a:t>To Right</a:t>
            </a:r>
            <a:r>
              <a:rPr lang="en-US" sz="1200" baseline="0" dirty="0" smtClean="0"/>
              <a:t>.</a:t>
            </a: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>
                <a:latin typeface="+mn-lt"/>
              </a:rPr>
              <a:t>On the slide, select the right vertical rectangle. In the </a:t>
            </a:r>
            <a:r>
              <a:rPr lang="en-US" sz="1200" b="1" baseline="0" dirty="0" smtClean="0">
                <a:latin typeface="+mn-lt"/>
              </a:rPr>
              <a:t>Animation Pane</a:t>
            </a:r>
            <a:r>
              <a:rPr lang="en-US" sz="1200" baseline="0" dirty="0" smtClean="0">
                <a:latin typeface="+mn-lt"/>
              </a:rPr>
              <a:t>, select the highlighted fly-out effect. In the </a:t>
            </a:r>
            <a:r>
              <a:rPr lang="en-US" sz="1200" b="1" baseline="0" dirty="0" smtClean="0">
                <a:latin typeface="+mn-lt"/>
              </a:rPr>
              <a:t>Animation</a:t>
            </a:r>
            <a:r>
              <a:rPr lang="en-US" sz="1200" baseline="0" dirty="0" smtClean="0">
                <a:latin typeface="+mn-lt"/>
              </a:rPr>
              <a:t> group, click </a:t>
            </a:r>
            <a:r>
              <a:rPr lang="en-US" sz="1200" b="1" baseline="0" dirty="0" smtClean="0">
                <a:latin typeface="+mn-lt"/>
              </a:rPr>
              <a:t>Effect</a:t>
            </a:r>
            <a:r>
              <a:rPr lang="en-US" sz="1200" baseline="0" dirty="0" smtClean="0">
                <a:latin typeface="+mn-lt"/>
              </a:rPr>
              <a:t> </a:t>
            </a:r>
            <a:r>
              <a:rPr lang="en-US" sz="1200" b="1" baseline="0" dirty="0" smtClean="0">
                <a:latin typeface="+mn-lt"/>
              </a:rPr>
              <a:t>Options</a:t>
            </a:r>
            <a:r>
              <a:rPr lang="en-US" sz="1200" baseline="0" dirty="0" smtClean="0">
                <a:latin typeface="+mn-lt"/>
              </a:rPr>
              <a:t>, and then click </a:t>
            </a:r>
            <a:r>
              <a:rPr lang="en-US" sz="1200" b="1" baseline="0" dirty="0" smtClean="0"/>
              <a:t>To Left</a:t>
            </a:r>
            <a:r>
              <a:rPr lang="en-US" sz="1200" baseline="0" dirty="0" smtClean="0"/>
              <a:t>.</a:t>
            </a: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>
                <a:latin typeface="+mn-lt"/>
              </a:rPr>
              <a:t>On the slide, select the picture.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Exit Effects.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Add Exit Effect</a:t>
            </a:r>
            <a:r>
              <a:rPr lang="en-US" sz="1200" b="0" baseline="0" dirty="0" smtClean="0"/>
              <a:t> 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Box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Pane</a:t>
            </a:r>
            <a:r>
              <a:rPr lang="en-US" sz="1200" b="0" baseline="0" dirty="0" smtClean="0"/>
              <a:t>, select the 10</a:t>
            </a:r>
            <a:r>
              <a:rPr lang="en-US" sz="1200" b="0" baseline="30000" dirty="0" smtClean="0"/>
              <a:t>th</a:t>
            </a:r>
            <a:r>
              <a:rPr lang="en-US" sz="1200" b="0" baseline="0" dirty="0" smtClean="0"/>
              <a:t> animation (box exit effect).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Effect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Options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In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>
                <a:latin typeface="+mn-lt"/>
              </a:rPr>
              <a:t>On the </a:t>
            </a:r>
            <a:r>
              <a:rPr lang="en-US" sz="1200" b="1" baseline="0" dirty="0" smtClean="0">
                <a:latin typeface="+mn-lt"/>
              </a:rPr>
              <a:t>Animations</a:t>
            </a:r>
            <a:r>
              <a:rPr lang="en-US" sz="1200" baseline="0" dirty="0" smtClean="0">
                <a:latin typeface="+mn-lt"/>
              </a:rPr>
              <a:t> tab, in the </a:t>
            </a:r>
            <a:r>
              <a:rPr lang="en-US" sz="1200" b="1" baseline="0" dirty="0" smtClean="0">
                <a:latin typeface="+mn-lt"/>
              </a:rPr>
              <a:t>Timing</a:t>
            </a:r>
            <a:r>
              <a:rPr lang="en-US" sz="1200" b="0" baseline="0" dirty="0" smtClean="0">
                <a:latin typeface="+mn-lt"/>
              </a:rPr>
              <a:t> group,</a:t>
            </a:r>
            <a:r>
              <a:rPr lang="en-US" sz="1200" baseline="0" dirty="0" smtClean="0">
                <a:latin typeface="+mn-lt"/>
              </a:rPr>
              <a:t>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>
                <a:latin typeface="+mn-lt"/>
              </a:rPr>
              <a:t>In the </a:t>
            </a:r>
            <a:r>
              <a:rPr lang="en-US" sz="1200" b="1" baseline="0" dirty="0" smtClean="0">
                <a:latin typeface="+mn-lt"/>
              </a:rPr>
              <a:t>Start</a:t>
            </a:r>
            <a:r>
              <a:rPr lang="en-US" sz="1200" baseline="0" dirty="0" smtClean="0">
                <a:latin typeface="+mn-lt"/>
              </a:rPr>
              <a:t> list, select </a:t>
            </a:r>
            <a:r>
              <a:rPr lang="en-US" sz="1200" b="1" baseline="0" dirty="0" smtClean="0">
                <a:latin typeface="+mn-lt"/>
              </a:rPr>
              <a:t>With</a:t>
            </a:r>
            <a:r>
              <a:rPr lang="en-US" sz="1200" baseline="0" dirty="0" smtClean="0">
                <a:latin typeface="+mn-lt"/>
              </a:rPr>
              <a:t> </a:t>
            </a:r>
            <a:r>
              <a:rPr lang="en-US" sz="1200" b="1" baseline="0" dirty="0" smtClean="0">
                <a:latin typeface="+mn-lt"/>
              </a:rPr>
              <a:t>Previous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>
                <a:latin typeface="+mn-lt"/>
              </a:rPr>
              <a:t>In the </a:t>
            </a:r>
            <a:r>
              <a:rPr lang="en-US" sz="1200" b="1" baseline="0" dirty="0" smtClean="0">
                <a:latin typeface="+mn-lt"/>
              </a:rPr>
              <a:t>Duration </a:t>
            </a:r>
            <a:r>
              <a:rPr lang="en-US" sz="1200" baseline="0" dirty="0" smtClean="0">
                <a:latin typeface="+mn-lt"/>
              </a:rPr>
              <a:t>box, enter </a:t>
            </a:r>
            <a:r>
              <a:rPr lang="en-US" sz="1200" b="1" baseline="0" dirty="0" smtClean="0">
                <a:latin typeface="+mn-lt"/>
              </a:rPr>
              <a:t>0.7</a:t>
            </a:r>
            <a:r>
              <a:rPr lang="en-US" sz="1200" b="0" baseline="0" dirty="0" smtClean="0"/>
              <a:t>.</a:t>
            </a:r>
            <a:endParaRPr lang="en-US" sz="1200" b="0" i="1" baseline="0" dirty="0" smtClean="0">
              <a:latin typeface="+mn-lt"/>
            </a:endParaRPr>
          </a:p>
          <a:p>
            <a:endParaRPr lang="en-US" sz="1200" b="0" baseline="0" dirty="0" smtClean="0">
              <a:latin typeface="+mn-lt"/>
            </a:endParaRPr>
          </a:p>
          <a:p>
            <a:endParaRPr lang="en-US" sz="1200" b="0" baseline="0" dirty="0" smtClean="0">
              <a:latin typeface="+mn-lt"/>
            </a:endParaRPr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Background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Down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second option from the left).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from left in the slider, and then do the following: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second stop from the left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Blue, Accent 1, Lighter 60%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(third row, fifth option from the left).</a:t>
            </a:r>
            <a:endParaRPr lang="en-US" sz="16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542575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0" dirty="0" smtClean="0"/>
              <a:t>Animated pointer and light-up text</a:t>
            </a:r>
          </a:p>
          <a:p>
            <a:r>
              <a:rPr lang="en-US" sz="1400" dirty="0" smtClean="0"/>
              <a:t>(Advanced)</a:t>
            </a:r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r>
              <a:rPr lang="en-US" sz="1200" b="0" baseline="0" dirty="0" smtClean="0">
                <a:latin typeface="+mn-lt"/>
              </a:rPr>
              <a:t>To reproduce the background effects on this slide, do the following: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dirty="0" smtClean="0">
                <a:latin typeface="+mn-lt"/>
              </a:rPr>
              <a:t> tab, 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Slides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Layout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Blank</a:t>
            </a:r>
            <a:r>
              <a:rPr lang="en-US" sz="1200" i="0" baseline="0" dirty="0" smtClean="0">
                <a:latin typeface="+mn-lt"/>
              </a:rPr>
              <a:t>.</a:t>
            </a:r>
            <a:endParaRPr lang="en-US" sz="1200" i="0" dirty="0" smtClean="0">
              <a:latin typeface="+mn-lt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right pane, and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0" lvl="0" indent="0">
              <a:buFontTx/>
              <a:buNone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endParaRPr lang="en-US" sz="120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rectangle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Rectangles</a:t>
            </a:r>
            <a:r>
              <a:rPr lang="en-US" sz="1200" i="0" baseline="0" dirty="0" smtClean="0">
                <a:latin typeface="+mn-lt"/>
              </a:rPr>
              <a:t> click </a:t>
            </a:r>
            <a:r>
              <a:rPr lang="en-US" sz="1200" b="1" baseline="0" dirty="0" smtClean="0">
                <a:latin typeface="+mn-lt"/>
              </a:rPr>
              <a:t>Rounded Rectangle </a:t>
            </a:r>
            <a:r>
              <a:rPr lang="en-US" sz="1200" b="0" i="0" baseline="0" dirty="0" smtClean="0">
                <a:latin typeface="+mn-lt"/>
              </a:rPr>
              <a:t>(second option from the left). On the slide, drag to draw a rounded rectangle.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rectangle. Drag the </a:t>
            </a:r>
            <a:r>
              <a:rPr lang="en-US" sz="1200" b="0" baseline="0" dirty="0" smtClean="0">
                <a:latin typeface="+mn-lt"/>
              </a:rPr>
              <a:t>yellow diamond adjustment handle to the left to decrease the amount of rounding on the corners.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rounded rectangle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0.25”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</a:t>
            </a:r>
            <a:r>
              <a:rPr lang="en-US" sz="1200" b="0" i="0" baseline="0" dirty="0" smtClean="0">
                <a:latin typeface="+mn-lt"/>
              </a:rPr>
              <a:t> group, click the </a:t>
            </a:r>
            <a:r>
              <a:rPr lang="en-US" sz="1200" b="1" i="0" baseline="0" dirty="0" smtClean="0">
                <a:latin typeface="+mn-lt"/>
              </a:rPr>
              <a:t>Format Shape</a:t>
            </a:r>
            <a:r>
              <a:rPr lang="en-US" sz="1200" b="0" i="0" baseline="0" dirty="0" smtClean="0">
                <a:latin typeface="+mn-lt"/>
              </a:rPr>
              <a:t> 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</a:t>
            </a:r>
            <a:r>
              <a:rPr lang="en-US" sz="1200" b="1" i="0" baseline="0" dirty="0" smtClean="0">
                <a:latin typeface="+mn-lt"/>
              </a:rPr>
              <a:t> 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select </a:t>
            </a:r>
            <a:r>
              <a:rPr lang="en-US" sz="1200" b="1" i="0" baseline="0" dirty="0" smtClean="0">
                <a:latin typeface="+mn-lt"/>
              </a:rPr>
              <a:t>Offset Bottom</a:t>
            </a:r>
            <a:r>
              <a:rPr lang="en-US" sz="1200" b="0" i="0" baseline="0" dirty="0" smtClean="0">
                <a:latin typeface="+mn-lt"/>
              </a:rPr>
              <a:t> 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tab,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Circle</a:t>
            </a:r>
            <a:r>
              <a:rPr lang="en-US" sz="1200" b="0" i="0" baseline="0" dirty="0" smtClean="0">
                <a:latin typeface="+mn-lt"/>
              </a:rPr>
              <a:t> (first row, first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baseline="0" dirty="0" smtClean="0">
                <a:latin typeface="+mn-lt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first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baseline="0" dirty="0" smtClean="0">
                <a:latin typeface="+mn-lt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third option from the left).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rounded rectangle.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rectangle.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Fill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rectangle above the first rectangle until the lower edge overlays the top edge of the first rectangle.</a:t>
            </a:r>
            <a:r>
              <a:rPr lang="en-US" sz="1200" b="0" dirty="0" smtClean="0">
                <a:latin typeface="+mn-lt"/>
              </a:rPr>
              <a:t> (Note: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aseline="0" dirty="0" smtClean="0">
                <a:latin typeface="+mn-lt"/>
              </a:rPr>
              <a:t>When the spinning animation effect is created later for these rectangles, the spin will center where the edges of the rectangles meet.)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Press and hold CTRL, and then select both rectangles.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Selected Objects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Center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Group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group until it is centered horizontally on the left edge of the slide (straddling the edge).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dashed arc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Arc</a:t>
            </a:r>
            <a:r>
              <a:rPr lang="en-US" sz="1200" b="0" i="0" baseline="0" dirty="0" smtClean="0">
                <a:latin typeface="+mn-lt"/>
              </a:rPr>
              <a:t> (third row, 12</a:t>
            </a:r>
            <a:r>
              <a:rPr lang="en-US" sz="1200" b="0" i="0" baseline="30000" dirty="0" smtClean="0">
                <a:latin typeface="+mn-lt"/>
              </a:rPr>
              <a:t>th</a:t>
            </a:r>
            <a:r>
              <a:rPr lang="en-US" sz="1200" b="0" i="0" baseline="0" dirty="0" smtClean="0">
                <a:latin typeface="+mn-lt"/>
              </a:rPr>
              <a:t> option from the left). On the slide, drag to draw an arc.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,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Dashes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Dash </a:t>
            </a:r>
            <a:r>
              <a:rPr lang="en-US" sz="1200" b="0" i="0" baseline="0" dirty="0" smtClean="0">
                <a:latin typeface="+mn-lt"/>
              </a:rPr>
              <a:t>(fourth option from the top).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yellow diamond adjustment handle on the right side of the arc to the bottom of the arc to create a half circle.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arc until the yellow diamond adjustment handles are on the left edge of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half circle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arc.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second arc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5% </a:t>
            </a:r>
            <a:r>
              <a:rPr lang="en-US" sz="1200" b="0" i="0" baseline="0" dirty="0" smtClean="0">
                <a:latin typeface="+mn-lt"/>
              </a:rPr>
              <a:t>(second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Shape Effects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Options</a:t>
            </a:r>
            <a:r>
              <a:rPr lang="en-US" sz="1200" b="0" i="0" baseline="0" dirty="0" smtClean="0">
                <a:latin typeface="+mn-lt"/>
              </a:rPr>
              <a:t>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 , under </a:t>
            </a:r>
            <a:r>
              <a:rPr lang="en-US" sz="1200" b="1" i="0" baseline="0" dirty="0" smtClean="0">
                <a:latin typeface="+mn-lt"/>
              </a:rPr>
              <a:t>Inner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Inside Right </a:t>
            </a:r>
            <a:r>
              <a:rPr lang="en-US" sz="1200" b="0" i="0" baseline="0" dirty="0" smtClean="0">
                <a:latin typeface="+mn-lt"/>
              </a:rPr>
              <a:t>(second row, third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86%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second arc until the yellow diamond adjustment handles are on the left edge of the slide.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1" baseline="0" dirty="0" smtClean="0">
                <a:latin typeface="+mn-lt"/>
              </a:rPr>
              <a:t>. </a:t>
            </a: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Send to Back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button shapes on this slide, do the following: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Oval </a:t>
            </a:r>
            <a:r>
              <a:rPr lang="en-US" sz="1200" b="0" i="0" baseline="0" dirty="0" smtClean="0">
                <a:latin typeface="+mn-lt"/>
              </a:rPr>
              <a:t>(first row, second option from the left). On the slide, drag to draw an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More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Light 1 Outline, Colored Fill – Olive Green, Accent 3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.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 </a:t>
            </a: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Olive Green, Accent 3, Lighter 80</a:t>
            </a:r>
            <a:r>
              <a:rPr lang="en-US" sz="1200" b="1" i="0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(second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Offset Bottom </a:t>
            </a:r>
            <a:r>
              <a:rPr lang="en-US" sz="1200" b="0" i="0" baseline="0" dirty="0" smtClean="0">
                <a:latin typeface="+mn-lt"/>
              </a:rPr>
              <a:t>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in the left pane, and then do the following in the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Art Deco</a:t>
            </a:r>
            <a:r>
              <a:rPr lang="en-US" sz="1200" b="0" i="0" baseline="0" dirty="0" smtClean="0">
                <a:latin typeface="+mn-lt"/>
              </a:rPr>
              <a:t> (third row, fourth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the left).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 C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third option from the left).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slide, s</a:t>
            </a:r>
            <a:r>
              <a:rPr lang="en-US" sz="1200" i="0" dirty="0" smtClean="0">
                <a:latin typeface="+mn-lt"/>
              </a:rPr>
              <a:t>elect the oval.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1.5”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oval.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Clipboard</a:t>
            </a:r>
            <a:r>
              <a:rPr lang="en-US" sz="120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Paste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Duplicate</a:t>
            </a:r>
            <a:r>
              <a:rPr lang="en-US" sz="120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3.52”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Repeat step 9 two more times, for a total of four ovals.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third oval on the slide, and then enter </a:t>
            </a:r>
            <a:r>
              <a:rPr lang="en-US" sz="1200" b="1" i="0" baseline="0" dirty="0" smtClean="0">
                <a:latin typeface="+mn-lt"/>
              </a:rPr>
              <a:t>3.52”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4.27”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fourth oval on the slide, and then enter </a:t>
            </a:r>
            <a:r>
              <a:rPr lang="en-US" sz="1200" b="1" i="0" baseline="0" dirty="0" smtClean="0">
                <a:latin typeface="+mn-lt"/>
              </a:rPr>
              <a:t>2.99”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5.66”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text on this slide, do the following:</a:t>
            </a:r>
            <a:endParaRPr lang="en-US" sz="1200" i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Insert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Text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Text Box</a:t>
            </a:r>
            <a:r>
              <a:rPr lang="en-US" sz="1200" i="0" baseline="0" dirty="0" smtClean="0">
                <a:latin typeface="+mn-lt"/>
              </a:rPr>
              <a:t>, and then on the slide, drag to draw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Enter text in the text box and select the text. O</a:t>
            </a:r>
            <a:r>
              <a:rPr lang="en-US" sz="1200" i="0" dirty="0" smtClean="0">
                <a:latin typeface="+mn-lt"/>
              </a:rPr>
              <a:t>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Font</a:t>
            </a:r>
            <a:r>
              <a:rPr lang="en-US" sz="1200" i="0" baseline="0" dirty="0" smtClean="0">
                <a:latin typeface="+mn-lt"/>
              </a:rPr>
              <a:t> group, do the following: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Corbel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Size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22</a:t>
            </a:r>
            <a:r>
              <a:rPr lang="en-US" sz="1200" b="0" i="0" baseline="0" dirty="0" smtClean="0">
                <a:latin typeface="+mn-lt"/>
              </a:rPr>
              <a:t>.</a:t>
            </a:r>
            <a:r>
              <a:rPr lang="en-US" sz="1200" b="1" i="0" baseline="0" dirty="0" smtClean="0">
                <a:latin typeface="+mn-lt"/>
              </a:rPr>
              <a:t> </a:t>
            </a:r>
            <a:endParaRPr lang="en-US" sz="120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Font 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50% </a:t>
            </a:r>
            <a:r>
              <a:rPr lang="en-US" sz="1200" b="0" i="0" baseline="0" dirty="0" smtClean="0">
                <a:latin typeface="+mn-lt"/>
              </a:rPr>
              <a:t>(sixth row, first option from the left).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Paragraph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Align Text Left </a:t>
            </a:r>
            <a:r>
              <a:rPr lang="en-US" sz="1200" i="0" baseline="0" dirty="0" smtClean="0">
                <a:latin typeface="+mn-lt"/>
              </a:rPr>
              <a:t>to align the text left in the text 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slide, drag the text box to the right of the first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in the text box and edit the text.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text box to the right of the second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Repeat steps 5-7 to create the third and fourth text boxes, dragging them to the right of the third and fourth ovals. </a:t>
            </a:r>
          </a:p>
          <a:p>
            <a:endParaRPr lang="en-US" sz="1200" i="1" baseline="0" dirty="0" smtClean="0">
              <a:latin typeface="+mn-lt"/>
            </a:endParaRPr>
          </a:p>
          <a:p>
            <a:endParaRPr lang="en-US" sz="1200" i="1" baseline="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Editing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Select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Selection Pane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</a:t>
            </a:r>
            <a:endParaRPr lang="en-US" sz="1200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123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>
                <a:latin typeface="Verdana"/>
                <a:ea typeface="Verdana"/>
                <a:cs typeface="Verdana"/>
              </a:rPr>
              <a:t>,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 </a:t>
            </a:r>
            <a:r>
              <a:rPr lang="en-US" sz="1200" b="0" baseline="0" dirty="0" smtClean="0"/>
              <a:t>and then press ENTER. 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Also in the </a:t>
            </a:r>
            <a:r>
              <a:rPr lang="en-US" sz="1200" b="1" baseline="0" dirty="0" smtClean="0">
                <a:latin typeface="+mn-lt"/>
                <a:ea typeface="+mn-ea"/>
                <a:cs typeface="+mn-cs"/>
              </a:rPr>
              <a:t>Amount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 list,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Counterclockwise</a:t>
            </a:r>
            <a:r>
              <a:rPr lang="en-US" sz="1200" b="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dirty="0" smtClean="0"/>
              <a:t>, select </a:t>
            </a:r>
            <a:r>
              <a:rPr lang="en-US" sz="1200" b="1" dirty="0" smtClean="0"/>
              <a:t>1.00</a:t>
            </a:r>
            <a:r>
              <a:rPr lang="en-US" sz="1200" dirty="0" smtClean="0"/>
              <a:t>. 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</a:t>
            </a:r>
            <a:r>
              <a:rPr lang="en-US" sz="1200" b="0" baseline="0" dirty="0" smtClean="0"/>
              <a:t>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first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Animation,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the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first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</a:t>
            </a:r>
            <a:r>
              <a:rPr lang="en-US" sz="1200" b="0" baseline="0" dirty="0" smtClean="0"/>
              <a:t> 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22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/>
              <a:t>, and then press ENTER.</a:t>
            </a:r>
            <a:r>
              <a:rPr lang="en-US" sz="1200" dirty="0" smtClean="0"/>
              <a:t> </a:t>
            </a:r>
            <a:r>
              <a:rPr lang="en-US" sz="1200" b="0" baseline="0" dirty="0" smtClean="0"/>
              <a:t> Also in the </a:t>
            </a:r>
            <a:r>
              <a:rPr lang="en-US" sz="1200" b="1" baseline="0" dirty="0" smtClean="0"/>
              <a:t>Amount</a:t>
            </a:r>
            <a:r>
              <a:rPr lang="en-US" sz="1200" b="0" baseline="0" dirty="0" smtClean="0"/>
              <a:t> list, click </a:t>
            </a:r>
            <a:r>
              <a:rPr lang="en-US" sz="1200" b="1" baseline="0" dirty="0" smtClean="0"/>
              <a:t>Clockwise</a:t>
            </a:r>
            <a:r>
              <a:rPr lang="en-US" sz="1200" b="0" baseline="0" dirty="0" smtClean="0"/>
              <a:t>.</a:t>
            </a:r>
            <a:r>
              <a:rPr lang="en-US" sz="1200" dirty="0" smtClean="0"/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On Click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</a:t>
            </a:r>
            <a:r>
              <a:rPr lang="en-US" sz="1200" b="0" i="0" baseline="0" dirty="0" smtClean="0"/>
              <a:t>the </a:t>
            </a:r>
            <a:r>
              <a:rPr lang="en-US" sz="1200" b="1" i="0" baseline="0" dirty="0" smtClean="0"/>
              <a:t>Duration </a:t>
            </a:r>
            <a:r>
              <a:rPr lang="en-US" sz="1200" b="0" i="0" baseline="0" dirty="0" smtClean="0"/>
              <a:t>box, enter </a:t>
            </a:r>
            <a:r>
              <a:rPr lang="en-US" sz="1200" b="1" i="0" baseline="0" dirty="0" smtClean="0"/>
              <a:t>0.50</a:t>
            </a:r>
            <a:r>
              <a:rPr lang="en-US" sz="1200" b="0" i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second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second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third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Speed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Very Fast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third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dirty="0" smtClean="0"/>
              <a:t>box, enter </a:t>
            </a:r>
            <a:r>
              <a:rPr lang="en-US" sz="1200" b="1" dirty="0" smtClean="0"/>
              <a:t>0.50.</a:t>
            </a:r>
            <a:endParaRPr lang="en-US" sz="1200" b="0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fourth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baseline="0" dirty="0" smtClean="0"/>
              <a:t>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fourth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0:50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152351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0" dirty="0" smtClean="0"/>
              <a:t>Animated pointer and light-up text</a:t>
            </a:r>
          </a:p>
          <a:p>
            <a:r>
              <a:rPr lang="en-US" sz="1400" dirty="0" smtClean="0"/>
              <a:t>(Advanced)</a:t>
            </a:r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r>
              <a:rPr lang="en-US" sz="1200" b="0" baseline="0" dirty="0" smtClean="0">
                <a:latin typeface="+mn-lt"/>
              </a:rPr>
              <a:t>To reproduce the background effects on this slide, do the following: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dirty="0" smtClean="0">
                <a:latin typeface="+mn-lt"/>
              </a:rPr>
              <a:t> tab, 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Slides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Layout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Blank</a:t>
            </a:r>
            <a:r>
              <a:rPr lang="en-US" sz="1200" i="0" baseline="0" dirty="0" smtClean="0">
                <a:latin typeface="+mn-lt"/>
              </a:rPr>
              <a:t>.</a:t>
            </a:r>
            <a:endParaRPr lang="en-US" sz="1200" i="0" dirty="0" smtClean="0">
              <a:latin typeface="+mn-lt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right pane, and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0" lvl="0" indent="0">
              <a:buFontTx/>
              <a:buNone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endParaRPr lang="en-US" sz="120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rectangle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Rectangles</a:t>
            </a:r>
            <a:r>
              <a:rPr lang="en-US" sz="1200" i="0" baseline="0" dirty="0" smtClean="0">
                <a:latin typeface="+mn-lt"/>
              </a:rPr>
              <a:t> click </a:t>
            </a:r>
            <a:r>
              <a:rPr lang="en-US" sz="1200" b="1" baseline="0" dirty="0" smtClean="0">
                <a:latin typeface="+mn-lt"/>
              </a:rPr>
              <a:t>Rounded Rectangle </a:t>
            </a:r>
            <a:r>
              <a:rPr lang="en-US" sz="1200" b="0" i="0" baseline="0" dirty="0" smtClean="0">
                <a:latin typeface="+mn-lt"/>
              </a:rPr>
              <a:t>(second option from the left). On the slide, drag to draw a rounded rectangle.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rectangle. Drag the </a:t>
            </a:r>
            <a:r>
              <a:rPr lang="en-US" sz="1200" b="0" baseline="0" dirty="0" smtClean="0">
                <a:latin typeface="+mn-lt"/>
              </a:rPr>
              <a:t>yellow diamond adjustment handle to the left to decrease the amount of rounding on the corners.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rounded rectangle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0.25”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</a:t>
            </a:r>
            <a:r>
              <a:rPr lang="en-US" sz="1200" b="0" i="0" baseline="0" dirty="0" smtClean="0">
                <a:latin typeface="+mn-lt"/>
              </a:rPr>
              <a:t> group, click the </a:t>
            </a:r>
            <a:r>
              <a:rPr lang="en-US" sz="1200" b="1" i="0" baseline="0" dirty="0" smtClean="0">
                <a:latin typeface="+mn-lt"/>
              </a:rPr>
              <a:t>Format Shape</a:t>
            </a:r>
            <a:r>
              <a:rPr lang="en-US" sz="1200" b="0" i="0" baseline="0" dirty="0" smtClean="0">
                <a:latin typeface="+mn-lt"/>
              </a:rPr>
              <a:t> 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</a:t>
            </a:r>
            <a:r>
              <a:rPr lang="en-US" sz="1200" b="1" i="0" baseline="0" dirty="0" smtClean="0">
                <a:latin typeface="+mn-lt"/>
              </a:rPr>
              <a:t> 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select </a:t>
            </a:r>
            <a:r>
              <a:rPr lang="en-US" sz="1200" b="1" i="0" baseline="0" dirty="0" smtClean="0">
                <a:latin typeface="+mn-lt"/>
              </a:rPr>
              <a:t>Offset Bottom</a:t>
            </a:r>
            <a:r>
              <a:rPr lang="en-US" sz="1200" b="0" i="0" baseline="0" dirty="0" smtClean="0">
                <a:latin typeface="+mn-lt"/>
              </a:rPr>
              <a:t> 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tab,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Circle</a:t>
            </a:r>
            <a:r>
              <a:rPr lang="en-US" sz="1200" b="0" i="0" baseline="0" dirty="0" smtClean="0">
                <a:latin typeface="+mn-lt"/>
              </a:rPr>
              <a:t> (first row, first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baseline="0" dirty="0" smtClean="0">
                <a:latin typeface="+mn-lt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first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baseline="0" dirty="0" smtClean="0">
                <a:latin typeface="+mn-lt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third option from the left).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rounded rectangle.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rectangle.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Fill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rectangle above the first rectangle until the lower edge overlays the top edge of the first rectangle.</a:t>
            </a:r>
            <a:r>
              <a:rPr lang="en-US" sz="1200" b="0" dirty="0" smtClean="0">
                <a:latin typeface="+mn-lt"/>
              </a:rPr>
              <a:t> (Note: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aseline="0" dirty="0" smtClean="0">
                <a:latin typeface="+mn-lt"/>
              </a:rPr>
              <a:t>When the spinning animation effect is created later for these rectangles, the spin will center where the edges of the rectangles meet.)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Press and hold CTRL, and then select both rectangles.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Selected Objects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Center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Group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group until it is centered horizontally on the left edge of the slide (straddling the edge).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dashed arc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Arc</a:t>
            </a:r>
            <a:r>
              <a:rPr lang="en-US" sz="1200" b="0" i="0" baseline="0" dirty="0" smtClean="0">
                <a:latin typeface="+mn-lt"/>
              </a:rPr>
              <a:t> (third row, 12</a:t>
            </a:r>
            <a:r>
              <a:rPr lang="en-US" sz="1200" b="0" i="0" baseline="30000" dirty="0" smtClean="0">
                <a:latin typeface="+mn-lt"/>
              </a:rPr>
              <a:t>th</a:t>
            </a:r>
            <a:r>
              <a:rPr lang="en-US" sz="1200" b="0" i="0" baseline="0" dirty="0" smtClean="0">
                <a:latin typeface="+mn-lt"/>
              </a:rPr>
              <a:t> option from the left). On the slide, drag to draw an arc.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,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Dashes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Dash </a:t>
            </a:r>
            <a:r>
              <a:rPr lang="en-US" sz="1200" b="0" i="0" baseline="0" dirty="0" smtClean="0">
                <a:latin typeface="+mn-lt"/>
              </a:rPr>
              <a:t>(fourth option from the top).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yellow diamond adjustment handle on the right side of the arc to the bottom of the arc to create a half circle.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arc until the yellow diamond adjustment handles are on the left edge of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half circle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arc.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second arc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5% </a:t>
            </a:r>
            <a:r>
              <a:rPr lang="en-US" sz="1200" b="0" i="0" baseline="0" dirty="0" smtClean="0">
                <a:latin typeface="+mn-lt"/>
              </a:rPr>
              <a:t>(second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Shape Effects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Options</a:t>
            </a:r>
            <a:r>
              <a:rPr lang="en-US" sz="1200" b="0" i="0" baseline="0" dirty="0" smtClean="0">
                <a:latin typeface="+mn-lt"/>
              </a:rPr>
              <a:t>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 , under </a:t>
            </a:r>
            <a:r>
              <a:rPr lang="en-US" sz="1200" b="1" i="0" baseline="0" dirty="0" smtClean="0">
                <a:latin typeface="+mn-lt"/>
              </a:rPr>
              <a:t>Inner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Inside Right </a:t>
            </a:r>
            <a:r>
              <a:rPr lang="en-US" sz="1200" b="0" i="0" baseline="0" dirty="0" smtClean="0">
                <a:latin typeface="+mn-lt"/>
              </a:rPr>
              <a:t>(second row, third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86%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second arc until the yellow diamond adjustment handles are on the left edge of the slide.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1" baseline="0" dirty="0" smtClean="0">
                <a:latin typeface="+mn-lt"/>
              </a:rPr>
              <a:t>. </a:t>
            </a: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Send to Back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button shapes on this slide, do the following: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Oval </a:t>
            </a:r>
            <a:r>
              <a:rPr lang="en-US" sz="1200" b="0" i="0" baseline="0" dirty="0" smtClean="0">
                <a:latin typeface="+mn-lt"/>
              </a:rPr>
              <a:t>(first row, second option from the left). On the slide, drag to draw an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More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Light 1 Outline, Colored Fill – Olive Green, Accent 3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.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 </a:t>
            </a: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Olive Green, Accent 3, Lighter 80</a:t>
            </a:r>
            <a:r>
              <a:rPr lang="en-US" sz="1200" b="1" i="0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(second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Offset Bottom </a:t>
            </a:r>
            <a:r>
              <a:rPr lang="en-US" sz="1200" b="0" i="0" baseline="0" dirty="0" smtClean="0">
                <a:latin typeface="+mn-lt"/>
              </a:rPr>
              <a:t>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in the left pane, and then do the following in the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Art Deco</a:t>
            </a:r>
            <a:r>
              <a:rPr lang="en-US" sz="1200" b="0" i="0" baseline="0" dirty="0" smtClean="0">
                <a:latin typeface="+mn-lt"/>
              </a:rPr>
              <a:t> (third row, fourth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the left).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 C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third option from the left).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slide, s</a:t>
            </a:r>
            <a:r>
              <a:rPr lang="en-US" sz="1200" i="0" dirty="0" smtClean="0">
                <a:latin typeface="+mn-lt"/>
              </a:rPr>
              <a:t>elect the oval.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1.5”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oval.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Clipboard</a:t>
            </a:r>
            <a:r>
              <a:rPr lang="en-US" sz="120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Paste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Duplicate</a:t>
            </a:r>
            <a:r>
              <a:rPr lang="en-US" sz="120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3.52”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Repeat step 9 two more times, for a total of four ovals.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third oval on the slide, and then enter </a:t>
            </a:r>
            <a:r>
              <a:rPr lang="en-US" sz="1200" b="1" i="0" baseline="0" dirty="0" smtClean="0">
                <a:latin typeface="+mn-lt"/>
              </a:rPr>
              <a:t>3.52”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4.27”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fourth oval on the slide, and then enter </a:t>
            </a:r>
            <a:r>
              <a:rPr lang="en-US" sz="1200" b="1" i="0" baseline="0" dirty="0" smtClean="0">
                <a:latin typeface="+mn-lt"/>
              </a:rPr>
              <a:t>2.99”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5.66”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text on this slide, do the following:</a:t>
            </a:r>
            <a:endParaRPr lang="en-US" sz="1200" i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Insert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Text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Text Box</a:t>
            </a:r>
            <a:r>
              <a:rPr lang="en-US" sz="1200" i="0" baseline="0" dirty="0" smtClean="0">
                <a:latin typeface="+mn-lt"/>
              </a:rPr>
              <a:t>, and then on the slide, drag to draw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Enter text in the text box and select the text. O</a:t>
            </a:r>
            <a:r>
              <a:rPr lang="en-US" sz="1200" i="0" dirty="0" smtClean="0">
                <a:latin typeface="+mn-lt"/>
              </a:rPr>
              <a:t>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Font</a:t>
            </a:r>
            <a:r>
              <a:rPr lang="en-US" sz="1200" i="0" baseline="0" dirty="0" smtClean="0">
                <a:latin typeface="+mn-lt"/>
              </a:rPr>
              <a:t> group, do the following: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Corbel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Size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22</a:t>
            </a:r>
            <a:r>
              <a:rPr lang="en-US" sz="1200" b="0" i="0" baseline="0" dirty="0" smtClean="0">
                <a:latin typeface="+mn-lt"/>
              </a:rPr>
              <a:t>.</a:t>
            </a:r>
            <a:r>
              <a:rPr lang="en-US" sz="1200" b="1" i="0" baseline="0" dirty="0" smtClean="0">
                <a:latin typeface="+mn-lt"/>
              </a:rPr>
              <a:t> </a:t>
            </a:r>
            <a:endParaRPr lang="en-US" sz="120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Font 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50% </a:t>
            </a:r>
            <a:r>
              <a:rPr lang="en-US" sz="1200" b="0" i="0" baseline="0" dirty="0" smtClean="0">
                <a:latin typeface="+mn-lt"/>
              </a:rPr>
              <a:t>(sixth row, first option from the left).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Paragraph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Align Text Left </a:t>
            </a:r>
            <a:r>
              <a:rPr lang="en-US" sz="1200" i="0" baseline="0" dirty="0" smtClean="0">
                <a:latin typeface="+mn-lt"/>
              </a:rPr>
              <a:t>to align the text left in the text 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slide, drag the text box to the right of the first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in the text box and edit the text.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text box to the right of the second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Repeat steps 5-7 to create the third and fourth text boxes, dragging them to the right of the third and fourth ovals. </a:t>
            </a:r>
          </a:p>
          <a:p>
            <a:endParaRPr lang="en-US" sz="1200" i="1" baseline="0" dirty="0" smtClean="0">
              <a:latin typeface="+mn-lt"/>
            </a:endParaRPr>
          </a:p>
          <a:p>
            <a:endParaRPr lang="en-US" sz="1200" i="1" baseline="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Editing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Select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Selection Pane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</a:t>
            </a:r>
            <a:endParaRPr lang="en-US" sz="1200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123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>
                <a:latin typeface="Verdana"/>
                <a:ea typeface="Verdana"/>
                <a:cs typeface="Verdana"/>
              </a:rPr>
              <a:t>,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 </a:t>
            </a:r>
            <a:r>
              <a:rPr lang="en-US" sz="1200" b="0" baseline="0" dirty="0" smtClean="0"/>
              <a:t>and then press ENTER. 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Also in the </a:t>
            </a:r>
            <a:r>
              <a:rPr lang="en-US" sz="1200" b="1" baseline="0" dirty="0" smtClean="0">
                <a:latin typeface="+mn-lt"/>
                <a:ea typeface="+mn-ea"/>
                <a:cs typeface="+mn-cs"/>
              </a:rPr>
              <a:t>Amount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 list,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Counterclockwise</a:t>
            </a:r>
            <a:r>
              <a:rPr lang="en-US" sz="1200" b="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dirty="0" smtClean="0"/>
              <a:t>, select </a:t>
            </a:r>
            <a:r>
              <a:rPr lang="en-US" sz="1200" b="1" dirty="0" smtClean="0"/>
              <a:t>1.00</a:t>
            </a:r>
            <a:r>
              <a:rPr lang="en-US" sz="1200" dirty="0" smtClean="0"/>
              <a:t>. 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</a:t>
            </a:r>
            <a:r>
              <a:rPr lang="en-US" sz="1200" b="0" baseline="0" dirty="0" smtClean="0"/>
              <a:t>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first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Animation,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the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first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</a:t>
            </a:r>
            <a:r>
              <a:rPr lang="en-US" sz="1200" b="0" baseline="0" dirty="0" smtClean="0"/>
              <a:t> 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22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/>
              <a:t>, and then press ENTER.</a:t>
            </a:r>
            <a:r>
              <a:rPr lang="en-US" sz="1200" dirty="0" smtClean="0"/>
              <a:t> </a:t>
            </a:r>
            <a:r>
              <a:rPr lang="en-US" sz="1200" b="0" baseline="0" dirty="0" smtClean="0"/>
              <a:t> Also in the </a:t>
            </a:r>
            <a:r>
              <a:rPr lang="en-US" sz="1200" b="1" baseline="0" dirty="0" smtClean="0"/>
              <a:t>Amount</a:t>
            </a:r>
            <a:r>
              <a:rPr lang="en-US" sz="1200" b="0" baseline="0" dirty="0" smtClean="0"/>
              <a:t> list, click </a:t>
            </a:r>
            <a:r>
              <a:rPr lang="en-US" sz="1200" b="1" baseline="0" dirty="0" smtClean="0"/>
              <a:t>Clockwise</a:t>
            </a:r>
            <a:r>
              <a:rPr lang="en-US" sz="1200" b="0" baseline="0" dirty="0" smtClean="0"/>
              <a:t>.</a:t>
            </a:r>
            <a:r>
              <a:rPr lang="en-US" sz="1200" dirty="0" smtClean="0"/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On Click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</a:t>
            </a:r>
            <a:r>
              <a:rPr lang="en-US" sz="1200" b="0" i="0" baseline="0" dirty="0" smtClean="0"/>
              <a:t>the </a:t>
            </a:r>
            <a:r>
              <a:rPr lang="en-US" sz="1200" b="1" i="0" baseline="0" dirty="0" smtClean="0"/>
              <a:t>Duration </a:t>
            </a:r>
            <a:r>
              <a:rPr lang="en-US" sz="1200" b="0" i="0" baseline="0" dirty="0" smtClean="0"/>
              <a:t>box, enter </a:t>
            </a:r>
            <a:r>
              <a:rPr lang="en-US" sz="1200" b="1" i="0" baseline="0" dirty="0" smtClean="0"/>
              <a:t>0.50</a:t>
            </a:r>
            <a:r>
              <a:rPr lang="en-US" sz="1200" b="0" i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second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second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third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Speed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Very Fast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third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dirty="0" smtClean="0"/>
              <a:t>box, enter </a:t>
            </a:r>
            <a:r>
              <a:rPr lang="en-US" sz="1200" b="1" dirty="0" smtClean="0"/>
              <a:t>0.50.</a:t>
            </a:r>
            <a:endParaRPr lang="en-US" sz="1200" b="0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fourth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baseline="0" dirty="0" smtClean="0"/>
              <a:t>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fourth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0:50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491394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0" dirty="0" smtClean="0"/>
              <a:t>Animated pointer and light-up text</a:t>
            </a:r>
          </a:p>
          <a:p>
            <a:r>
              <a:rPr lang="en-US" sz="1400" dirty="0" smtClean="0"/>
              <a:t>(Advanced)</a:t>
            </a:r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r>
              <a:rPr lang="en-US" sz="1200" b="0" baseline="0" dirty="0" smtClean="0">
                <a:latin typeface="+mn-lt"/>
              </a:rPr>
              <a:t>To reproduce the background effects on this slide, do the following: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dirty="0" smtClean="0">
                <a:latin typeface="+mn-lt"/>
              </a:rPr>
              <a:t> tab, 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Slides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Layout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Blank</a:t>
            </a:r>
            <a:r>
              <a:rPr lang="en-US" sz="1200" i="0" baseline="0" dirty="0" smtClean="0">
                <a:latin typeface="+mn-lt"/>
              </a:rPr>
              <a:t>.</a:t>
            </a:r>
            <a:endParaRPr lang="en-US" sz="1200" i="0" dirty="0" smtClean="0">
              <a:latin typeface="+mn-lt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right pane, and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0" lvl="0" indent="0">
              <a:buFontTx/>
              <a:buNone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endParaRPr lang="en-US" sz="120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rectangle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Rectangles</a:t>
            </a:r>
            <a:r>
              <a:rPr lang="en-US" sz="1200" i="0" baseline="0" dirty="0" smtClean="0">
                <a:latin typeface="+mn-lt"/>
              </a:rPr>
              <a:t> click </a:t>
            </a:r>
            <a:r>
              <a:rPr lang="en-US" sz="1200" b="1" baseline="0" dirty="0" smtClean="0">
                <a:latin typeface="+mn-lt"/>
              </a:rPr>
              <a:t>Rounded Rectangle </a:t>
            </a:r>
            <a:r>
              <a:rPr lang="en-US" sz="1200" b="0" i="0" baseline="0" dirty="0" smtClean="0">
                <a:latin typeface="+mn-lt"/>
              </a:rPr>
              <a:t>(second option from the left). On the slide, drag to draw a rounded rectangle.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rectangle. Drag the </a:t>
            </a:r>
            <a:r>
              <a:rPr lang="en-US" sz="1200" b="0" baseline="0" dirty="0" smtClean="0">
                <a:latin typeface="+mn-lt"/>
              </a:rPr>
              <a:t>yellow diamond adjustment handle to the left to decrease the amount of rounding on the corners.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rounded rectangle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0.25”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</a:t>
            </a:r>
            <a:r>
              <a:rPr lang="en-US" sz="1200" b="0" i="0" baseline="0" dirty="0" smtClean="0">
                <a:latin typeface="+mn-lt"/>
              </a:rPr>
              <a:t> group, click the </a:t>
            </a:r>
            <a:r>
              <a:rPr lang="en-US" sz="1200" b="1" i="0" baseline="0" dirty="0" smtClean="0">
                <a:latin typeface="+mn-lt"/>
              </a:rPr>
              <a:t>Format Shape</a:t>
            </a:r>
            <a:r>
              <a:rPr lang="en-US" sz="1200" b="0" i="0" baseline="0" dirty="0" smtClean="0">
                <a:latin typeface="+mn-lt"/>
              </a:rPr>
              <a:t> 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</a:t>
            </a:r>
            <a:r>
              <a:rPr lang="en-US" sz="1200" b="1" i="0" baseline="0" dirty="0" smtClean="0">
                <a:latin typeface="+mn-lt"/>
              </a:rPr>
              <a:t> 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select </a:t>
            </a:r>
            <a:r>
              <a:rPr lang="en-US" sz="1200" b="1" i="0" baseline="0" dirty="0" smtClean="0">
                <a:latin typeface="+mn-lt"/>
              </a:rPr>
              <a:t>Offset Bottom</a:t>
            </a:r>
            <a:r>
              <a:rPr lang="en-US" sz="1200" b="0" i="0" baseline="0" dirty="0" smtClean="0">
                <a:latin typeface="+mn-lt"/>
              </a:rPr>
              <a:t> 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tab,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Circle</a:t>
            </a:r>
            <a:r>
              <a:rPr lang="en-US" sz="1200" b="0" i="0" baseline="0" dirty="0" smtClean="0">
                <a:latin typeface="+mn-lt"/>
              </a:rPr>
              <a:t> (first row, first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baseline="0" dirty="0" smtClean="0">
                <a:latin typeface="+mn-lt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first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baseline="0" dirty="0" smtClean="0">
                <a:latin typeface="+mn-lt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third option from the left).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rounded rectangle.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rectangle.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Fill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rectangle above the first rectangle until the lower edge overlays the top edge of the first rectangle.</a:t>
            </a:r>
            <a:r>
              <a:rPr lang="en-US" sz="1200" b="0" dirty="0" smtClean="0">
                <a:latin typeface="+mn-lt"/>
              </a:rPr>
              <a:t> (Note: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aseline="0" dirty="0" smtClean="0">
                <a:latin typeface="+mn-lt"/>
              </a:rPr>
              <a:t>When the spinning animation effect is created later for these rectangles, the spin will center where the edges of the rectangles meet.)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Press and hold CTRL, and then select both rectangles.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Selected Objects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Center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Group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group until it is centered horizontally on the left edge of the slide (straddling the edge).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dashed arc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Arc</a:t>
            </a:r>
            <a:r>
              <a:rPr lang="en-US" sz="1200" b="0" i="0" baseline="0" dirty="0" smtClean="0">
                <a:latin typeface="+mn-lt"/>
              </a:rPr>
              <a:t> (third row, 12</a:t>
            </a:r>
            <a:r>
              <a:rPr lang="en-US" sz="1200" b="0" i="0" baseline="30000" dirty="0" smtClean="0">
                <a:latin typeface="+mn-lt"/>
              </a:rPr>
              <a:t>th</a:t>
            </a:r>
            <a:r>
              <a:rPr lang="en-US" sz="1200" b="0" i="0" baseline="0" dirty="0" smtClean="0">
                <a:latin typeface="+mn-lt"/>
              </a:rPr>
              <a:t> option from the left). On the slide, drag to draw an arc.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,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Dashes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Dash </a:t>
            </a:r>
            <a:r>
              <a:rPr lang="en-US" sz="1200" b="0" i="0" baseline="0" dirty="0" smtClean="0">
                <a:latin typeface="+mn-lt"/>
              </a:rPr>
              <a:t>(fourth option from the top).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yellow diamond adjustment handle on the right side of the arc to the bottom of the arc to create a half circle.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arc until the yellow diamond adjustment handles are on the left edge of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half circle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arc.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second arc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5% </a:t>
            </a:r>
            <a:r>
              <a:rPr lang="en-US" sz="1200" b="0" i="0" baseline="0" dirty="0" smtClean="0">
                <a:latin typeface="+mn-lt"/>
              </a:rPr>
              <a:t>(second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Shape Effects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Options</a:t>
            </a:r>
            <a:r>
              <a:rPr lang="en-US" sz="1200" b="0" i="0" baseline="0" dirty="0" smtClean="0">
                <a:latin typeface="+mn-lt"/>
              </a:rPr>
              <a:t>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 , under </a:t>
            </a:r>
            <a:r>
              <a:rPr lang="en-US" sz="1200" b="1" i="0" baseline="0" dirty="0" smtClean="0">
                <a:latin typeface="+mn-lt"/>
              </a:rPr>
              <a:t>Inner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Inside Right </a:t>
            </a:r>
            <a:r>
              <a:rPr lang="en-US" sz="1200" b="0" i="0" baseline="0" dirty="0" smtClean="0">
                <a:latin typeface="+mn-lt"/>
              </a:rPr>
              <a:t>(second row, third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86%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second arc until the yellow diamond adjustment handles are on the left edge of the slide.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1" baseline="0" dirty="0" smtClean="0">
                <a:latin typeface="+mn-lt"/>
              </a:rPr>
              <a:t>. </a:t>
            </a: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Send to Back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button shapes on this slide, do the following: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Oval </a:t>
            </a:r>
            <a:r>
              <a:rPr lang="en-US" sz="1200" b="0" i="0" baseline="0" dirty="0" smtClean="0">
                <a:latin typeface="+mn-lt"/>
              </a:rPr>
              <a:t>(first row, second option from the left). On the slide, drag to draw an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More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Light 1 Outline, Colored Fill – Olive Green, Accent 3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.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 </a:t>
            </a: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Olive Green, Accent 3, Lighter 80</a:t>
            </a:r>
            <a:r>
              <a:rPr lang="en-US" sz="1200" b="1" i="0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(second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Offset Bottom </a:t>
            </a:r>
            <a:r>
              <a:rPr lang="en-US" sz="1200" b="0" i="0" baseline="0" dirty="0" smtClean="0">
                <a:latin typeface="+mn-lt"/>
              </a:rPr>
              <a:t>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in the left pane, and then do the following in the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Art Deco</a:t>
            </a:r>
            <a:r>
              <a:rPr lang="en-US" sz="1200" b="0" i="0" baseline="0" dirty="0" smtClean="0">
                <a:latin typeface="+mn-lt"/>
              </a:rPr>
              <a:t> (third row, fourth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the left).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 C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third option from the left).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slide, s</a:t>
            </a:r>
            <a:r>
              <a:rPr lang="en-US" sz="1200" i="0" dirty="0" smtClean="0">
                <a:latin typeface="+mn-lt"/>
              </a:rPr>
              <a:t>elect the oval.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1.5”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oval.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Clipboard</a:t>
            </a:r>
            <a:r>
              <a:rPr lang="en-US" sz="120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Paste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Duplicate</a:t>
            </a:r>
            <a:r>
              <a:rPr lang="en-US" sz="120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3.52”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Repeat step 9 two more times, for a total of four ovals.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third oval on the slide, and then enter </a:t>
            </a:r>
            <a:r>
              <a:rPr lang="en-US" sz="1200" b="1" i="0" baseline="0" dirty="0" smtClean="0">
                <a:latin typeface="+mn-lt"/>
              </a:rPr>
              <a:t>3.52”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4.27”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fourth oval on the slide, and then enter </a:t>
            </a:r>
            <a:r>
              <a:rPr lang="en-US" sz="1200" b="1" i="0" baseline="0" dirty="0" smtClean="0">
                <a:latin typeface="+mn-lt"/>
              </a:rPr>
              <a:t>2.99”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5.66”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text on this slide, do the following:</a:t>
            </a:r>
            <a:endParaRPr lang="en-US" sz="1200" i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Insert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Text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Text Box</a:t>
            </a:r>
            <a:r>
              <a:rPr lang="en-US" sz="1200" i="0" baseline="0" dirty="0" smtClean="0">
                <a:latin typeface="+mn-lt"/>
              </a:rPr>
              <a:t>, and then on the slide, drag to draw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Enter text in the text box and select the text. O</a:t>
            </a:r>
            <a:r>
              <a:rPr lang="en-US" sz="1200" i="0" dirty="0" smtClean="0">
                <a:latin typeface="+mn-lt"/>
              </a:rPr>
              <a:t>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Font</a:t>
            </a:r>
            <a:r>
              <a:rPr lang="en-US" sz="1200" i="0" baseline="0" dirty="0" smtClean="0">
                <a:latin typeface="+mn-lt"/>
              </a:rPr>
              <a:t> group, do the following: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Corbel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Size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22</a:t>
            </a:r>
            <a:r>
              <a:rPr lang="en-US" sz="1200" b="0" i="0" baseline="0" dirty="0" smtClean="0">
                <a:latin typeface="+mn-lt"/>
              </a:rPr>
              <a:t>.</a:t>
            </a:r>
            <a:r>
              <a:rPr lang="en-US" sz="1200" b="1" i="0" baseline="0" dirty="0" smtClean="0">
                <a:latin typeface="+mn-lt"/>
              </a:rPr>
              <a:t> </a:t>
            </a:r>
            <a:endParaRPr lang="en-US" sz="120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Font 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50% </a:t>
            </a:r>
            <a:r>
              <a:rPr lang="en-US" sz="1200" b="0" i="0" baseline="0" dirty="0" smtClean="0">
                <a:latin typeface="+mn-lt"/>
              </a:rPr>
              <a:t>(sixth row, first option from the left).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Paragraph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Align Text Left </a:t>
            </a:r>
            <a:r>
              <a:rPr lang="en-US" sz="1200" i="0" baseline="0" dirty="0" smtClean="0">
                <a:latin typeface="+mn-lt"/>
              </a:rPr>
              <a:t>to align the text left in the text 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slide, drag the text box to the right of the first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in the text box and edit the text.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text box to the right of the second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Repeat steps 5-7 to create the third and fourth text boxes, dragging them to the right of the third and fourth ovals. </a:t>
            </a:r>
          </a:p>
          <a:p>
            <a:endParaRPr lang="en-US" sz="1200" i="1" baseline="0" dirty="0" smtClean="0">
              <a:latin typeface="+mn-lt"/>
            </a:endParaRPr>
          </a:p>
          <a:p>
            <a:endParaRPr lang="en-US" sz="1200" i="1" baseline="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Editing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Select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Selection Pane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</a:t>
            </a:r>
            <a:endParaRPr lang="en-US" sz="1200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123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>
                <a:latin typeface="Verdana"/>
                <a:ea typeface="Verdana"/>
                <a:cs typeface="Verdana"/>
              </a:rPr>
              <a:t>,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 </a:t>
            </a:r>
            <a:r>
              <a:rPr lang="en-US" sz="1200" b="0" baseline="0" dirty="0" smtClean="0"/>
              <a:t>and then press ENTER. 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Also in the </a:t>
            </a:r>
            <a:r>
              <a:rPr lang="en-US" sz="1200" b="1" baseline="0" dirty="0" smtClean="0">
                <a:latin typeface="+mn-lt"/>
                <a:ea typeface="+mn-ea"/>
                <a:cs typeface="+mn-cs"/>
              </a:rPr>
              <a:t>Amount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 list,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Counterclockwise</a:t>
            </a:r>
            <a:r>
              <a:rPr lang="en-US" sz="1200" b="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dirty="0" smtClean="0"/>
              <a:t>, select </a:t>
            </a:r>
            <a:r>
              <a:rPr lang="en-US" sz="1200" b="1" dirty="0" smtClean="0"/>
              <a:t>1.00</a:t>
            </a:r>
            <a:r>
              <a:rPr lang="en-US" sz="1200" dirty="0" smtClean="0"/>
              <a:t>. 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</a:t>
            </a:r>
            <a:r>
              <a:rPr lang="en-US" sz="1200" b="0" baseline="0" dirty="0" smtClean="0"/>
              <a:t>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first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Animation,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the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first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</a:t>
            </a:r>
            <a:r>
              <a:rPr lang="en-US" sz="1200" b="0" baseline="0" dirty="0" smtClean="0"/>
              <a:t> 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22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/>
              <a:t>, and then press ENTER.</a:t>
            </a:r>
            <a:r>
              <a:rPr lang="en-US" sz="1200" dirty="0" smtClean="0"/>
              <a:t> </a:t>
            </a:r>
            <a:r>
              <a:rPr lang="en-US" sz="1200" b="0" baseline="0" dirty="0" smtClean="0"/>
              <a:t> Also in the </a:t>
            </a:r>
            <a:r>
              <a:rPr lang="en-US" sz="1200" b="1" baseline="0" dirty="0" smtClean="0"/>
              <a:t>Amount</a:t>
            </a:r>
            <a:r>
              <a:rPr lang="en-US" sz="1200" b="0" baseline="0" dirty="0" smtClean="0"/>
              <a:t> list, click </a:t>
            </a:r>
            <a:r>
              <a:rPr lang="en-US" sz="1200" b="1" baseline="0" dirty="0" smtClean="0"/>
              <a:t>Clockwise</a:t>
            </a:r>
            <a:r>
              <a:rPr lang="en-US" sz="1200" b="0" baseline="0" dirty="0" smtClean="0"/>
              <a:t>.</a:t>
            </a:r>
            <a:r>
              <a:rPr lang="en-US" sz="1200" dirty="0" smtClean="0"/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On Click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</a:t>
            </a:r>
            <a:r>
              <a:rPr lang="en-US" sz="1200" b="0" i="0" baseline="0" dirty="0" smtClean="0"/>
              <a:t>the </a:t>
            </a:r>
            <a:r>
              <a:rPr lang="en-US" sz="1200" b="1" i="0" baseline="0" dirty="0" smtClean="0"/>
              <a:t>Duration </a:t>
            </a:r>
            <a:r>
              <a:rPr lang="en-US" sz="1200" b="0" i="0" baseline="0" dirty="0" smtClean="0"/>
              <a:t>box, enter </a:t>
            </a:r>
            <a:r>
              <a:rPr lang="en-US" sz="1200" b="1" i="0" baseline="0" dirty="0" smtClean="0"/>
              <a:t>0.50</a:t>
            </a:r>
            <a:r>
              <a:rPr lang="en-US" sz="1200" b="0" i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second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second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third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Speed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Very Fast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third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dirty="0" smtClean="0"/>
              <a:t>box, enter </a:t>
            </a:r>
            <a:r>
              <a:rPr lang="en-US" sz="1200" b="1" dirty="0" smtClean="0"/>
              <a:t>0.50.</a:t>
            </a:r>
            <a:endParaRPr lang="en-US" sz="1200" b="0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fourth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baseline="0" dirty="0" smtClean="0"/>
              <a:t>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fourth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0:50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94615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0" dirty="0" smtClean="0"/>
              <a:t>Animated pointer and light-up text</a:t>
            </a:r>
          </a:p>
          <a:p>
            <a:r>
              <a:rPr lang="en-US" sz="1400" dirty="0" smtClean="0"/>
              <a:t>(Advanced)</a:t>
            </a:r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r>
              <a:rPr lang="en-US" sz="1200" b="0" baseline="0" dirty="0" smtClean="0">
                <a:latin typeface="+mn-lt"/>
              </a:rPr>
              <a:t>To reproduce the background effects on this slide, do the following: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dirty="0" smtClean="0">
                <a:latin typeface="+mn-lt"/>
              </a:rPr>
              <a:t> tab, 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Slides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Layout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Blank</a:t>
            </a:r>
            <a:r>
              <a:rPr lang="en-US" sz="1200" i="0" baseline="0" dirty="0" smtClean="0">
                <a:latin typeface="+mn-lt"/>
              </a:rPr>
              <a:t>.</a:t>
            </a:r>
            <a:endParaRPr lang="en-US" sz="1200" i="0" dirty="0" smtClean="0">
              <a:latin typeface="+mn-lt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right pane, and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0" lvl="0" indent="0">
              <a:buFontTx/>
              <a:buNone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endParaRPr lang="en-US" sz="120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rectangle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Rectangles</a:t>
            </a:r>
            <a:r>
              <a:rPr lang="en-US" sz="1200" i="0" baseline="0" dirty="0" smtClean="0">
                <a:latin typeface="+mn-lt"/>
              </a:rPr>
              <a:t> click </a:t>
            </a:r>
            <a:r>
              <a:rPr lang="en-US" sz="1200" b="1" baseline="0" dirty="0" smtClean="0">
                <a:latin typeface="+mn-lt"/>
              </a:rPr>
              <a:t>Rounded Rectangle </a:t>
            </a:r>
            <a:r>
              <a:rPr lang="en-US" sz="1200" b="0" i="0" baseline="0" dirty="0" smtClean="0">
                <a:latin typeface="+mn-lt"/>
              </a:rPr>
              <a:t>(second option from the left). On the slide, drag to draw a rounded rectangle.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rectangle. Drag the </a:t>
            </a:r>
            <a:r>
              <a:rPr lang="en-US" sz="1200" b="0" baseline="0" dirty="0" smtClean="0">
                <a:latin typeface="+mn-lt"/>
              </a:rPr>
              <a:t>yellow diamond adjustment handle to the left to decrease the amount of rounding on the corners.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rounded rectangle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0.25”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</a:t>
            </a:r>
            <a:r>
              <a:rPr lang="en-US" sz="1200" b="0" i="0" baseline="0" dirty="0" smtClean="0">
                <a:latin typeface="+mn-lt"/>
              </a:rPr>
              <a:t> group, click the </a:t>
            </a:r>
            <a:r>
              <a:rPr lang="en-US" sz="1200" b="1" i="0" baseline="0" dirty="0" smtClean="0">
                <a:latin typeface="+mn-lt"/>
              </a:rPr>
              <a:t>Format Shape</a:t>
            </a:r>
            <a:r>
              <a:rPr lang="en-US" sz="1200" b="0" i="0" baseline="0" dirty="0" smtClean="0">
                <a:latin typeface="+mn-lt"/>
              </a:rPr>
              <a:t> 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</a:t>
            </a:r>
            <a:r>
              <a:rPr lang="en-US" sz="1200" b="1" i="0" baseline="0" dirty="0" smtClean="0">
                <a:latin typeface="+mn-lt"/>
              </a:rPr>
              <a:t> 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select </a:t>
            </a:r>
            <a:r>
              <a:rPr lang="en-US" sz="1200" b="1" i="0" baseline="0" dirty="0" smtClean="0">
                <a:latin typeface="+mn-lt"/>
              </a:rPr>
              <a:t>Offset Bottom</a:t>
            </a:r>
            <a:r>
              <a:rPr lang="en-US" sz="1200" b="0" i="0" baseline="0" dirty="0" smtClean="0">
                <a:latin typeface="+mn-lt"/>
              </a:rPr>
              <a:t> 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tab,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Circle</a:t>
            </a:r>
            <a:r>
              <a:rPr lang="en-US" sz="1200" b="0" i="0" baseline="0" dirty="0" smtClean="0">
                <a:latin typeface="+mn-lt"/>
              </a:rPr>
              <a:t> (first row, first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baseline="0" dirty="0" smtClean="0">
                <a:latin typeface="+mn-lt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first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baseline="0" dirty="0" smtClean="0">
                <a:latin typeface="+mn-lt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third option from the left).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rounded rectangle.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rectangle.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Fill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rectangle above the first rectangle until the lower edge overlays the top edge of the first rectangle.</a:t>
            </a:r>
            <a:r>
              <a:rPr lang="en-US" sz="1200" b="0" dirty="0" smtClean="0">
                <a:latin typeface="+mn-lt"/>
              </a:rPr>
              <a:t> (Note: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aseline="0" dirty="0" smtClean="0">
                <a:latin typeface="+mn-lt"/>
              </a:rPr>
              <a:t>When the spinning animation effect is created later for these rectangles, the spin will center where the edges of the rectangles meet.)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Press and hold CTRL, and then select both rectangles.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Selected Objects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Center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Group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group until it is centered horizontally on the left edge of the slide (straddling the edge).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dashed arc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Arc</a:t>
            </a:r>
            <a:r>
              <a:rPr lang="en-US" sz="1200" b="0" i="0" baseline="0" dirty="0" smtClean="0">
                <a:latin typeface="+mn-lt"/>
              </a:rPr>
              <a:t> (third row, 12</a:t>
            </a:r>
            <a:r>
              <a:rPr lang="en-US" sz="1200" b="0" i="0" baseline="30000" dirty="0" smtClean="0">
                <a:latin typeface="+mn-lt"/>
              </a:rPr>
              <a:t>th</a:t>
            </a:r>
            <a:r>
              <a:rPr lang="en-US" sz="1200" b="0" i="0" baseline="0" dirty="0" smtClean="0">
                <a:latin typeface="+mn-lt"/>
              </a:rPr>
              <a:t> option from the left). On the slide, drag to draw an arc.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,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Dashes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Dash </a:t>
            </a:r>
            <a:r>
              <a:rPr lang="en-US" sz="1200" b="0" i="0" baseline="0" dirty="0" smtClean="0">
                <a:latin typeface="+mn-lt"/>
              </a:rPr>
              <a:t>(fourth option from the top).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yellow diamond adjustment handle on the right side of the arc to the bottom of the arc to create a half circle.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arc until the yellow diamond adjustment handles are on the left edge of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half circle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arc.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second arc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5% </a:t>
            </a:r>
            <a:r>
              <a:rPr lang="en-US" sz="1200" b="0" i="0" baseline="0" dirty="0" smtClean="0">
                <a:latin typeface="+mn-lt"/>
              </a:rPr>
              <a:t>(second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Shape Effects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Options</a:t>
            </a:r>
            <a:r>
              <a:rPr lang="en-US" sz="1200" b="0" i="0" baseline="0" dirty="0" smtClean="0">
                <a:latin typeface="+mn-lt"/>
              </a:rPr>
              <a:t>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 , under </a:t>
            </a:r>
            <a:r>
              <a:rPr lang="en-US" sz="1200" b="1" i="0" baseline="0" dirty="0" smtClean="0">
                <a:latin typeface="+mn-lt"/>
              </a:rPr>
              <a:t>Inner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Inside Right </a:t>
            </a:r>
            <a:r>
              <a:rPr lang="en-US" sz="1200" b="0" i="0" baseline="0" dirty="0" smtClean="0">
                <a:latin typeface="+mn-lt"/>
              </a:rPr>
              <a:t>(second row, third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86%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second arc until the yellow diamond adjustment handles are on the left edge of the slide.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1" baseline="0" dirty="0" smtClean="0">
                <a:latin typeface="+mn-lt"/>
              </a:rPr>
              <a:t>. </a:t>
            </a: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Send to Back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button shapes on this slide, do the following: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Oval </a:t>
            </a:r>
            <a:r>
              <a:rPr lang="en-US" sz="1200" b="0" i="0" baseline="0" dirty="0" smtClean="0">
                <a:latin typeface="+mn-lt"/>
              </a:rPr>
              <a:t>(first row, second option from the left). On the slide, drag to draw an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More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Light 1 Outline, Colored Fill – Olive Green, Accent 3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.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 </a:t>
            </a: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Olive Green, Accent 3, Lighter 80</a:t>
            </a:r>
            <a:r>
              <a:rPr lang="en-US" sz="1200" b="1" i="0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(second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Offset Bottom </a:t>
            </a:r>
            <a:r>
              <a:rPr lang="en-US" sz="1200" b="0" i="0" baseline="0" dirty="0" smtClean="0">
                <a:latin typeface="+mn-lt"/>
              </a:rPr>
              <a:t>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in the left pane, and then do the following in the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Art Deco</a:t>
            </a:r>
            <a:r>
              <a:rPr lang="en-US" sz="1200" b="0" i="0" baseline="0" dirty="0" smtClean="0">
                <a:latin typeface="+mn-lt"/>
              </a:rPr>
              <a:t> (third row, fourth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the left).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 C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third option from the left).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slide, s</a:t>
            </a:r>
            <a:r>
              <a:rPr lang="en-US" sz="1200" i="0" dirty="0" smtClean="0">
                <a:latin typeface="+mn-lt"/>
              </a:rPr>
              <a:t>elect the oval.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1.5”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oval.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Clipboard</a:t>
            </a:r>
            <a:r>
              <a:rPr lang="en-US" sz="120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Paste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Duplicate</a:t>
            </a:r>
            <a:r>
              <a:rPr lang="en-US" sz="120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3.52”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Repeat step 9 two more times, for a total of four ovals.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third oval on the slide, and then enter </a:t>
            </a:r>
            <a:r>
              <a:rPr lang="en-US" sz="1200" b="1" i="0" baseline="0" dirty="0" smtClean="0">
                <a:latin typeface="+mn-lt"/>
              </a:rPr>
              <a:t>3.52”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4.27”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fourth oval on the slide, and then enter </a:t>
            </a:r>
            <a:r>
              <a:rPr lang="en-US" sz="1200" b="1" i="0" baseline="0" dirty="0" smtClean="0">
                <a:latin typeface="+mn-lt"/>
              </a:rPr>
              <a:t>2.99”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5.66”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text on this slide, do the following:</a:t>
            </a:r>
            <a:endParaRPr lang="en-US" sz="1200" i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Insert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Text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Text Box</a:t>
            </a:r>
            <a:r>
              <a:rPr lang="en-US" sz="1200" i="0" baseline="0" dirty="0" smtClean="0">
                <a:latin typeface="+mn-lt"/>
              </a:rPr>
              <a:t>, and then on the slide, drag to draw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Enter text in the text box and select the text. O</a:t>
            </a:r>
            <a:r>
              <a:rPr lang="en-US" sz="1200" i="0" dirty="0" smtClean="0">
                <a:latin typeface="+mn-lt"/>
              </a:rPr>
              <a:t>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Font</a:t>
            </a:r>
            <a:r>
              <a:rPr lang="en-US" sz="1200" i="0" baseline="0" dirty="0" smtClean="0">
                <a:latin typeface="+mn-lt"/>
              </a:rPr>
              <a:t> group, do the following: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Corbel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Size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22</a:t>
            </a:r>
            <a:r>
              <a:rPr lang="en-US" sz="1200" b="0" i="0" baseline="0" dirty="0" smtClean="0">
                <a:latin typeface="+mn-lt"/>
              </a:rPr>
              <a:t>.</a:t>
            </a:r>
            <a:r>
              <a:rPr lang="en-US" sz="1200" b="1" i="0" baseline="0" dirty="0" smtClean="0">
                <a:latin typeface="+mn-lt"/>
              </a:rPr>
              <a:t> </a:t>
            </a:r>
            <a:endParaRPr lang="en-US" sz="120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Font 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50% </a:t>
            </a:r>
            <a:r>
              <a:rPr lang="en-US" sz="1200" b="0" i="0" baseline="0" dirty="0" smtClean="0">
                <a:latin typeface="+mn-lt"/>
              </a:rPr>
              <a:t>(sixth row, first option from the left).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Paragraph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Align Text Left </a:t>
            </a:r>
            <a:r>
              <a:rPr lang="en-US" sz="1200" i="0" baseline="0" dirty="0" smtClean="0">
                <a:latin typeface="+mn-lt"/>
              </a:rPr>
              <a:t>to align the text left in the text 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slide, drag the text box to the right of the first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in the text box and edit the text.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text box to the right of the second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Repeat steps 5-7 to create the third and fourth text boxes, dragging them to the right of the third and fourth ovals. </a:t>
            </a:r>
          </a:p>
          <a:p>
            <a:endParaRPr lang="en-US" sz="1200" i="1" baseline="0" dirty="0" smtClean="0">
              <a:latin typeface="+mn-lt"/>
            </a:endParaRPr>
          </a:p>
          <a:p>
            <a:endParaRPr lang="en-US" sz="1200" i="1" baseline="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Editing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Select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Selection Pane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</a:t>
            </a:r>
            <a:endParaRPr lang="en-US" sz="1200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123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>
                <a:latin typeface="Verdana"/>
                <a:ea typeface="Verdana"/>
                <a:cs typeface="Verdana"/>
              </a:rPr>
              <a:t>,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 </a:t>
            </a:r>
            <a:r>
              <a:rPr lang="en-US" sz="1200" b="0" baseline="0" dirty="0" smtClean="0"/>
              <a:t>and then press ENTER. 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Also in the </a:t>
            </a:r>
            <a:r>
              <a:rPr lang="en-US" sz="1200" b="1" baseline="0" dirty="0" smtClean="0">
                <a:latin typeface="+mn-lt"/>
                <a:ea typeface="+mn-ea"/>
                <a:cs typeface="+mn-cs"/>
              </a:rPr>
              <a:t>Amount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 list,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Counterclockwise</a:t>
            </a:r>
            <a:r>
              <a:rPr lang="en-US" sz="1200" b="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dirty="0" smtClean="0"/>
              <a:t>, select </a:t>
            </a:r>
            <a:r>
              <a:rPr lang="en-US" sz="1200" b="1" dirty="0" smtClean="0"/>
              <a:t>1.00</a:t>
            </a:r>
            <a:r>
              <a:rPr lang="en-US" sz="1200" dirty="0" smtClean="0"/>
              <a:t>. 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</a:t>
            </a:r>
            <a:r>
              <a:rPr lang="en-US" sz="1200" b="0" baseline="0" dirty="0" smtClean="0"/>
              <a:t>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first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Animation,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the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first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</a:t>
            </a:r>
            <a:r>
              <a:rPr lang="en-US" sz="1200" b="0" baseline="0" dirty="0" smtClean="0"/>
              <a:t> 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22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/>
              <a:t>, and then press ENTER.</a:t>
            </a:r>
            <a:r>
              <a:rPr lang="en-US" sz="1200" dirty="0" smtClean="0"/>
              <a:t> </a:t>
            </a:r>
            <a:r>
              <a:rPr lang="en-US" sz="1200" b="0" baseline="0" dirty="0" smtClean="0"/>
              <a:t> Also in the </a:t>
            </a:r>
            <a:r>
              <a:rPr lang="en-US" sz="1200" b="1" baseline="0" dirty="0" smtClean="0"/>
              <a:t>Amount</a:t>
            </a:r>
            <a:r>
              <a:rPr lang="en-US" sz="1200" b="0" baseline="0" dirty="0" smtClean="0"/>
              <a:t> list, click </a:t>
            </a:r>
            <a:r>
              <a:rPr lang="en-US" sz="1200" b="1" baseline="0" dirty="0" smtClean="0"/>
              <a:t>Clockwise</a:t>
            </a:r>
            <a:r>
              <a:rPr lang="en-US" sz="1200" b="0" baseline="0" dirty="0" smtClean="0"/>
              <a:t>.</a:t>
            </a:r>
            <a:r>
              <a:rPr lang="en-US" sz="1200" dirty="0" smtClean="0"/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On Click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</a:t>
            </a:r>
            <a:r>
              <a:rPr lang="en-US" sz="1200" b="0" i="0" baseline="0" dirty="0" smtClean="0"/>
              <a:t>the </a:t>
            </a:r>
            <a:r>
              <a:rPr lang="en-US" sz="1200" b="1" i="0" baseline="0" dirty="0" smtClean="0"/>
              <a:t>Duration </a:t>
            </a:r>
            <a:r>
              <a:rPr lang="en-US" sz="1200" b="0" i="0" baseline="0" dirty="0" smtClean="0"/>
              <a:t>box, enter </a:t>
            </a:r>
            <a:r>
              <a:rPr lang="en-US" sz="1200" b="1" i="0" baseline="0" dirty="0" smtClean="0"/>
              <a:t>0.50</a:t>
            </a:r>
            <a:r>
              <a:rPr lang="en-US" sz="1200" b="0" i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second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second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third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Speed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Very Fast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third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dirty="0" smtClean="0"/>
              <a:t>box, enter </a:t>
            </a:r>
            <a:r>
              <a:rPr lang="en-US" sz="1200" b="1" dirty="0" smtClean="0"/>
              <a:t>0.50.</a:t>
            </a:r>
            <a:endParaRPr lang="en-US" sz="1200" b="0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fourth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baseline="0" dirty="0" smtClean="0"/>
              <a:t>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fourth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0:50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399816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0" dirty="0" smtClean="0"/>
              <a:t>Animated pointer and light-up text</a:t>
            </a:r>
          </a:p>
          <a:p>
            <a:r>
              <a:rPr lang="en-US" sz="1400" dirty="0" smtClean="0"/>
              <a:t>(Advanced)</a:t>
            </a:r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r>
              <a:rPr lang="en-US" sz="1200" b="0" baseline="0" dirty="0" smtClean="0">
                <a:latin typeface="+mn-lt"/>
              </a:rPr>
              <a:t>To reproduce the background effects on this slide, do the following: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dirty="0" smtClean="0">
                <a:latin typeface="+mn-lt"/>
              </a:rPr>
              <a:t> tab, 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Slides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Layout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Blank</a:t>
            </a:r>
            <a:r>
              <a:rPr lang="en-US" sz="1200" i="0" baseline="0" dirty="0" smtClean="0">
                <a:latin typeface="+mn-lt"/>
              </a:rPr>
              <a:t>.</a:t>
            </a:r>
            <a:endParaRPr lang="en-US" sz="1200" i="0" dirty="0" smtClean="0">
              <a:latin typeface="+mn-lt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right pane, and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0" lvl="0" indent="0">
              <a:buFontTx/>
              <a:buNone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endParaRPr lang="en-US" sz="120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rectangle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Rectangles</a:t>
            </a:r>
            <a:r>
              <a:rPr lang="en-US" sz="1200" i="0" baseline="0" dirty="0" smtClean="0">
                <a:latin typeface="+mn-lt"/>
              </a:rPr>
              <a:t> click </a:t>
            </a:r>
            <a:r>
              <a:rPr lang="en-US" sz="1200" b="1" baseline="0" dirty="0" smtClean="0">
                <a:latin typeface="+mn-lt"/>
              </a:rPr>
              <a:t>Rounded Rectangle </a:t>
            </a:r>
            <a:r>
              <a:rPr lang="en-US" sz="1200" b="0" i="0" baseline="0" dirty="0" smtClean="0">
                <a:latin typeface="+mn-lt"/>
              </a:rPr>
              <a:t>(second option from the left). On the slide, drag to draw a rounded rectangle.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rectangle. Drag the </a:t>
            </a:r>
            <a:r>
              <a:rPr lang="en-US" sz="1200" b="0" baseline="0" dirty="0" smtClean="0">
                <a:latin typeface="+mn-lt"/>
              </a:rPr>
              <a:t>yellow diamond adjustment handle to the left to decrease the amount of rounding on the corners.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rounded rectangle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0.25”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</a:t>
            </a:r>
            <a:r>
              <a:rPr lang="en-US" sz="1200" b="0" i="0" baseline="0" dirty="0" smtClean="0">
                <a:latin typeface="+mn-lt"/>
              </a:rPr>
              <a:t> group, click the </a:t>
            </a:r>
            <a:r>
              <a:rPr lang="en-US" sz="1200" b="1" i="0" baseline="0" dirty="0" smtClean="0">
                <a:latin typeface="+mn-lt"/>
              </a:rPr>
              <a:t>Format Shape</a:t>
            </a:r>
            <a:r>
              <a:rPr lang="en-US" sz="1200" b="0" i="0" baseline="0" dirty="0" smtClean="0">
                <a:latin typeface="+mn-lt"/>
              </a:rPr>
              <a:t> 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</a:t>
            </a:r>
            <a:r>
              <a:rPr lang="en-US" sz="1200" b="1" i="0" baseline="0" dirty="0" smtClean="0">
                <a:latin typeface="+mn-lt"/>
              </a:rPr>
              <a:t> 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select </a:t>
            </a:r>
            <a:r>
              <a:rPr lang="en-US" sz="1200" b="1" i="0" baseline="0" dirty="0" smtClean="0">
                <a:latin typeface="+mn-lt"/>
              </a:rPr>
              <a:t>Offset Bottom</a:t>
            </a:r>
            <a:r>
              <a:rPr lang="en-US" sz="1200" b="0" i="0" baseline="0" dirty="0" smtClean="0">
                <a:latin typeface="+mn-lt"/>
              </a:rPr>
              <a:t> 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tab,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Circle</a:t>
            </a:r>
            <a:r>
              <a:rPr lang="en-US" sz="1200" b="0" i="0" baseline="0" dirty="0" smtClean="0">
                <a:latin typeface="+mn-lt"/>
              </a:rPr>
              <a:t> (first row, first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baseline="0" dirty="0" smtClean="0">
                <a:latin typeface="+mn-lt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first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baseline="0" dirty="0" smtClean="0">
                <a:latin typeface="+mn-lt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third option from the left).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rounded rectangle.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rectangle.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Fill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rectangle above the first rectangle until the lower edge overlays the top edge of the first rectangle.</a:t>
            </a:r>
            <a:r>
              <a:rPr lang="en-US" sz="1200" b="0" dirty="0" smtClean="0">
                <a:latin typeface="+mn-lt"/>
              </a:rPr>
              <a:t> (Note: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aseline="0" dirty="0" smtClean="0">
                <a:latin typeface="+mn-lt"/>
              </a:rPr>
              <a:t>When the spinning animation effect is created later for these rectangles, the spin will center where the edges of the rectangles meet.)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Press and hold CTRL, and then select both rectangles.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Selected Objects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Center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Group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group until it is centered horizontally on the left edge of the slide (straddling the edge).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dashed arc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Arc</a:t>
            </a:r>
            <a:r>
              <a:rPr lang="en-US" sz="1200" b="0" i="0" baseline="0" dirty="0" smtClean="0">
                <a:latin typeface="+mn-lt"/>
              </a:rPr>
              <a:t> (third row, 12</a:t>
            </a:r>
            <a:r>
              <a:rPr lang="en-US" sz="1200" b="0" i="0" baseline="30000" dirty="0" smtClean="0">
                <a:latin typeface="+mn-lt"/>
              </a:rPr>
              <a:t>th</a:t>
            </a:r>
            <a:r>
              <a:rPr lang="en-US" sz="1200" b="0" i="0" baseline="0" dirty="0" smtClean="0">
                <a:latin typeface="+mn-lt"/>
              </a:rPr>
              <a:t> option from the left). On the slide, drag to draw an arc.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,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Dashes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Dash </a:t>
            </a:r>
            <a:r>
              <a:rPr lang="en-US" sz="1200" b="0" i="0" baseline="0" dirty="0" smtClean="0">
                <a:latin typeface="+mn-lt"/>
              </a:rPr>
              <a:t>(fourth option from the top).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yellow diamond adjustment handle on the right side of the arc to the bottom of the arc to create a half circle.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arc until the yellow diamond adjustment handles are on the left edge of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half circle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arc.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second arc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5% </a:t>
            </a:r>
            <a:r>
              <a:rPr lang="en-US" sz="1200" b="0" i="0" baseline="0" dirty="0" smtClean="0">
                <a:latin typeface="+mn-lt"/>
              </a:rPr>
              <a:t>(second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Shape Effects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Options</a:t>
            </a:r>
            <a:r>
              <a:rPr lang="en-US" sz="1200" b="0" i="0" baseline="0" dirty="0" smtClean="0">
                <a:latin typeface="+mn-lt"/>
              </a:rPr>
              <a:t>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 , under </a:t>
            </a:r>
            <a:r>
              <a:rPr lang="en-US" sz="1200" b="1" i="0" baseline="0" dirty="0" smtClean="0">
                <a:latin typeface="+mn-lt"/>
              </a:rPr>
              <a:t>Inner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Inside Right </a:t>
            </a:r>
            <a:r>
              <a:rPr lang="en-US" sz="1200" b="0" i="0" baseline="0" dirty="0" smtClean="0">
                <a:latin typeface="+mn-lt"/>
              </a:rPr>
              <a:t>(second row, third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86%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second arc until the yellow diamond adjustment handles are on the left edge of the slide.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1" baseline="0" dirty="0" smtClean="0">
                <a:latin typeface="+mn-lt"/>
              </a:rPr>
              <a:t>. </a:t>
            </a: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Send to Back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button shapes on this slide, do the following: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Oval </a:t>
            </a:r>
            <a:r>
              <a:rPr lang="en-US" sz="1200" b="0" i="0" baseline="0" dirty="0" smtClean="0">
                <a:latin typeface="+mn-lt"/>
              </a:rPr>
              <a:t>(first row, second option from the left). On the slide, drag to draw an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More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Light 1 Outline, Colored Fill – Olive Green, Accent 3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.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 </a:t>
            </a: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Olive Green, Accent 3, Lighter 80</a:t>
            </a:r>
            <a:r>
              <a:rPr lang="en-US" sz="1200" b="1" i="0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(second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Offset Bottom </a:t>
            </a:r>
            <a:r>
              <a:rPr lang="en-US" sz="1200" b="0" i="0" baseline="0" dirty="0" smtClean="0">
                <a:latin typeface="+mn-lt"/>
              </a:rPr>
              <a:t>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in the left pane, and then do the following in the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Art Deco</a:t>
            </a:r>
            <a:r>
              <a:rPr lang="en-US" sz="1200" b="0" i="0" baseline="0" dirty="0" smtClean="0">
                <a:latin typeface="+mn-lt"/>
              </a:rPr>
              <a:t> (third row, fourth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the left).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 C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third option from the left).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slide, s</a:t>
            </a:r>
            <a:r>
              <a:rPr lang="en-US" sz="1200" i="0" dirty="0" smtClean="0">
                <a:latin typeface="+mn-lt"/>
              </a:rPr>
              <a:t>elect the oval.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1.5”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oval.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Clipboard</a:t>
            </a:r>
            <a:r>
              <a:rPr lang="en-US" sz="120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Paste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Duplicate</a:t>
            </a:r>
            <a:r>
              <a:rPr lang="en-US" sz="120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3.52”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Repeat step 9 two more times, for a total of four ovals.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third oval on the slide, and then enter </a:t>
            </a:r>
            <a:r>
              <a:rPr lang="en-US" sz="1200" b="1" i="0" baseline="0" dirty="0" smtClean="0">
                <a:latin typeface="+mn-lt"/>
              </a:rPr>
              <a:t>3.52”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4.27”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fourth oval on the slide, and then enter </a:t>
            </a:r>
            <a:r>
              <a:rPr lang="en-US" sz="1200" b="1" i="0" baseline="0" dirty="0" smtClean="0">
                <a:latin typeface="+mn-lt"/>
              </a:rPr>
              <a:t>2.99”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5.66”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text on this slide, do the following:</a:t>
            </a:r>
            <a:endParaRPr lang="en-US" sz="1200" i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Insert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Text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Text Box</a:t>
            </a:r>
            <a:r>
              <a:rPr lang="en-US" sz="1200" i="0" baseline="0" dirty="0" smtClean="0">
                <a:latin typeface="+mn-lt"/>
              </a:rPr>
              <a:t>, and then on the slide, drag to draw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Enter text in the text box and select the text. O</a:t>
            </a:r>
            <a:r>
              <a:rPr lang="en-US" sz="1200" i="0" dirty="0" smtClean="0">
                <a:latin typeface="+mn-lt"/>
              </a:rPr>
              <a:t>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Font</a:t>
            </a:r>
            <a:r>
              <a:rPr lang="en-US" sz="1200" i="0" baseline="0" dirty="0" smtClean="0">
                <a:latin typeface="+mn-lt"/>
              </a:rPr>
              <a:t> group, do the following: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Corbel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Size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22</a:t>
            </a:r>
            <a:r>
              <a:rPr lang="en-US" sz="1200" b="0" i="0" baseline="0" dirty="0" smtClean="0">
                <a:latin typeface="+mn-lt"/>
              </a:rPr>
              <a:t>.</a:t>
            </a:r>
            <a:r>
              <a:rPr lang="en-US" sz="1200" b="1" i="0" baseline="0" dirty="0" smtClean="0">
                <a:latin typeface="+mn-lt"/>
              </a:rPr>
              <a:t> </a:t>
            </a:r>
            <a:endParaRPr lang="en-US" sz="120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Font 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50% </a:t>
            </a:r>
            <a:r>
              <a:rPr lang="en-US" sz="1200" b="0" i="0" baseline="0" dirty="0" smtClean="0">
                <a:latin typeface="+mn-lt"/>
              </a:rPr>
              <a:t>(sixth row, first option from the left).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Paragraph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Align Text Left </a:t>
            </a:r>
            <a:r>
              <a:rPr lang="en-US" sz="1200" i="0" baseline="0" dirty="0" smtClean="0">
                <a:latin typeface="+mn-lt"/>
              </a:rPr>
              <a:t>to align the text left in the text 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slide, drag the text box to the right of the first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in the text box and edit the text.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text box to the right of the second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Repeat steps 5-7 to create the third and fourth text boxes, dragging them to the right of the third and fourth ovals. </a:t>
            </a:r>
          </a:p>
          <a:p>
            <a:endParaRPr lang="en-US" sz="1200" i="1" baseline="0" dirty="0" smtClean="0">
              <a:latin typeface="+mn-lt"/>
            </a:endParaRPr>
          </a:p>
          <a:p>
            <a:endParaRPr lang="en-US" sz="1200" i="1" baseline="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Editing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Select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Selection Pane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</a:t>
            </a:r>
            <a:endParaRPr lang="en-US" sz="1200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123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>
                <a:latin typeface="Verdana"/>
                <a:ea typeface="Verdana"/>
                <a:cs typeface="Verdana"/>
              </a:rPr>
              <a:t>,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 </a:t>
            </a:r>
            <a:r>
              <a:rPr lang="en-US" sz="1200" b="0" baseline="0" dirty="0" smtClean="0"/>
              <a:t>and then press ENTER. 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Also in the </a:t>
            </a:r>
            <a:r>
              <a:rPr lang="en-US" sz="1200" b="1" baseline="0" dirty="0" smtClean="0">
                <a:latin typeface="+mn-lt"/>
                <a:ea typeface="+mn-ea"/>
                <a:cs typeface="+mn-cs"/>
              </a:rPr>
              <a:t>Amount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 list,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Counterclockwise</a:t>
            </a:r>
            <a:r>
              <a:rPr lang="en-US" sz="1200" b="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dirty="0" smtClean="0"/>
              <a:t>, select </a:t>
            </a:r>
            <a:r>
              <a:rPr lang="en-US" sz="1200" b="1" dirty="0" smtClean="0"/>
              <a:t>1.00</a:t>
            </a:r>
            <a:r>
              <a:rPr lang="en-US" sz="1200" dirty="0" smtClean="0"/>
              <a:t>. 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</a:t>
            </a:r>
            <a:r>
              <a:rPr lang="en-US" sz="1200" b="0" baseline="0" dirty="0" smtClean="0"/>
              <a:t>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first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Animation,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the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first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</a:t>
            </a:r>
            <a:r>
              <a:rPr lang="en-US" sz="1200" b="0" baseline="0" dirty="0" smtClean="0"/>
              <a:t> 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22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/>
              <a:t>, and then press ENTER.</a:t>
            </a:r>
            <a:r>
              <a:rPr lang="en-US" sz="1200" dirty="0" smtClean="0"/>
              <a:t> </a:t>
            </a:r>
            <a:r>
              <a:rPr lang="en-US" sz="1200" b="0" baseline="0" dirty="0" smtClean="0"/>
              <a:t> Also in the </a:t>
            </a:r>
            <a:r>
              <a:rPr lang="en-US" sz="1200" b="1" baseline="0" dirty="0" smtClean="0"/>
              <a:t>Amount</a:t>
            </a:r>
            <a:r>
              <a:rPr lang="en-US" sz="1200" b="0" baseline="0" dirty="0" smtClean="0"/>
              <a:t> list, click </a:t>
            </a:r>
            <a:r>
              <a:rPr lang="en-US" sz="1200" b="1" baseline="0" dirty="0" smtClean="0"/>
              <a:t>Clockwise</a:t>
            </a:r>
            <a:r>
              <a:rPr lang="en-US" sz="1200" b="0" baseline="0" dirty="0" smtClean="0"/>
              <a:t>.</a:t>
            </a:r>
            <a:r>
              <a:rPr lang="en-US" sz="1200" dirty="0" smtClean="0"/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On Click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</a:t>
            </a:r>
            <a:r>
              <a:rPr lang="en-US" sz="1200" b="0" i="0" baseline="0" dirty="0" smtClean="0"/>
              <a:t>the </a:t>
            </a:r>
            <a:r>
              <a:rPr lang="en-US" sz="1200" b="1" i="0" baseline="0" dirty="0" smtClean="0"/>
              <a:t>Duration </a:t>
            </a:r>
            <a:r>
              <a:rPr lang="en-US" sz="1200" b="0" i="0" baseline="0" dirty="0" smtClean="0"/>
              <a:t>box, enter </a:t>
            </a:r>
            <a:r>
              <a:rPr lang="en-US" sz="1200" b="1" i="0" baseline="0" dirty="0" smtClean="0"/>
              <a:t>0.50</a:t>
            </a:r>
            <a:r>
              <a:rPr lang="en-US" sz="1200" b="0" i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second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second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third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Speed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Very Fast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third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dirty="0" smtClean="0"/>
              <a:t>box, enter </a:t>
            </a:r>
            <a:r>
              <a:rPr lang="en-US" sz="1200" b="1" dirty="0" smtClean="0"/>
              <a:t>0.50.</a:t>
            </a:r>
            <a:endParaRPr lang="en-US" sz="1200" b="0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fourth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baseline="0" dirty="0" smtClean="0"/>
              <a:t>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fourth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0:50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539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0" dirty="0" smtClean="0"/>
              <a:t>Animated pointer and light-up text</a:t>
            </a:r>
          </a:p>
          <a:p>
            <a:r>
              <a:rPr lang="en-US" sz="1400" dirty="0" smtClean="0"/>
              <a:t>(Advanced)</a:t>
            </a:r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r>
              <a:rPr lang="en-US" sz="1200" b="0" baseline="0" dirty="0" smtClean="0">
                <a:latin typeface="+mn-lt"/>
              </a:rPr>
              <a:t>To reproduce the background effects on this slide, do the following: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dirty="0" smtClean="0">
                <a:latin typeface="+mn-lt"/>
              </a:rPr>
              <a:t> tab, 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Slides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Layout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Blank</a:t>
            </a:r>
            <a:r>
              <a:rPr lang="en-US" sz="1200" i="0" baseline="0" dirty="0" smtClean="0">
                <a:latin typeface="+mn-lt"/>
              </a:rPr>
              <a:t>.</a:t>
            </a:r>
            <a:endParaRPr lang="en-US" sz="1200" i="0" dirty="0" smtClean="0">
              <a:latin typeface="+mn-lt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right pane, and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0" lvl="0" indent="0">
              <a:buFontTx/>
              <a:buNone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endParaRPr lang="en-US" sz="120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rectangle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Rectangles</a:t>
            </a:r>
            <a:r>
              <a:rPr lang="en-US" sz="1200" i="0" baseline="0" dirty="0" smtClean="0">
                <a:latin typeface="+mn-lt"/>
              </a:rPr>
              <a:t> click </a:t>
            </a:r>
            <a:r>
              <a:rPr lang="en-US" sz="1200" b="1" baseline="0" dirty="0" smtClean="0">
                <a:latin typeface="+mn-lt"/>
              </a:rPr>
              <a:t>Rounded Rectangle </a:t>
            </a:r>
            <a:r>
              <a:rPr lang="en-US" sz="1200" b="0" i="0" baseline="0" dirty="0" smtClean="0">
                <a:latin typeface="+mn-lt"/>
              </a:rPr>
              <a:t>(second option from the left). On the slide, drag to draw a rounded rectangle.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rectangle. Drag the </a:t>
            </a:r>
            <a:r>
              <a:rPr lang="en-US" sz="1200" b="0" baseline="0" dirty="0" smtClean="0">
                <a:latin typeface="+mn-lt"/>
              </a:rPr>
              <a:t>yellow diamond adjustment handle to the left to decrease the amount of rounding on the corners.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rounded rectangle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0.25”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</a:t>
            </a:r>
            <a:r>
              <a:rPr lang="en-US" sz="1200" b="0" i="0" baseline="0" dirty="0" smtClean="0">
                <a:latin typeface="+mn-lt"/>
              </a:rPr>
              <a:t> group, click the </a:t>
            </a:r>
            <a:r>
              <a:rPr lang="en-US" sz="1200" b="1" i="0" baseline="0" dirty="0" smtClean="0">
                <a:latin typeface="+mn-lt"/>
              </a:rPr>
              <a:t>Format Shape</a:t>
            </a:r>
            <a:r>
              <a:rPr lang="en-US" sz="1200" b="0" i="0" baseline="0" dirty="0" smtClean="0">
                <a:latin typeface="+mn-lt"/>
              </a:rPr>
              <a:t> 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</a:t>
            </a:r>
            <a:r>
              <a:rPr lang="en-US" sz="1200" b="1" i="0" baseline="0" dirty="0" smtClean="0">
                <a:latin typeface="+mn-lt"/>
              </a:rPr>
              <a:t> 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select </a:t>
            </a:r>
            <a:r>
              <a:rPr lang="en-US" sz="1200" b="1" i="0" baseline="0" dirty="0" smtClean="0">
                <a:latin typeface="+mn-lt"/>
              </a:rPr>
              <a:t>Offset Bottom</a:t>
            </a:r>
            <a:r>
              <a:rPr lang="en-US" sz="1200" b="0" i="0" baseline="0" dirty="0" smtClean="0">
                <a:latin typeface="+mn-lt"/>
              </a:rPr>
              <a:t> 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tab,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Circle</a:t>
            </a:r>
            <a:r>
              <a:rPr lang="en-US" sz="1200" b="0" i="0" baseline="0" dirty="0" smtClean="0">
                <a:latin typeface="+mn-lt"/>
              </a:rPr>
              <a:t> (first row, first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baseline="0" dirty="0" smtClean="0">
                <a:latin typeface="+mn-lt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first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baseline="0" dirty="0" smtClean="0">
                <a:latin typeface="+mn-lt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third option from the left).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rounded rectangle.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rectangle.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Fill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rectangle above the first rectangle until the lower edge overlays the top edge of the first rectangle.</a:t>
            </a:r>
            <a:r>
              <a:rPr lang="en-US" sz="1200" b="0" dirty="0" smtClean="0">
                <a:latin typeface="+mn-lt"/>
              </a:rPr>
              <a:t> (Note: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aseline="0" dirty="0" smtClean="0">
                <a:latin typeface="+mn-lt"/>
              </a:rPr>
              <a:t>When the spinning animation effect is created later for these rectangles, the spin will center where the edges of the rectangles meet.)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Press and hold CTRL, and then select both rectangles.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Selected Objects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Center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Group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group until it is centered horizontally on the left edge of the slide (straddling the edge).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dashed arc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Arc</a:t>
            </a:r>
            <a:r>
              <a:rPr lang="en-US" sz="1200" b="0" i="0" baseline="0" dirty="0" smtClean="0">
                <a:latin typeface="+mn-lt"/>
              </a:rPr>
              <a:t> (third row, 12</a:t>
            </a:r>
            <a:r>
              <a:rPr lang="en-US" sz="1200" b="0" i="0" baseline="30000" dirty="0" smtClean="0">
                <a:latin typeface="+mn-lt"/>
              </a:rPr>
              <a:t>th</a:t>
            </a:r>
            <a:r>
              <a:rPr lang="en-US" sz="1200" b="0" i="0" baseline="0" dirty="0" smtClean="0">
                <a:latin typeface="+mn-lt"/>
              </a:rPr>
              <a:t> option from the left). On the slide, drag to draw an arc.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,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Dashes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Dash </a:t>
            </a:r>
            <a:r>
              <a:rPr lang="en-US" sz="1200" b="0" i="0" baseline="0" dirty="0" smtClean="0">
                <a:latin typeface="+mn-lt"/>
              </a:rPr>
              <a:t>(fourth option from the top).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yellow diamond adjustment handle on the right side of the arc to the bottom of the arc to create a half circle.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arc until the yellow diamond adjustment handles are on the left edge of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half circle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arc.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second arc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5% </a:t>
            </a:r>
            <a:r>
              <a:rPr lang="en-US" sz="1200" b="0" i="0" baseline="0" dirty="0" smtClean="0">
                <a:latin typeface="+mn-lt"/>
              </a:rPr>
              <a:t>(second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Shape Effects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Options</a:t>
            </a:r>
            <a:r>
              <a:rPr lang="en-US" sz="1200" b="0" i="0" baseline="0" dirty="0" smtClean="0">
                <a:latin typeface="+mn-lt"/>
              </a:rPr>
              <a:t>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 , under </a:t>
            </a:r>
            <a:r>
              <a:rPr lang="en-US" sz="1200" b="1" i="0" baseline="0" dirty="0" smtClean="0">
                <a:latin typeface="+mn-lt"/>
              </a:rPr>
              <a:t>Inner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Inside Right </a:t>
            </a:r>
            <a:r>
              <a:rPr lang="en-US" sz="1200" b="0" i="0" baseline="0" dirty="0" smtClean="0">
                <a:latin typeface="+mn-lt"/>
              </a:rPr>
              <a:t>(second row, third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86%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second arc until the yellow diamond adjustment handles are on the left edge of the slide.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1" baseline="0" dirty="0" smtClean="0">
                <a:latin typeface="+mn-lt"/>
              </a:rPr>
              <a:t>. </a:t>
            </a: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Send to Back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button shapes on this slide, do the following: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Oval </a:t>
            </a:r>
            <a:r>
              <a:rPr lang="en-US" sz="1200" b="0" i="0" baseline="0" dirty="0" smtClean="0">
                <a:latin typeface="+mn-lt"/>
              </a:rPr>
              <a:t>(first row, second option from the left). On the slide, drag to draw an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More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Light 1 Outline, Colored Fill – Olive Green, Accent 3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.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 </a:t>
            </a: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Olive Green, Accent 3, Lighter 80</a:t>
            </a:r>
            <a:r>
              <a:rPr lang="en-US" sz="1200" b="1" i="0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(second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Offset Bottom </a:t>
            </a:r>
            <a:r>
              <a:rPr lang="en-US" sz="1200" b="0" i="0" baseline="0" dirty="0" smtClean="0">
                <a:latin typeface="+mn-lt"/>
              </a:rPr>
              <a:t>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in the left pane, and then do the following in the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Art Deco</a:t>
            </a:r>
            <a:r>
              <a:rPr lang="en-US" sz="1200" b="0" i="0" baseline="0" dirty="0" smtClean="0">
                <a:latin typeface="+mn-lt"/>
              </a:rPr>
              <a:t> (third row, fourth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the left).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 C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third option from the left).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slide, s</a:t>
            </a:r>
            <a:r>
              <a:rPr lang="en-US" sz="1200" i="0" dirty="0" smtClean="0">
                <a:latin typeface="+mn-lt"/>
              </a:rPr>
              <a:t>elect the oval.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1.5”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oval.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Clipboard</a:t>
            </a:r>
            <a:r>
              <a:rPr lang="en-US" sz="120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Paste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Duplicate</a:t>
            </a:r>
            <a:r>
              <a:rPr lang="en-US" sz="120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3.52”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Repeat step 9 two more times, for a total of four ovals.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third oval on the slide, and then enter </a:t>
            </a:r>
            <a:r>
              <a:rPr lang="en-US" sz="1200" b="1" i="0" baseline="0" dirty="0" smtClean="0">
                <a:latin typeface="+mn-lt"/>
              </a:rPr>
              <a:t>3.52”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4.27”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fourth oval on the slide, and then enter </a:t>
            </a:r>
            <a:r>
              <a:rPr lang="en-US" sz="1200" b="1" i="0" baseline="0" dirty="0" smtClean="0">
                <a:latin typeface="+mn-lt"/>
              </a:rPr>
              <a:t>2.99”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5.66”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text on this slide, do the following:</a:t>
            </a:r>
            <a:endParaRPr lang="en-US" sz="1200" i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Insert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Text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Text Box</a:t>
            </a:r>
            <a:r>
              <a:rPr lang="en-US" sz="1200" i="0" baseline="0" dirty="0" smtClean="0">
                <a:latin typeface="+mn-lt"/>
              </a:rPr>
              <a:t>, and then on the slide, drag to draw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Enter text in the text box and select the text. O</a:t>
            </a:r>
            <a:r>
              <a:rPr lang="en-US" sz="1200" i="0" dirty="0" smtClean="0">
                <a:latin typeface="+mn-lt"/>
              </a:rPr>
              <a:t>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Font</a:t>
            </a:r>
            <a:r>
              <a:rPr lang="en-US" sz="1200" i="0" baseline="0" dirty="0" smtClean="0">
                <a:latin typeface="+mn-lt"/>
              </a:rPr>
              <a:t> group, do the following: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Corbel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Size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22</a:t>
            </a:r>
            <a:r>
              <a:rPr lang="en-US" sz="1200" b="0" i="0" baseline="0" dirty="0" smtClean="0">
                <a:latin typeface="+mn-lt"/>
              </a:rPr>
              <a:t>.</a:t>
            </a:r>
            <a:r>
              <a:rPr lang="en-US" sz="1200" b="1" i="0" baseline="0" dirty="0" smtClean="0">
                <a:latin typeface="+mn-lt"/>
              </a:rPr>
              <a:t> </a:t>
            </a:r>
            <a:endParaRPr lang="en-US" sz="120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Font 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50% </a:t>
            </a:r>
            <a:r>
              <a:rPr lang="en-US" sz="1200" b="0" i="0" baseline="0" dirty="0" smtClean="0">
                <a:latin typeface="+mn-lt"/>
              </a:rPr>
              <a:t>(sixth row, first option from the left).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Paragraph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Align Text Left </a:t>
            </a:r>
            <a:r>
              <a:rPr lang="en-US" sz="1200" i="0" baseline="0" dirty="0" smtClean="0">
                <a:latin typeface="+mn-lt"/>
              </a:rPr>
              <a:t>to align the text left in the text 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slide, drag the text box to the right of the first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in the text box and edit the text.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text box to the right of the second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Repeat steps 5-7 to create the third and fourth text boxes, dragging them to the right of the third and fourth ovals. </a:t>
            </a:r>
          </a:p>
          <a:p>
            <a:endParaRPr lang="en-US" sz="1200" i="1" baseline="0" dirty="0" smtClean="0">
              <a:latin typeface="+mn-lt"/>
            </a:endParaRPr>
          </a:p>
          <a:p>
            <a:endParaRPr lang="en-US" sz="1200" i="1" baseline="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Editing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Select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Selection Pane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</a:t>
            </a:r>
            <a:endParaRPr lang="en-US" sz="1200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123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>
                <a:latin typeface="Verdana"/>
                <a:ea typeface="Verdana"/>
                <a:cs typeface="Verdana"/>
              </a:rPr>
              <a:t>,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 </a:t>
            </a:r>
            <a:r>
              <a:rPr lang="en-US" sz="1200" b="0" baseline="0" dirty="0" smtClean="0"/>
              <a:t>and then press ENTER. 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Also in the </a:t>
            </a:r>
            <a:r>
              <a:rPr lang="en-US" sz="1200" b="1" baseline="0" dirty="0" smtClean="0">
                <a:latin typeface="+mn-lt"/>
                <a:ea typeface="+mn-ea"/>
                <a:cs typeface="+mn-cs"/>
              </a:rPr>
              <a:t>Amount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 list,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Counterclockwise</a:t>
            </a:r>
            <a:r>
              <a:rPr lang="en-US" sz="1200" b="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dirty="0" smtClean="0"/>
              <a:t>, select </a:t>
            </a:r>
            <a:r>
              <a:rPr lang="en-US" sz="1200" b="1" dirty="0" smtClean="0"/>
              <a:t>1.00</a:t>
            </a:r>
            <a:r>
              <a:rPr lang="en-US" sz="1200" dirty="0" smtClean="0"/>
              <a:t>. 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</a:t>
            </a:r>
            <a:r>
              <a:rPr lang="en-US" sz="1200" b="0" baseline="0" dirty="0" smtClean="0"/>
              <a:t>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first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Animation,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the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first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</a:t>
            </a:r>
            <a:r>
              <a:rPr lang="en-US" sz="1200" b="0" baseline="0" dirty="0" smtClean="0"/>
              <a:t> 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22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/>
              <a:t>, and then press ENTER.</a:t>
            </a:r>
            <a:r>
              <a:rPr lang="en-US" sz="1200" dirty="0" smtClean="0"/>
              <a:t> </a:t>
            </a:r>
            <a:r>
              <a:rPr lang="en-US" sz="1200" b="0" baseline="0" dirty="0" smtClean="0"/>
              <a:t> Also in the </a:t>
            </a:r>
            <a:r>
              <a:rPr lang="en-US" sz="1200" b="1" baseline="0" dirty="0" smtClean="0"/>
              <a:t>Amount</a:t>
            </a:r>
            <a:r>
              <a:rPr lang="en-US" sz="1200" b="0" baseline="0" dirty="0" smtClean="0"/>
              <a:t> list, click </a:t>
            </a:r>
            <a:r>
              <a:rPr lang="en-US" sz="1200" b="1" baseline="0" dirty="0" smtClean="0"/>
              <a:t>Clockwise</a:t>
            </a:r>
            <a:r>
              <a:rPr lang="en-US" sz="1200" b="0" baseline="0" dirty="0" smtClean="0"/>
              <a:t>.</a:t>
            </a:r>
            <a:r>
              <a:rPr lang="en-US" sz="1200" dirty="0" smtClean="0"/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On Click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</a:t>
            </a:r>
            <a:r>
              <a:rPr lang="en-US" sz="1200" b="0" i="0" baseline="0" dirty="0" smtClean="0"/>
              <a:t>the </a:t>
            </a:r>
            <a:r>
              <a:rPr lang="en-US" sz="1200" b="1" i="0" baseline="0" dirty="0" smtClean="0"/>
              <a:t>Duration </a:t>
            </a:r>
            <a:r>
              <a:rPr lang="en-US" sz="1200" b="0" i="0" baseline="0" dirty="0" smtClean="0"/>
              <a:t>box, enter </a:t>
            </a:r>
            <a:r>
              <a:rPr lang="en-US" sz="1200" b="1" i="0" baseline="0" dirty="0" smtClean="0"/>
              <a:t>0.50</a:t>
            </a:r>
            <a:r>
              <a:rPr lang="en-US" sz="1200" b="0" i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second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second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third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Speed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Very Fast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third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dirty="0" smtClean="0"/>
              <a:t>box, enter </a:t>
            </a:r>
            <a:r>
              <a:rPr lang="en-US" sz="1200" b="1" dirty="0" smtClean="0"/>
              <a:t>0.50.</a:t>
            </a:r>
            <a:endParaRPr lang="en-US" sz="1200" b="0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fourth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baseline="0" dirty="0" smtClean="0"/>
              <a:t>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fourth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0:50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57264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0" dirty="0" smtClean="0"/>
              <a:t>Animated pointer and light-up text</a:t>
            </a:r>
          </a:p>
          <a:p>
            <a:r>
              <a:rPr lang="en-US" sz="1400" dirty="0" smtClean="0"/>
              <a:t>(Advanced)</a:t>
            </a:r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r>
              <a:rPr lang="en-US" sz="1200" b="0" baseline="0" dirty="0" smtClean="0">
                <a:latin typeface="+mn-lt"/>
              </a:rPr>
              <a:t>To reproduce the background effects on this slide, do the following: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dirty="0" smtClean="0">
                <a:latin typeface="+mn-lt"/>
              </a:rPr>
              <a:t> tab, 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Slides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Layout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Blank</a:t>
            </a:r>
            <a:r>
              <a:rPr lang="en-US" sz="1200" i="0" baseline="0" dirty="0" smtClean="0">
                <a:latin typeface="+mn-lt"/>
              </a:rPr>
              <a:t>.</a:t>
            </a:r>
            <a:endParaRPr lang="en-US" sz="1200" i="0" dirty="0" smtClean="0">
              <a:latin typeface="+mn-lt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right pane, and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0" lvl="0" indent="0">
              <a:buFontTx/>
              <a:buNone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endParaRPr lang="en-US" sz="120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rectangle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Rectangles</a:t>
            </a:r>
            <a:r>
              <a:rPr lang="en-US" sz="1200" i="0" baseline="0" dirty="0" smtClean="0">
                <a:latin typeface="+mn-lt"/>
              </a:rPr>
              <a:t> click </a:t>
            </a:r>
            <a:r>
              <a:rPr lang="en-US" sz="1200" b="1" baseline="0" dirty="0" smtClean="0">
                <a:latin typeface="+mn-lt"/>
              </a:rPr>
              <a:t>Rounded Rectangle </a:t>
            </a:r>
            <a:r>
              <a:rPr lang="en-US" sz="1200" b="0" i="0" baseline="0" dirty="0" smtClean="0">
                <a:latin typeface="+mn-lt"/>
              </a:rPr>
              <a:t>(second option from the left). On the slide, drag to draw a rounded rectangle.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rectangle. Drag the </a:t>
            </a:r>
            <a:r>
              <a:rPr lang="en-US" sz="1200" b="0" baseline="0" dirty="0" smtClean="0">
                <a:latin typeface="+mn-lt"/>
              </a:rPr>
              <a:t>yellow diamond adjustment handle to the left to decrease the amount of rounding on the corners.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rounded rectangle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0.25”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</a:t>
            </a:r>
            <a:r>
              <a:rPr lang="en-US" sz="1200" b="0" i="0" baseline="0" dirty="0" smtClean="0">
                <a:latin typeface="+mn-lt"/>
              </a:rPr>
              <a:t> group, click the </a:t>
            </a:r>
            <a:r>
              <a:rPr lang="en-US" sz="1200" b="1" i="0" baseline="0" dirty="0" smtClean="0">
                <a:latin typeface="+mn-lt"/>
              </a:rPr>
              <a:t>Format Shape</a:t>
            </a:r>
            <a:r>
              <a:rPr lang="en-US" sz="1200" b="0" i="0" baseline="0" dirty="0" smtClean="0">
                <a:latin typeface="+mn-lt"/>
              </a:rPr>
              <a:t> 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</a:t>
            </a:r>
            <a:r>
              <a:rPr lang="en-US" sz="1200" b="1" i="0" baseline="0" dirty="0" smtClean="0">
                <a:latin typeface="+mn-lt"/>
              </a:rPr>
              <a:t> 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select </a:t>
            </a:r>
            <a:r>
              <a:rPr lang="en-US" sz="1200" b="1" i="0" baseline="0" dirty="0" smtClean="0">
                <a:latin typeface="+mn-lt"/>
              </a:rPr>
              <a:t>Offset Bottom</a:t>
            </a:r>
            <a:r>
              <a:rPr lang="en-US" sz="1200" b="0" i="0" baseline="0" dirty="0" smtClean="0">
                <a:latin typeface="+mn-lt"/>
              </a:rPr>
              <a:t> 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tab,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Circle</a:t>
            </a:r>
            <a:r>
              <a:rPr lang="en-US" sz="1200" b="0" i="0" baseline="0" dirty="0" smtClean="0">
                <a:latin typeface="+mn-lt"/>
              </a:rPr>
              <a:t> (first row, first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baseline="0" dirty="0" smtClean="0">
                <a:latin typeface="+mn-lt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first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baseline="0" dirty="0" smtClean="0">
                <a:latin typeface="+mn-lt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third option from the left).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rounded rectangle.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rectangle.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Fill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rectangle above the first rectangle until the lower edge overlays the top edge of the first rectangle.</a:t>
            </a:r>
            <a:r>
              <a:rPr lang="en-US" sz="1200" b="0" dirty="0" smtClean="0">
                <a:latin typeface="+mn-lt"/>
              </a:rPr>
              <a:t> (Note: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aseline="0" dirty="0" smtClean="0">
                <a:latin typeface="+mn-lt"/>
              </a:rPr>
              <a:t>When the spinning animation effect is created later for these rectangles, the spin will center where the edges of the rectangles meet.)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Press and hold CTRL, and then select both rectangles.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Selected Objects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Center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Group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group until it is centered horizontally on the left edge of the slide (straddling the edge).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dashed arc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Arc</a:t>
            </a:r>
            <a:r>
              <a:rPr lang="en-US" sz="1200" b="0" i="0" baseline="0" dirty="0" smtClean="0">
                <a:latin typeface="+mn-lt"/>
              </a:rPr>
              <a:t> (third row, 12</a:t>
            </a:r>
            <a:r>
              <a:rPr lang="en-US" sz="1200" b="0" i="0" baseline="30000" dirty="0" smtClean="0">
                <a:latin typeface="+mn-lt"/>
              </a:rPr>
              <a:t>th</a:t>
            </a:r>
            <a:r>
              <a:rPr lang="en-US" sz="1200" b="0" i="0" baseline="0" dirty="0" smtClean="0">
                <a:latin typeface="+mn-lt"/>
              </a:rPr>
              <a:t> option from the left). On the slide, drag to draw an arc.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,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Dashes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Dash </a:t>
            </a:r>
            <a:r>
              <a:rPr lang="en-US" sz="1200" b="0" i="0" baseline="0" dirty="0" smtClean="0">
                <a:latin typeface="+mn-lt"/>
              </a:rPr>
              <a:t>(fourth option from the top).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yellow diamond adjustment handle on the right side of the arc to the bottom of the arc to create a half circle.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arc until the yellow diamond adjustment handles are on the left edge of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half circle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arc.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second arc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5% </a:t>
            </a:r>
            <a:r>
              <a:rPr lang="en-US" sz="1200" b="0" i="0" baseline="0" dirty="0" smtClean="0">
                <a:latin typeface="+mn-lt"/>
              </a:rPr>
              <a:t>(second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Shape Effects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Options</a:t>
            </a:r>
            <a:r>
              <a:rPr lang="en-US" sz="1200" b="0" i="0" baseline="0" dirty="0" smtClean="0">
                <a:latin typeface="+mn-lt"/>
              </a:rPr>
              <a:t>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 , under </a:t>
            </a:r>
            <a:r>
              <a:rPr lang="en-US" sz="1200" b="1" i="0" baseline="0" dirty="0" smtClean="0">
                <a:latin typeface="+mn-lt"/>
              </a:rPr>
              <a:t>Inner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Inside Right </a:t>
            </a:r>
            <a:r>
              <a:rPr lang="en-US" sz="1200" b="0" i="0" baseline="0" dirty="0" smtClean="0">
                <a:latin typeface="+mn-lt"/>
              </a:rPr>
              <a:t>(second row, third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86%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second arc until the yellow diamond adjustment handles are on the left edge of the slide.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1" baseline="0" dirty="0" smtClean="0">
                <a:latin typeface="+mn-lt"/>
              </a:rPr>
              <a:t>. </a:t>
            </a: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Send to Back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button shapes on this slide, do the following: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Oval </a:t>
            </a:r>
            <a:r>
              <a:rPr lang="en-US" sz="1200" b="0" i="0" baseline="0" dirty="0" smtClean="0">
                <a:latin typeface="+mn-lt"/>
              </a:rPr>
              <a:t>(first row, second option from the left). On the slide, drag to draw an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More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Light 1 Outline, Colored Fill – Olive Green, Accent 3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.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 </a:t>
            </a: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Olive Green, Accent 3, Lighter 80</a:t>
            </a:r>
            <a:r>
              <a:rPr lang="en-US" sz="1200" b="1" i="0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(second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Offset Bottom </a:t>
            </a:r>
            <a:r>
              <a:rPr lang="en-US" sz="1200" b="0" i="0" baseline="0" dirty="0" smtClean="0">
                <a:latin typeface="+mn-lt"/>
              </a:rPr>
              <a:t>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in the left pane, and then do the following in the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Art Deco</a:t>
            </a:r>
            <a:r>
              <a:rPr lang="en-US" sz="1200" b="0" i="0" baseline="0" dirty="0" smtClean="0">
                <a:latin typeface="+mn-lt"/>
              </a:rPr>
              <a:t> (third row, fourth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the left).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 C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third option from the left).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slide, s</a:t>
            </a:r>
            <a:r>
              <a:rPr lang="en-US" sz="1200" i="0" dirty="0" smtClean="0">
                <a:latin typeface="+mn-lt"/>
              </a:rPr>
              <a:t>elect the oval.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1.5”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oval.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Clipboard</a:t>
            </a:r>
            <a:r>
              <a:rPr lang="en-US" sz="120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Paste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Duplicate</a:t>
            </a:r>
            <a:r>
              <a:rPr lang="en-US" sz="120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3.52”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Repeat step 9 two more times, for a total of four ovals.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third oval on the slide, and then enter </a:t>
            </a:r>
            <a:r>
              <a:rPr lang="en-US" sz="1200" b="1" i="0" baseline="0" dirty="0" smtClean="0">
                <a:latin typeface="+mn-lt"/>
              </a:rPr>
              <a:t>3.52”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4.27”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fourth oval on the slide, and then enter </a:t>
            </a:r>
            <a:r>
              <a:rPr lang="en-US" sz="1200" b="1" i="0" baseline="0" dirty="0" smtClean="0">
                <a:latin typeface="+mn-lt"/>
              </a:rPr>
              <a:t>2.99”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5.66”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text on this slide, do the following:</a:t>
            </a:r>
            <a:endParaRPr lang="en-US" sz="1200" i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Insert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Text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Text Box</a:t>
            </a:r>
            <a:r>
              <a:rPr lang="en-US" sz="1200" i="0" baseline="0" dirty="0" smtClean="0">
                <a:latin typeface="+mn-lt"/>
              </a:rPr>
              <a:t>, and then on the slide, drag to draw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Enter text in the text box and select the text. O</a:t>
            </a:r>
            <a:r>
              <a:rPr lang="en-US" sz="1200" i="0" dirty="0" smtClean="0">
                <a:latin typeface="+mn-lt"/>
              </a:rPr>
              <a:t>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Font</a:t>
            </a:r>
            <a:r>
              <a:rPr lang="en-US" sz="1200" i="0" baseline="0" dirty="0" smtClean="0">
                <a:latin typeface="+mn-lt"/>
              </a:rPr>
              <a:t> group, do the following: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Corbel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Size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22</a:t>
            </a:r>
            <a:r>
              <a:rPr lang="en-US" sz="1200" b="0" i="0" baseline="0" dirty="0" smtClean="0">
                <a:latin typeface="+mn-lt"/>
              </a:rPr>
              <a:t>.</a:t>
            </a:r>
            <a:r>
              <a:rPr lang="en-US" sz="1200" b="1" i="0" baseline="0" dirty="0" smtClean="0">
                <a:latin typeface="+mn-lt"/>
              </a:rPr>
              <a:t> </a:t>
            </a:r>
            <a:endParaRPr lang="en-US" sz="120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Font 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50% </a:t>
            </a:r>
            <a:r>
              <a:rPr lang="en-US" sz="1200" b="0" i="0" baseline="0" dirty="0" smtClean="0">
                <a:latin typeface="+mn-lt"/>
              </a:rPr>
              <a:t>(sixth row, first option from the left).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Paragraph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Align Text Left </a:t>
            </a:r>
            <a:r>
              <a:rPr lang="en-US" sz="1200" i="0" baseline="0" dirty="0" smtClean="0">
                <a:latin typeface="+mn-lt"/>
              </a:rPr>
              <a:t>to align the text left in the text 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slide, drag the text box to the right of the first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in the text box and edit the text.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text box to the right of the second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Repeat steps 5-7 to create the third and fourth text boxes, dragging them to the right of the third and fourth ovals. </a:t>
            </a:r>
          </a:p>
          <a:p>
            <a:endParaRPr lang="en-US" sz="1200" i="1" baseline="0" dirty="0" smtClean="0">
              <a:latin typeface="+mn-lt"/>
            </a:endParaRPr>
          </a:p>
          <a:p>
            <a:endParaRPr lang="en-US" sz="1200" i="1" baseline="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Editing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Select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Selection Pane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</a:t>
            </a:r>
            <a:endParaRPr lang="en-US" sz="1200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123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>
                <a:latin typeface="Verdana"/>
                <a:ea typeface="Verdana"/>
                <a:cs typeface="Verdana"/>
              </a:rPr>
              <a:t>,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 </a:t>
            </a:r>
            <a:r>
              <a:rPr lang="en-US" sz="1200" b="0" baseline="0" dirty="0" smtClean="0"/>
              <a:t>and then press ENTER. 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Also in the </a:t>
            </a:r>
            <a:r>
              <a:rPr lang="en-US" sz="1200" b="1" baseline="0" dirty="0" smtClean="0">
                <a:latin typeface="+mn-lt"/>
                <a:ea typeface="+mn-ea"/>
                <a:cs typeface="+mn-cs"/>
              </a:rPr>
              <a:t>Amount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 list,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Counterclockwise</a:t>
            </a:r>
            <a:r>
              <a:rPr lang="en-US" sz="1200" b="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dirty="0" smtClean="0"/>
              <a:t>, select </a:t>
            </a:r>
            <a:r>
              <a:rPr lang="en-US" sz="1200" b="1" dirty="0" smtClean="0"/>
              <a:t>1.00</a:t>
            </a:r>
            <a:r>
              <a:rPr lang="en-US" sz="1200" dirty="0" smtClean="0"/>
              <a:t>. 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</a:t>
            </a:r>
            <a:r>
              <a:rPr lang="en-US" sz="1200" b="0" baseline="0" dirty="0" smtClean="0"/>
              <a:t>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first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Animation,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the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first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</a:t>
            </a:r>
            <a:r>
              <a:rPr lang="en-US" sz="1200" b="0" baseline="0" dirty="0" smtClean="0"/>
              <a:t> 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22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/>
              <a:t>, and then press ENTER.</a:t>
            </a:r>
            <a:r>
              <a:rPr lang="en-US" sz="1200" dirty="0" smtClean="0"/>
              <a:t> </a:t>
            </a:r>
            <a:r>
              <a:rPr lang="en-US" sz="1200" b="0" baseline="0" dirty="0" smtClean="0"/>
              <a:t> Also in the </a:t>
            </a:r>
            <a:r>
              <a:rPr lang="en-US" sz="1200" b="1" baseline="0" dirty="0" smtClean="0"/>
              <a:t>Amount</a:t>
            </a:r>
            <a:r>
              <a:rPr lang="en-US" sz="1200" b="0" baseline="0" dirty="0" smtClean="0"/>
              <a:t> list, click </a:t>
            </a:r>
            <a:r>
              <a:rPr lang="en-US" sz="1200" b="1" baseline="0" dirty="0" smtClean="0"/>
              <a:t>Clockwise</a:t>
            </a:r>
            <a:r>
              <a:rPr lang="en-US" sz="1200" b="0" baseline="0" dirty="0" smtClean="0"/>
              <a:t>.</a:t>
            </a:r>
            <a:r>
              <a:rPr lang="en-US" sz="1200" dirty="0" smtClean="0"/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On Click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</a:t>
            </a:r>
            <a:r>
              <a:rPr lang="en-US" sz="1200" b="0" i="0" baseline="0" dirty="0" smtClean="0"/>
              <a:t>the </a:t>
            </a:r>
            <a:r>
              <a:rPr lang="en-US" sz="1200" b="1" i="0" baseline="0" dirty="0" smtClean="0"/>
              <a:t>Duration </a:t>
            </a:r>
            <a:r>
              <a:rPr lang="en-US" sz="1200" b="0" i="0" baseline="0" dirty="0" smtClean="0"/>
              <a:t>box, enter </a:t>
            </a:r>
            <a:r>
              <a:rPr lang="en-US" sz="1200" b="1" i="0" baseline="0" dirty="0" smtClean="0"/>
              <a:t>0.50</a:t>
            </a:r>
            <a:r>
              <a:rPr lang="en-US" sz="1200" b="0" i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second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second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third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Speed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Very Fast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third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dirty="0" smtClean="0"/>
              <a:t>box, enter </a:t>
            </a:r>
            <a:r>
              <a:rPr lang="en-US" sz="1200" b="1" dirty="0" smtClean="0"/>
              <a:t>0.50.</a:t>
            </a:r>
            <a:endParaRPr lang="en-US" sz="1200" b="0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fourth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baseline="0" dirty="0" smtClean="0"/>
              <a:t>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fourth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0:50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854428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0" dirty="0" smtClean="0"/>
              <a:t>Animated pointer and light-up text</a:t>
            </a:r>
          </a:p>
          <a:p>
            <a:r>
              <a:rPr lang="en-US" sz="1400" dirty="0" smtClean="0"/>
              <a:t>(Advanced)</a:t>
            </a:r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r>
              <a:rPr lang="en-US" sz="1200" b="0" baseline="0" dirty="0" smtClean="0">
                <a:latin typeface="+mn-lt"/>
              </a:rPr>
              <a:t>To reproduce the background effects on this slide, do the following: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dirty="0" smtClean="0">
                <a:latin typeface="+mn-lt"/>
              </a:rPr>
              <a:t> tab, 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Slides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Layout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Blank</a:t>
            </a:r>
            <a:r>
              <a:rPr lang="en-US" sz="1200" i="0" baseline="0" dirty="0" smtClean="0">
                <a:latin typeface="+mn-lt"/>
              </a:rPr>
              <a:t>.</a:t>
            </a:r>
            <a:endParaRPr lang="en-US" sz="1200" i="0" dirty="0" smtClean="0">
              <a:latin typeface="+mn-lt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right pane, and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0" lvl="0" indent="0">
              <a:buFontTx/>
              <a:buNone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endParaRPr lang="en-US" sz="120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rectangle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Rectangles</a:t>
            </a:r>
            <a:r>
              <a:rPr lang="en-US" sz="1200" i="0" baseline="0" dirty="0" smtClean="0">
                <a:latin typeface="+mn-lt"/>
              </a:rPr>
              <a:t> click </a:t>
            </a:r>
            <a:r>
              <a:rPr lang="en-US" sz="1200" b="1" baseline="0" dirty="0" smtClean="0">
                <a:latin typeface="+mn-lt"/>
              </a:rPr>
              <a:t>Rounded Rectangle </a:t>
            </a:r>
            <a:r>
              <a:rPr lang="en-US" sz="1200" b="0" i="0" baseline="0" dirty="0" smtClean="0">
                <a:latin typeface="+mn-lt"/>
              </a:rPr>
              <a:t>(second option from the left). On the slide, drag to draw a rounded rectangle.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rectangle. Drag the </a:t>
            </a:r>
            <a:r>
              <a:rPr lang="en-US" sz="1200" b="0" baseline="0" dirty="0" smtClean="0">
                <a:latin typeface="+mn-lt"/>
              </a:rPr>
              <a:t>yellow diamond adjustment handle to the left to decrease the amount of rounding on the corners.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rounded rectangle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0.25”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</a:t>
            </a:r>
            <a:r>
              <a:rPr lang="en-US" sz="1200" b="0" i="0" baseline="0" dirty="0" smtClean="0">
                <a:latin typeface="+mn-lt"/>
              </a:rPr>
              <a:t> group, click the </a:t>
            </a:r>
            <a:r>
              <a:rPr lang="en-US" sz="1200" b="1" i="0" baseline="0" dirty="0" smtClean="0">
                <a:latin typeface="+mn-lt"/>
              </a:rPr>
              <a:t>Format Shape</a:t>
            </a:r>
            <a:r>
              <a:rPr lang="en-US" sz="1200" b="0" i="0" baseline="0" dirty="0" smtClean="0">
                <a:latin typeface="+mn-lt"/>
              </a:rPr>
              <a:t> 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</a:t>
            </a:r>
            <a:r>
              <a:rPr lang="en-US" sz="1200" b="1" i="0" baseline="0" dirty="0" smtClean="0">
                <a:latin typeface="+mn-lt"/>
              </a:rPr>
              <a:t> 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select </a:t>
            </a:r>
            <a:r>
              <a:rPr lang="en-US" sz="1200" b="1" i="0" baseline="0" dirty="0" smtClean="0">
                <a:latin typeface="+mn-lt"/>
              </a:rPr>
              <a:t>Offset Bottom</a:t>
            </a:r>
            <a:r>
              <a:rPr lang="en-US" sz="1200" b="0" i="0" baseline="0" dirty="0" smtClean="0">
                <a:latin typeface="+mn-lt"/>
              </a:rPr>
              <a:t> 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tab,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Circle</a:t>
            </a:r>
            <a:r>
              <a:rPr lang="en-US" sz="1200" b="0" i="0" baseline="0" dirty="0" smtClean="0">
                <a:latin typeface="+mn-lt"/>
              </a:rPr>
              <a:t> (first row, first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baseline="0" dirty="0" smtClean="0">
                <a:latin typeface="+mn-lt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first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baseline="0" dirty="0" smtClean="0">
                <a:latin typeface="+mn-lt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third option from the left).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rounded rectangle.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rectangle.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Fill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rectangle above the first rectangle until the lower edge overlays the top edge of the first rectangle.</a:t>
            </a:r>
            <a:r>
              <a:rPr lang="en-US" sz="1200" b="0" dirty="0" smtClean="0">
                <a:latin typeface="+mn-lt"/>
              </a:rPr>
              <a:t> (Note: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aseline="0" dirty="0" smtClean="0">
                <a:latin typeface="+mn-lt"/>
              </a:rPr>
              <a:t>When the spinning animation effect is created later for these rectangles, the spin will center where the edges of the rectangles meet.)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Press and hold CTRL, and then select both rectangles.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Selected Objects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Center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Group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group until it is centered horizontally on the left edge of the slide (straddling the edge).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dashed arc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Arc</a:t>
            </a:r>
            <a:r>
              <a:rPr lang="en-US" sz="1200" b="0" i="0" baseline="0" dirty="0" smtClean="0">
                <a:latin typeface="+mn-lt"/>
              </a:rPr>
              <a:t> (third row, 12</a:t>
            </a:r>
            <a:r>
              <a:rPr lang="en-US" sz="1200" b="0" i="0" baseline="30000" dirty="0" smtClean="0">
                <a:latin typeface="+mn-lt"/>
              </a:rPr>
              <a:t>th</a:t>
            </a:r>
            <a:r>
              <a:rPr lang="en-US" sz="1200" b="0" i="0" baseline="0" dirty="0" smtClean="0">
                <a:latin typeface="+mn-lt"/>
              </a:rPr>
              <a:t> option from the left). On the slide, drag to draw an arc.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,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Dashes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Dash </a:t>
            </a:r>
            <a:r>
              <a:rPr lang="en-US" sz="1200" b="0" i="0" baseline="0" dirty="0" smtClean="0">
                <a:latin typeface="+mn-lt"/>
              </a:rPr>
              <a:t>(fourth option from the top).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yellow diamond adjustment handle on the right side of the arc to the bottom of the arc to create a half circle.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arc until the yellow diamond adjustment handles are on the left edge of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half circle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arc.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second arc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5% </a:t>
            </a:r>
            <a:r>
              <a:rPr lang="en-US" sz="1200" b="0" i="0" baseline="0" dirty="0" smtClean="0">
                <a:latin typeface="+mn-lt"/>
              </a:rPr>
              <a:t>(second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Shape Effects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Options</a:t>
            </a:r>
            <a:r>
              <a:rPr lang="en-US" sz="1200" b="0" i="0" baseline="0" dirty="0" smtClean="0">
                <a:latin typeface="+mn-lt"/>
              </a:rPr>
              <a:t>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 , under </a:t>
            </a:r>
            <a:r>
              <a:rPr lang="en-US" sz="1200" b="1" i="0" baseline="0" dirty="0" smtClean="0">
                <a:latin typeface="+mn-lt"/>
              </a:rPr>
              <a:t>Inner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Inside Right </a:t>
            </a:r>
            <a:r>
              <a:rPr lang="en-US" sz="1200" b="0" i="0" baseline="0" dirty="0" smtClean="0">
                <a:latin typeface="+mn-lt"/>
              </a:rPr>
              <a:t>(second row, third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86%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second arc until the yellow diamond adjustment handles are on the left edge of the slide.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1" baseline="0" dirty="0" smtClean="0">
                <a:latin typeface="+mn-lt"/>
              </a:rPr>
              <a:t>. </a:t>
            </a: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Send to Back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button shapes on this slide, do the following: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Oval </a:t>
            </a:r>
            <a:r>
              <a:rPr lang="en-US" sz="1200" b="0" i="0" baseline="0" dirty="0" smtClean="0">
                <a:latin typeface="+mn-lt"/>
              </a:rPr>
              <a:t>(first row, second option from the left). On the slide, drag to draw an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More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Light 1 Outline, Colored Fill – Olive Green, Accent 3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.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 </a:t>
            </a: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Olive Green, Accent 3, Lighter 80</a:t>
            </a:r>
            <a:r>
              <a:rPr lang="en-US" sz="1200" b="1" i="0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(second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Offset Bottom </a:t>
            </a:r>
            <a:r>
              <a:rPr lang="en-US" sz="1200" b="0" i="0" baseline="0" dirty="0" smtClean="0">
                <a:latin typeface="+mn-lt"/>
              </a:rPr>
              <a:t>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in the left pane, and then do the following in the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Art Deco</a:t>
            </a:r>
            <a:r>
              <a:rPr lang="en-US" sz="1200" b="0" i="0" baseline="0" dirty="0" smtClean="0">
                <a:latin typeface="+mn-lt"/>
              </a:rPr>
              <a:t> (third row, fourth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the left).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 C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third option from the left).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slide, s</a:t>
            </a:r>
            <a:r>
              <a:rPr lang="en-US" sz="1200" i="0" dirty="0" smtClean="0">
                <a:latin typeface="+mn-lt"/>
              </a:rPr>
              <a:t>elect the oval.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1.5”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oval.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Clipboard</a:t>
            </a:r>
            <a:r>
              <a:rPr lang="en-US" sz="120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Paste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Duplicate</a:t>
            </a:r>
            <a:r>
              <a:rPr lang="en-US" sz="120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3.52”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Repeat step 9 two more times, for a total of four ovals.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third oval on the slide, and then enter </a:t>
            </a:r>
            <a:r>
              <a:rPr lang="en-US" sz="1200" b="1" i="0" baseline="0" dirty="0" smtClean="0">
                <a:latin typeface="+mn-lt"/>
              </a:rPr>
              <a:t>3.52”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4.27”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fourth oval on the slide, and then enter </a:t>
            </a:r>
            <a:r>
              <a:rPr lang="en-US" sz="1200" b="1" i="0" baseline="0" dirty="0" smtClean="0">
                <a:latin typeface="+mn-lt"/>
              </a:rPr>
              <a:t>2.99”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5.66”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text on this slide, do the following:</a:t>
            </a:r>
            <a:endParaRPr lang="en-US" sz="1200" i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Insert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Text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Text Box</a:t>
            </a:r>
            <a:r>
              <a:rPr lang="en-US" sz="1200" i="0" baseline="0" dirty="0" smtClean="0">
                <a:latin typeface="+mn-lt"/>
              </a:rPr>
              <a:t>, and then on the slide, drag to draw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Enter text in the text box and select the text. O</a:t>
            </a:r>
            <a:r>
              <a:rPr lang="en-US" sz="1200" i="0" dirty="0" smtClean="0">
                <a:latin typeface="+mn-lt"/>
              </a:rPr>
              <a:t>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Font</a:t>
            </a:r>
            <a:r>
              <a:rPr lang="en-US" sz="1200" i="0" baseline="0" dirty="0" smtClean="0">
                <a:latin typeface="+mn-lt"/>
              </a:rPr>
              <a:t> group, do the following: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Corbel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Size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22</a:t>
            </a:r>
            <a:r>
              <a:rPr lang="en-US" sz="1200" b="0" i="0" baseline="0" dirty="0" smtClean="0">
                <a:latin typeface="+mn-lt"/>
              </a:rPr>
              <a:t>.</a:t>
            </a:r>
            <a:r>
              <a:rPr lang="en-US" sz="1200" b="1" i="0" baseline="0" dirty="0" smtClean="0">
                <a:latin typeface="+mn-lt"/>
              </a:rPr>
              <a:t> </a:t>
            </a:r>
            <a:endParaRPr lang="en-US" sz="120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Font 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50% </a:t>
            </a:r>
            <a:r>
              <a:rPr lang="en-US" sz="1200" b="0" i="0" baseline="0" dirty="0" smtClean="0">
                <a:latin typeface="+mn-lt"/>
              </a:rPr>
              <a:t>(sixth row, first option from the left).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Paragraph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Align Text Left </a:t>
            </a:r>
            <a:r>
              <a:rPr lang="en-US" sz="1200" i="0" baseline="0" dirty="0" smtClean="0">
                <a:latin typeface="+mn-lt"/>
              </a:rPr>
              <a:t>to align the text left in the text 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slide, drag the text box to the right of the first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in the text box and edit the text.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text box to the right of the second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Repeat steps 5-7 to create the third and fourth text boxes, dragging them to the right of the third and fourth ovals. </a:t>
            </a:r>
          </a:p>
          <a:p>
            <a:endParaRPr lang="en-US" sz="1200" i="1" baseline="0" dirty="0" smtClean="0">
              <a:latin typeface="+mn-lt"/>
            </a:endParaRPr>
          </a:p>
          <a:p>
            <a:endParaRPr lang="en-US" sz="1200" i="1" baseline="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Editing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Select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Selection Pane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</a:t>
            </a:r>
            <a:endParaRPr lang="en-US" sz="1200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123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>
                <a:latin typeface="Verdana"/>
                <a:ea typeface="Verdana"/>
                <a:cs typeface="Verdana"/>
              </a:rPr>
              <a:t>,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 </a:t>
            </a:r>
            <a:r>
              <a:rPr lang="en-US" sz="1200" b="0" baseline="0" dirty="0" smtClean="0"/>
              <a:t>and then press ENTER. 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Also in the </a:t>
            </a:r>
            <a:r>
              <a:rPr lang="en-US" sz="1200" b="1" baseline="0" dirty="0" smtClean="0">
                <a:latin typeface="+mn-lt"/>
                <a:ea typeface="+mn-ea"/>
                <a:cs typeface="+mn-cs"/>
              </a:rPr>
              <a:t>Amount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 list,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Counterclockwise</a:t>
            </a:r>
            <a:r>
              <a:rPr lang="en-US" sz="1200" b="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dirty="0" smtClean="0"/>
              <a:t>, select </a:t>
            </a:r>
            <a:r>
              <a:rPr lang="en-US" sz="1200" b="1" dirty="0" smtClean="0"/>
              <a:t>1.00</a:t>
            </a:r>
            <a:r>
              <a:rPr lang="en-US" sz="1200" dirty="0" smtClean="0"/>
              <a:t>. 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</a:t>
            </a:r>
            <a:r>
              <a:rPr lang="en-US" sz="1200" b="0" baseline="0" dirty="0" smtClean="0"/>
              <a:t>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first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Animation,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the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first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</a:t>
            </a:r>
            <a:r>
              <a:rPr lang="en-US" sz="1200" b="0" baseline="0" dirty="0" smtClean="0"/>
              <a:t> 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22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/>
              <a:t>, and then press ENTER.</a:t>
            </a:r>
            <a:r>
              <a:rPr lang="en-US" sz="1200" dirty="0" smtClean="0"/>
              <a:t> </a:t>
            </a:r>
            <a:r>
              <a:rPr lang="en-US" sz="1200" b="0" baseline="0" dirty="0" smtClean="0"/>
              <a:t> Also in the </a:t>
            </a:r>
            <a:r>
              <a:rPr lang="en-US" sz="1200" b="1" baseline="0" dirty="0" smtClean="0"/>
              <a:t>Amount</a:t>
            </a:r>
            <a:r>
              <a:rPr lang="en-US" sz="1200" b="0" baseline="0" dirty="0" smtClean="0"/>
              <a:t> list, click </a:t>
            </a:r>
            <a:r>
              <a:rPr lang="en-US" sz="1200" b="1" baseline="0" dirty="0" smtClean="0"/>
              <a:t>Clockwise</a:t>
            </a:r>
            <a:r>
              <a:rPr lang="en-US" sz="1200" b="0" baseline="0" dirty="0" smtClean="0"/>
              <a:t>.</a:t>
            </a:r>
            <a:r>
              <a:rPr lang="en-US" sz="1200" dirty="0" smtClean="0"/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On Click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</a:t>
            </a:r>
            <a:r>
              <a:rPr lang="en-US" sz="1200" b="0" i="0" baseline="0" dirty="0" smtClean="0"/>
              <a:t>the </a:t>
            </a:r>
            <a:r>
              <a:rPr lang="en-US" sz="1200" b="1" i="0" baseline="0" dirty="0" smtClean="0"/>
              <a:t>Duration </a:t>
            </a:r>
            <a:r>
              <a:rPr lang="en-US" sz="1200" b="0" i="0" baseline="0" dirty="0" smtClean="0"/>
              <a:t>box, enter </a:t>
            </a:r>
            <a:r>
              <a:rPr lang="en-US" sz="1200" b="1" i="0" baseline="0" dirty="0" smtClean="0"/>
              <a:t>0.50</a:t>
            </a:r>
            <a:r>
              <a:rPr lang="en-US" sz="1200" b="0" i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second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second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third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Speed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Very Fast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third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dirty="0" smtClean="0"/>
              <a:t>box, enter </a:t>
            </a:r>
            <a:r>
              <a:rPr lang="en-US" sz="1200" b="1" dirty="0" smtClean="0"/>
              <a:t>0.50.</a:t>
            </a:r>
            <a:endParaRPr lang="en-US" sz="1200" b="0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fourth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baseline="0" dirty="0" smtClean="0"/>
              <a:t>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fourth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0:50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10697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0" dirty="0" smtClean="0"/>
              <a:t>Animated pointer and light-up text</a:t>
            </a:r>
          </a:p>
          <a:p>
            <a:r>
              <a:rPr lang="en-US" sz="1400" dirty="0" smtClean="0"/>
              <a:t>(Advanced)</a:t>
            </a:r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r>
              <a:rPr lang="en-US" sz="1200" b="0" baseline="0" dirty="0" smtClean="0">
                <a:latin typeface="+mn-lt"/>
              </a:rPr>
              <a:t>To reproduce the background effects on this slide, do the following: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dirty="0" smtClean="0">
                <a:latin typeface="+mn-lt"/>
              </a:rPr>
              <a:t> tab, 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Slides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Layout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Blank</a:t>
            </a:r>
            <a:r>
              <a:rPr lang="en-US" sz="1200" i="0" baseline="0" dirty="0" smtClean="0">
                <a:latin typeface="+mn-lt"/>
              </a:rPr>
              <a:t>.</a:t>
            </a:r>
            <a:endParaRPr lang="en-US" sz="1200" i="0" dirty="0" smtClean="0">
              <a:latin typeface="+mn-lt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right pane, and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0" lvl="0" indent="0">
              <a:buFontTx/>
              <a:buNone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endParaRPr lang="en-US" sz="120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rectangle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Rectangles</a:t>
            </a:r>
            <a:r>
              <a:rPr lang="en-US" sz="1200" i="0" baseline="0" dirty="0" smtClean="0">
                <a:latin typeface="+mn-lt"/>
              </a:rPr>
              <a:t> click </a:t>
            </a:r>
            <a:r>
              <a:rPr lang="en-US" sz="1200" b="1" baseline="0" dirty="0" smtClean="0">
                <a:latin typeface="+mn-lt"/>
              </a:rPr>
              <a:t>Rounded Rectangle </a:t>
            </a:r>
            <a:r>
              <a:rPr lang="en-US" sz="1200" b="0" i="0" baseline="0" dirty="0" smtClean="0">
                <a:latin typeface="+mn-lt"/>
              </a:rPr>
              <a:t>(second option from the left). On the slide, drag to draw a rounded rectangle.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rectangle. Drag the </a:t>
            </a:r>
            <a:r>
              <a:rPr lang="en-US" sz="1200" b="0" baseline="0" dirty="0" smtClean="0">
                <a:latin typeface="+mn-lt"/>
              </a:rPr>
              <a:t>yellow diamond adjustment handle to the left to decrease the amount of rounding on the corners.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rounded rectangle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0.25”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</a:t>
            </a:r>
            <a:r>
              <a:rPr lang="en-US" sz="1200" b="0" i="0" baseline="0" dirty="0" smtClean="0">
                <a:latin typeface="+mn-lt"/>
              </a:rPr>
              <a:t> group, click the </a:t>
            </a:r>
            <a:r>
              <a:rPr lang="en-US" sz="1200" b="1" i="0" baseline="0" dirty="0" smtClean="0">
                <a:latin typeface="+mn-lt"/>
              </a:rPr>
              <a:t>Format Shape</a:t>
            </a:r>
            <a:r>
              <a:rPr lang="en-US" sz="1200" b="0" i="0" baseline="0" dirty="0" smtClean="0">
                <a:latin typeface="+mn-lt"/>
              </a:rPr>
              <a:t> 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</a:t>
            </a:r>
            <a:r>
              <a:rPr lang="en-US" sz="1200" b="1" i="0" baseline="0" dirty="0" smtClean="0">
                <a:latin typeface="+mn-lt"/>
              </a:rPr>
              <a:t> 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select </a:t>
            </a:r>
            <a:r>
              <a:rPr lang="en-US" sz="1200" b="1" i="0" baseline="0" dirty="0" smtClean="0">
                <a:latin typeface="+mn-lt"/>
              </a:rPr>
              <a:t>Offset Bottom</a:t>
            </a:r>
            <a:r>
              <a:rPr lang="en-US" sz="1200" b="0" i="0" baseline="0" dirty="0" smtClean="0">
                <a:latin typeface="+mn-lt"/>
              </a:rPr>
              <a:t> 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tab,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Circle</a:t>
            </a:r>
            <a:r>
              <a:rPr lang="en-US" sz="1200" b="0" i="0" baseline="0" dirty="0" smtClean="0">
                <a:latin typeface="+mn-lt"/>
              </a:rPr>
              <a:t> (first row, first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baseline="0" dirty="0" smtClean="0">
                <a:latin typeface="+mn-lt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first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baseline="0" dirty="0" smtClean="0">
                <a:latin typeface="+mn-lt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third option from the left).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rounded rectangle.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rectangle.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Fill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rectangle above the first rectangle until the lower edge overlays the top edge of the first rectangle.</a:t>
            </a:r>
            <a:r>
              <a:rPr lang="en-US" sz="1200" b="0" dirty="0" smtClean="0">
                <a:latin typeface="+mn-lt"/>
              </a:rPr>
              <a:t> (Note: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aseline="0" dirty="0" smtClean="0">
                <a:latin typeface="+mn-lt"/>
              </a:rPr>
              <a:t>When the spinning animation effect is created later for these rectangles, the spin will center where the edges of the rectangles meet.)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Press and hold CTRL, and then select both rectangles.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Selected Objects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Center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Group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group until it is centered horizontally on the left edge of the slide (straddling the edge).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dashed arc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Arc</a:t>
            </a:r>
            <a:r>
              <a:rPr lang="en-US" sz="1200" b="0" i="0" baseline="0" dirty="0" smtClean="0">
                <a:latin typeface="+mn-lt"/>
              </a:rPr>
              <a:t> (third row, 12</a:t>
            </a:r>
            <a:r>
              <a:rPr lang="en-US" sz="1200" b="0" i="0" baseline="30000" dirty="0" smtClean="0">
                <a:latin typeface="+mn-lt"/>
              </a:rPr>
              <a:t>th</a:t>
            </a:r>
            <a:r>
              <a:rPr lang="en-US" sz="1200" b="0" i="0" baseline="0" dirty="0" smtClean="0">
                <a:latin typeface="+mn-lt"/>
              </a:rPr>
              <a:t> option from the left). On the slide, drag to draw an arc.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,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Dashes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Dash </a:t>
            </a:r>
            <a:r>
              <a:rPr lang="en-US" sz="1200" b="0" i="0" baseline="0" dirty="0" smtClean="0">
                <a:latin typeface="+mn-lt"/>
              </a:rPr>
              <a:t>(fourth option from the top).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yellow diamond adjustment handle on the right side of the arc to the bottom of the arc to create a half circle.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arc until the yellow diamond adjustment handles are on the left edge of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half circle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arc.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second arc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5% </a:t>
            </a:r>
            <a:r>
              <a:rPr lang="en-US" sz="1200" b="0" i="0" baseline="0" dirty="0" smtClean="0">
                <a:latin typeface="+mn-lt"/>
              </a:rPr>
              <a:t>(second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Shape Effects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Options</a:t>
            </a:r>
            <a:r>
              <a:rPr lang="en-US" sz="1200" b="0" i="0" baseline="0" dirty="0" smtClean="0">
                <a:latin typeface="+mn-lt"/>
              </a:rPr>
              <a:t>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 , under </a:t>
            </a:r>
            <a:r>
              <a:rPr lang="en-US" sz="1200" b="1" i="0" baseline="0" dirty="0" smtClean="0">
                <a:latin typeface="+mn-lt"/>
              </a:rPr>
              <a:t>Inner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Inside Right </a:t>
            </a:r>
            <a:r>
              <a:rPr lang="en-US" sz="1200" b="0" i="0" baseline="0" dirty="0" smtClean="0">
                <a:latin typeface="+mn-lt"/>
              </a:rPr>
              <a:t>(second row, third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86%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second arc until the yellow diamond adjustment handles are on the left edge of the slide.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1" baseline="0" dirty="0" smtClean="0">
                <a:latin typeface="+mn-lt"/>
              </a:rPr>
              <a:t>. </a:t>
            </a: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Send to Back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button shapes on this slide, do the following: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Oval </a:t>
            </a:r>
            <a:r>
              <a:rPr lang="en-US" sz="1200" b="0" i="0" baseline="0" dirty="0" smtClean="0">
                <a:latin typeface="+mn-lt"/>
              </a:rPr>
              <a:t>(first row, second option from the left). On the slide, drag to draw an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More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Light 1 Outline, Colored Fill – Olive Green, Accent 3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.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 </a:t>
            </a: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Olive Green, Accent 3, Lighter 80</a:t>
            </a:r>
            <a:r>
              <a:rPr lang="en-US" sz="1200" b="1" i="0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(second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Offset Bottom </a:t>
            </a:r>
            <a:r>
              <a:rPr lang="en-US" sz="1200" b="0" i="0" baseline="0" dirty="0" smtClean="0">
                <a:latin typeface="+mn-lt"/>
              </a:rPr>
              <a:t>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in the left pane, and then do the following in the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Art Deco</a:t>
            </a:r>
            <a:r>
              <a:rPr lang="en-US" sz="1200" b="0" i="0" baseline="0" dirty="0" smtClean="0">
                <a:latin typeface="+mn-lt"/>
              </a:rPr>
              <a:t> (third row, fourth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the left).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 C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third option from the left).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slide, s</a:t>
            </a:r>
            <a:r>
              <a:rPr lang="en-US" sz="1200" i="0" dirty="0" smtClean="0">
                <a:latin typeface="+mn-lt"/>
              </a:rPr>
              <a:t>elect the oval.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1.5”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oval.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Clipboard</a:t>
            </a:r>
            <a:r>
              <a:rPr lang="en-US" sz="120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Paste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Duplicate</a:t>
            </a:r>
            <a:r>
              <a:rPr lang="en-US" sz="120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3.52”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Repeat step 9 two more times, for a total of four ovals.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third oval on the slide, and then enter </a:t>
            </a:r>
            <a:r>
              <a:rPr lang="en-US" sz="1200" b="1" i="0" baseline="0" dirty="0" smtClean="0">
                <a:latin typeface="+mn-lt"/>
              </a:rPr>
              <a:t>3.52”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4.27”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fourth oval on the slide, and then enter </a:t>
            </a:r>
            <a:r>
              <a:rPr lang="en-US" sz="1200" b="1" i="0" baseline="0" dirty="0" smtClean="0">
                <a:latin typeface="+mn-lt"/>
              </a:rPr>
              <a:t>2.99”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5.66”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text on this slide, do the following:</a:t>
            </a:r>
            <a:endParaRPr lang="en-US" sz="1200" i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Insert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Text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Text Box</a:t>
            </a:r>
            <a:r>
              <a:rPr lang="en-US" sz="1200" i="0" baseline="0" dirty="0" smtClean="0">
                <a:latin typeface="+mn-lt"/>
              </a:rPr>
              <a:t>, and then on the slide, drag to draw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Enter text in the text box and select the text. O</a:t>
            </a:r>
            <a:r>
              <a:rPr lang="en-US" sz="1200" i="0" dirty="0" smtClean="0">
                <a:latin typeface="+mn-lt"/>
              </a:rPr>
              <a:t>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Font</a:t>
            </a:r>
            <a:r>
              <a:rPr lang="en-US" sz="1200" i="0" baseline="0" dirty="0" smtClean="0">
                <a:latin typeface="+mn-lt"/>
              </a:rPr>
              <a:t> group, do the following: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Corbel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Size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22</a:t>
            </a:r>
            <a:r>
              <a:rPr lang="en-US" sz="1200" b="0" i="0" baseline="0" dirty="0" smtClean="0">
                <a:latin typeface="+mn-lt"/>
              </a:rPr>
              <a:t>.</a:t>
            </a:r>
            <a:r>
              <a:rPr lang="en-US" sz="1200" b="1" i="0" baseline="0" dirty="0" smtClean="0">
                <a:latin typeface="+mn-lt"/>
              </a:rPr>
              <a:t> </a:t>
            </a:r>
            <a:endParaRPr lang="en-US" sz="120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Font 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50% </a:t>
            </a:r>
            <a:r>
              <a:rPr lang="en-US" sz="1200" b="0" i="0" baseline="0" dirty="0" smtClean="0">
                <a:latin typeface="+mn-lt"/>
              </a:rPr>
              <a:t>(sixth row, first option from the left).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Paragraph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Align Text Left </a:t>
            </a:r>
            <a:r>
              <a:rPr lang="en-US" sz="1200" i="0" baseline="0" dirty="0" smtClean="0">
                <a:latin typeface="+mn-lt"/>
              </a:rPr>
              <a:t>to align the text left in the text 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slide, drag the text box to the right of the first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in the text box and edit the text.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text box to the right of the second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Repeat steps 5-7 to create the third and fourth text boxes, dragging them to the right of the third and fourth ovals. </a:t>
            </a:r>
          </a:p>
          <a:p>
            <a:endParaRPr lang="en-US" sz="1200" i="1" baseline="0" dirty="0" smtClean="0">
              <a:latin typeface="+mn-lt"/>
            </a:endParaRPr>
          </a:p>
          <a:p>
            <a:endParaRPr lang="en-US" sz="1200" i="1" baseline="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Editing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Select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Selection Pane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</a:t>
            </a:r>
            <a:endParaRPr lang="en-US" sz="1200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123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>
                <a:latin typeface="Verdana"/>
                <a:ea typeface="Verdana"/>
                <a:cs typeface="Verdana"/>
              </a:rPr>
              <a:t>,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 </a:t>
            </a:r>
            <a:r>
              <a:rPr lang="en-US" sz="1200" b="0" baseline="0" dirty="0" smtClean="0"/>
              <a:t>and then press ENTER. 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Also in the </a:t>
            </a:r>
            <a:r>
              <a:rPr lang="en-US" sz="1200" b="1" baseline="0" dirty="0" smtClean="0">
                <a:latin typeface="+mn-lt"/>
                <a:ea typeface="+mn-ea"/>
                <a:cs typeface="+mn-cs"/>
              </a:rPr>
              <a:t>Amount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 list,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Counterclockwise</a:t>
            </a:r>
            <a:r>
              <a:rPr lang="en-US" sz="1200" b="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dirty="0" smtClean="0"/>
              <a:t>, select </a:t>
            </a:r>
            <a:r>
              <a:rPr lang="en-US" sz="1200" b="1" dirty="0" smtClean="0"/>
              <a:t>1.00</a:t>
            </a:r>
            <a:r>
              <a:rPr lang="en-US" sz="1200" dirty="0" smtClean="0"/>
              <a:t>. 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</a:t>
            </a:r>
            <a:r>
              <a:rPr lang="en-US" sz="1200" b="0" baseline="0" dirty="0" smtClean="0"/>
              <a:t>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first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Animation,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the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first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</a:t>
            </a:r>
            <a:r>
              <a:rPr lang="en-US" sz="1200" b="0" baseline="0" dirty="0" smtClean="0"/>
              <a:t> 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22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/>
              <a:t>, and then press ENTER.</a:t>
            </a:r>
            <a:r>
              <a:rPr lang="en-US" sz="1200" dirty="0" smtClean="0"/>
              <a:t> </a:t>
            </a:r>
            <a:r>
              <a:rPr lang="en-US" sz="1200" b="0" baseline="0" dirty="0" smtClean="0"/>
              <a:t> Also in the </a:t>
            </a:r>
            <a:r>
              <a:rPr lang="en-US" sz="1200" b="1" baseline="0" dirty="0" smtClean="0"/>
              <a:t>Amount</a:t>
            </a:r>
            <a:r>
              <a:rPr lang="en-US" sz="1200" b="0" baseline="0" dirty="0" smtClean="0"/>
              <a:t> list, click </a:t>
            </a:r>
            <a:r>
              <a:rPr lang="en-US" sz="1200" b="1" baseline="0" dirty="0" smtClean="0"/>
              <a:t>Clockwise</a:t>
            </a:r>
            <a:r>
              <a:rPr lang="en-US" sz="1200" b="0" baseline="0" dirty="0" smtClean="0"/>
              <a:t>.</a:t>
            </a:r>
            <a:r>
              <a:rPr lang="en-US" sz="1200" dirty="0" smtClean="0"/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On Click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</a:t>
            </a:r>
            <a:r>
              <a:rPr lang="en-US" sz="1200" b="0" i="0" baseline="0" dirty="0" smtClean="0"/>
              <a:t>the </a:t>
            </a:r>
            <a:r>
              <a:rPr lang="en-US" sz="1200" b="1" i="0" baseline="0" dirty="0" smtClean="0"/>
              <a:t>Duration </a:t>
            </a:r>
            <a:r>
              <a:rPr lang="en-US" sz="1200" b="0" i="0" baseline="0" dirty="0" smtClean="0"/>
              <a:t>box, enter </a:t>
            </a:r>
            <a:r>
              <a:rPr lang="en-US" sz="1200" b="1" i="0" baseline="0" dirty="0" smtClean="0"/>
              <a:t>0.50</a:t>
            </a:r>
            <a:r>
              <a:rPr lang="en-US" sz="1200" b="0" i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second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second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third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Speed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Very Fast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third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dirty="0" smtClean="0"/>
              <a:t>box, enter </a:t>
            </a:r>
            <a:r>
              <a:rPr lang="en-US" sz="1200" b="1" dirty="0" smtClean="0"/>
              <a:t>0.50.</a:t>
            </a:r>
            <a:endParaRPr lang="en-US" sz="1200" b="0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fourth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baseline="0" dirty="0" smtClean="0"/>
              <a:t>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fourth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0:50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84844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0" dirty="0" smtClean="0"/>
              <a:t>Animated pointer and light-up text</a:t>
            </a:r>
          </a:p>
          <a:p>
            <a:r>
              <a:rPr lang="en-US" sz="1400" dirty="0" smtClean="0"/>
              <a:t>(Advanced)</a:t>
            </a:r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r>
              <a:rPr lang="en-US" sz="1200" b="0" baseline="0" dirty="0" smtClean="0">
                <a:latin typeface="+mn-lt"/>
              </a:rPr>
              <a:t>To reproduce the background effects on this slide, do the following: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dirty="0" smtClean="0">
                <a:latin typeface="+mn-lt"/>
              </a:rPr>
              <a:t> tab, 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Slides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Layout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Blank</a:t>
            </a:r>
            <a:r>
              <a:rPr lang="en-US" sz="1200" i="0" baseline="0" dirty="0" smtClean="0">
                <a:latin typeface="+mn-lt"/>
              </a:rPr>
              <a:t>.</a:t>
            </a:r>
            <a:endParaRPr lang="en-US" sz="1200" i="0" dirty="0" smtClean="0">
              <a:latin typeface="+mn-lt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right pane, and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0" lvl="0" indent="0">
              <a:buFontTx/>
              <a:buNone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endParaRPr lang="en-US" sz="120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rectangle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Rectangles</a:t>
            </a:r>
            <a:r>
              <a:rPr lang="en-US" sz="1200" i="0" baseline="0" dirty="0" smtClean="0">
                <a:latin typeface="+mn-lt"/>
              </a:rPr>
              <a:t> click </a:t>
            </a:r>
            <a:r>
              <a:rPr lang="en-US" sz="1200" b="1" baseline="0" dirty="0" smtClean="0">
                <a:latin typeface="+mn-lt"/>
              </a:rPr>
              <a:t>Rounded Rectangle </a:t>
            </a:r>
            <a:r>
              <a:rPr lang="en-US" sz="1200" b="0" i="0" baseline="0" dirty="0" smtClean="0">
                <a:latin typeface="+mn-lt"/>
              </a:rPr>
              <a:t>(second option from the left). On the slide, drag to draw a rounded rectangle.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rectangle. Drag the </a:t>
            </a:r>
            <a:r>
              <a:rPr lang="en-US" sz="1200" b="0" baseline="0" dirty="0" smtClean="0">
                <a:latin typeface="+mn-lt"/>
              </a:rPr>
              <a:t>yellow diamond adjustment handle to the left to decrease the amount of rounding on the corners.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rounded rectangle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0.25”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</a:t>
            </a:r>
            <a:r>
              <a:rPr lang="en-US" sz="1200" b="0" i="0" baseline="0" dirty="0" smtClean="0">
                <a:latin typeface="+mn-lt"/>
              </a:rPr>
              <a:t> group, click the </a:t>
            </a:r>
            <a:r>
              <a:rPr lang="en-US" sz="1200" b="1" i="0" baseline="0" dirty="0" smtClean="0">
                <a:latin typeface="+mn-lt"/>
              </a:rPr>
              <a:t>Format Shape</a:t>
            </a:r>
            <a:r>
              <a:rPr lang="en-US" sz="1200" b="0" i="0" baseline="0" dirty="0" smtClean="0">
                <a:latin typeface="+mn-lt"/>
              </a:rPr>
              <a:t> 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</a:t>
            </a:r>
            <a:r>
              <a:rPr lang="en-US" sz="1200" b="1" i="0" baseline="0" dirty="0" smtClean="0">
                <a:latin typeface="+mn-lt"/>
              </a:rPr>
              <a:t> 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select </a:t>
            </a:r>
            <a:r>
              <a:rPr lang="en-US" sz="1200" b="1" i="0" baseline="0" dirty="0" smtClean="0">
                <a:latin typeface="+mn-lt"/>
              </a:rPr>
              <a:t>Offset Bottom</a:t>
            </a:r>
            <a:r>
              <a:rPr lang="en-US" sz="1200" b="0" i="0" baseline="0" dirty="0" smtClean="0">
                <a:latin typeface="+mn-lt"/>
              </a:rPr>
              <a:t> 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tab,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Circle</a:t>
            </a:r>
            <a:r>
              <a:rPr lang="en-US" sz="1200" b="0" i="0" baseline="0" dirty="0" smtClean="0">
                <a:latin typeface="+mn-lt"/>
              </a:rPr>
              <a:t> (first row, first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baseline="0" dirty="0" smtClean="0">
                <a:latin typeface="+mn-lt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first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baseline="0" dirty="0" smtClean="0">
                <a:latin typeface="+mn-lt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third option from the left).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rounded rectangle.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rectangle.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Fill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rectangle above the first rectangle until the lower edge overlays the top edge of the first rectangle.</a:t>
            </a:r>
            <a:r>
              <a:rPr lang="en-US" sz="1200" b="0" dirty="0" smtClean="0">
                <a:latin typeface="+mn-lt"/>
              </a:rPr>
              <a:t> (Note: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aseline="0" dirty="0" smtClean="0">
                <a:latin typeface="+mn-lt"/>
              </a:rPr>
              <a:t>When the spinning animation effect is created later for these rectangles, the spin will center where the edges of the rectangles meet.)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Press and hold CTRL, and then select both rectangles.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Selected Objects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Center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Group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group until it is centered horizontally on the left edge of the slide (straddling the edge).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dashed arc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Arc</a:t>
            </a:r>
            <a:r>
              <a:rPr lang="en-US" sz="1200" b="0" i="0" baseline="0" dirty="0" smtClean="0">
                <a:latin typeface="+mn-lt"/>
              </a:rPr>
              <a:t> (third row, 12</a:t>
            </a:r>
            <a:r>
              <a:rPr lang="en-US" sz="1200" b="0" i="0" baseline="30000" dirty="0" smtClean="0">
                <a:latin typeface="+mn-lt"/>
              </a:rPr>
              <a:t>th</a:t>
            </a:r>
            <a:r>
              <a:rPr lang="en-US" sz="1200" b="0" i="0" baseline="0" dirty="0" smtClean="0">
                <a:latin typeface="+mn-lt"/>
              </a:rPr>
              <a:t> option from the left). On the slide, drag to draw an arc.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,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Dashes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Dash </a:t>
            </a:r>
            <a:r>
              <a:rPr lang="en-US" sz="1200" b="0" i="0" baseline="0" dirty="0" smtClean="0">
                <a:latin typeface="+mn-lt"/>
              </a:rPr>
              <a:t>(fourth option from the top).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yellow diamond adjustment handle on the right side of the arc to the bottom of the arc to create a half circle.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arc until the yellow diamond adjustment handles are on the left edge of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half circle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arc.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second arc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5% </a:t>
            </a:r>
            <a:r>
              <a:rPr lang="en-US" sz="1200" b="0" i="0" baseline="0" dirty="0" smtClean="0">
                <a:latin typeface="+mn-lt"/>
              </a:rPr>
              <a:t>(second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Shape Effects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Options</a:t>
            </a:r>
            <a:r>
              <a:rPr lang="en-US" sz="1200" b="0" i="0" baseline="0" dirty="0" smtClean="0">
                <a:latin typeface="+mn-lt"/>
              </a:rPr>
              <a:t>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 , under </a:t>
            </a:r>
            <a:r>
              <a:rPr lang="en-US" sz="1200" b="1" i="0" baseline="0" dirty="0" smtClean="0">
                <a:latin typeface="+mn-lt"/>
              </a:rPr>
              <a:t>Inner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Inside Right </a:t>
            </a:r>
            <a:r>
              <a:rPr lang="en-US" sz="1200" b="0" i="0" baseline="0" dirty="0" smtClean="0">
                <a:latin typeface="+mn-lt"/>
              </a:rPr>
              <a:t>(second row, third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86%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second arc until the yellow diamond adjustment handles are on the left edge of the slide.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1" baseline="0" dirty="0" smtClean="0">
                <a:latin typeface="+mn-lt"/>
              </a:rPr>
              <a:t>. </a:t>
            </a: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Send to Back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button shapes on this slide, do the following: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Oval </a:t>
            </a:r>
            <a:r>
              <a:rPr lang="en-US" sz="1200" b="0" i="0" baseline="0" dirty="0" smtClean="0">
                <a:latin typeface="+mn-lt"/>
              </a:rPr>
              <a:t>(first row, second option from the left). On the slide, drag to draw an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More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Light 1 Outline, Colored Fill – Olive Green, Accent 3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.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 </a:t>
            </a: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Olive Green, Accent 3, Lighter 80</a:t>
            </a:r>
            <a:r>
              <a:rPr lang="en-US" sz="1200" b="1" i="0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(second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Offset Bottom </a:t>
            </a:r>
            <a:r>
              <a:rPr lang="en-US" sz="1200" b="0" i="0" baseline="0" dirty="0" smtClean="0">
                <a:latin typeface="+mn-lt"/>
              </a:rPr>
              <a:t>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in the left pane, and then do the following in the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Art Deco</a:t>
            </a:r>
            <a:r>
              <a:rPr lang="en-US" sz="1200" b="0" i="0" baseline="0" dirty="0" smtClean="0">
                <a:latin typeface="+mn-lt"/>
              </a:rPr>
              <a:t> (third row, fourth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the left).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 C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third option from the left).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slide, s</a:t>
            </a:r>
            <a:r>
              <a:rPr lang="en-US" sz="1200" i="0" dirty="0" smtClean="0">
                <a:latin typeface="+mn-lt"/>
              </a:rPr>
              <a:t>elect the oval.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1.5”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oval.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Clipboard</a:t>
            </a:r>
            <a:r>
              <a:rPr lang="en-US" sz="120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Paste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Duplicate</a:t>
            </a:r>
            <a:r>
              <a:rPr lang="en-US" sz="120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3.52”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Repeat step 9 two more times, for a total of four ovals.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third oval on the slide, and then enter </a:t>
            </a:r>
            <a:r>
              <a:rPr lang="en-US" sz="1200" b="1" i="0" baseline="0" dirty="0" smtClean="0">
                <a:latin typeface="+mn-lt"/>
              </a:rPr>
              <a:t>3.52”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4.27”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fourth oval on the slide, and then enter </a:t>
            </a:r>
            <a:r>
              <a:rPr lang="en-US" sz="1200" b="1" i="0" baseline="0" dirty="0" smtClean="0">
                <a:latin typeface="+mn-lt"/>
              </a:rPr>
              <a:t>2.99”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5.66”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text on this slide, do the following:</a:t>
            </a:r>
            <a:endParaRPr lang="en-US" sz="1200" i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Insert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Text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Text Box</a:t>
            </a:r>
            <a:r>
              <a:rPr lang="en-US" sz="1200" i="0" baseline="0" dirty="0" smtClean="0">
                <a:latin typeface="+mn-lt"/>
              </a:rPr>
              <a:t>, and then on the slide, drag to draw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Enter text in the text box and select the text. O</a:t>
            </a:r>
            <a:r>
              <a:rPr lang="en-US" sz="1200" i="0" dirty="0" smtClean="0">
                <a:latin typeface="+mn-lt"/>
              </a:rPr>
              <a:t>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Font</a:t>
            </a:r>
            <a:r>
              <a:rPr lang="en-US" sz="1200" i="0" baseline="0" dirty="0" smtClean="0">
                <a:latin typeface="+mn-lt"/>
              </a:rPr>
              <a:t> group, do the following: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Corbel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Size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22</a:t>
            </a:r>
            <a:r>
              <a:rPr lang="en-US" sz="1200" b="0" i="0" baseline="0" dirty="0" smtClean="0">
                <a:latin typeface="+mn-lt"/>
              </a:rPr>
              <a:t>.</a:t>
            </a:r>
            <a:r>
              <a:rPr lang="en-US" sz="1200" b="1" i="0" baseline="0" dirty="0" smtClean="0">
                <a:latin typeface="+mn-lt"/>
              </a:rPr>
              <a:t> </a:t>
            </a:r>
            <a:endParaRPr lang="en-US" sz="120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Font 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50% </a:t>
            </a:r>
            <a:r>
              <a:rPr lang="en-US" sz="1200" b="0" i="0" baseline="0" dirty="0" smtClean="0">
                <a:latin typeface="+mn-lt"/>
              </a:rPr>
              <a:t>(sixth row, first option from the left).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Paragraph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Align Text Left </a:t>
            </a:r>
            <a:r>
              <a:rPr lang="en-US" sz="1200" i="0" baseline="0" dirty="0" smtClean="0">
                <a:latin typeface="+mn-lt"/>
              </a:rPr>
              <a:t>to align the text left in the text 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slide, drag the text box to the right of the first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in the text box and edit the text.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text box to the right of the second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Repeat steps 5-7 to create the third and fourth text boxes, dragging them to the right of the third and fourth ovals. </a:t>
            </a:r>
          </a:p>
          <a:p>
            <a:endParaRPr lang="en-US" sz="1200" i="1" baseline="0" dirty="0" smtClean="0">
              <a:latin typeface="+mn-lt"/>
            </a:endParaRPr>
          </a:p>
          <a:p>
            <a:endParaRPr lang="en-US" sz="1200" i="1" baseline="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Editing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Select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Selection Pane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</a:t>
            </a:r>
            <a:endParaRPr lang="en-US" sz="1200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123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>
                <a:latin typeface="Verdana"/>
                <a:ea typeface="Verdana"/>
                <a:cs typeface="Verdana"/>
              </a:rPr>
              <a:t>,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 </a:t>
            </a:r>
            <a:r>
              <a:rPr lang="en-US" sz="1200" b="0" baseline="0" dirty="0" smtClean="0"/>
              <a:t>and then press ENTER. 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Also in the </a:t>
            </a:r>
            <a:r>
              <a:rPr lang="en-US" sz="1200" b="1" baseline="0" dirty="0" smtClean="0">
                <a:latin typeface="+mn-lt"/>
                <a:ea typeface="+mn-ea"/>
                <a:cs typeface="+mn-cs"/>
              </a:rPr>
              <a:t>Amount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 list,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Counterclockwise</a:t>
            </a:r>
            <a:r>
              <a:rPr lang="en-US" sz="1200" b="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dirty="0" smtClean="0"/>
              <a:t>, select </a:t>
            </a:r>
            <a:r>
              <a:rPr lang="en-US" sz="1200" b="1" dirty="0" smtClean="0"/>
              <a:t>1.00</a:t>
            </a:r>
            <a:r>
              <a:rPr lang="en-US" sz="1200" dirty="0" smtClean="0"/>
              <a:t>. 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</a:t>
            </a:r>
            <a:r>
              <a:rPr lang="en-US" sz="1200" b="0" baseline="0" dirty="0" smtClean="0"/>
              <a:t>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first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Animation,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the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first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</a:t>
            </a:r>
            <a:r>
              <a:rPr lang="en-US" sz="1200" b="0" baseline="0" dirty="0" smtClean="0"/>
              <a:t> 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22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/>
              <a:t>, and then press ENTER.</a:t>
            </a:r>
            <a:r>
              <a:rPr lang="en-US" sz="1200" dirty="0" smtClean="0"/>
              <a:t> </a:t>
            </a:r>
            <a:r>
              <a:rPr lang="en-US" sz="1200" b="0" baseline="0" dirty="0" smtClean="0"/>
              <a:t> Also in the </a:t>
            </a:r>
            <a:r>
              <a:rPr lang="en-US" sz="1200" b="1" baseline="0" dirty="0" smtClean="0"/>
              <a:t>Amount</a:t>
            </a:r>
            <a:r>
              <a:rPr lang="en-US" sz="1200" b="0" baseline="0" dirty="0" smtClean="0"/>
              <a:t> list, click </a:t>
            </a:r>
            <a:r>
              <a:rPr lang="en-US" sz="1200" b="1" baseline="0" dirty="0" smtClean="0"/>
              <a:t>Clockwise</a:t>
            </a:r>
            <a:r>
              <a:rPr lang="en-US" sz="1200" b="0" baseline="0" dirty="0" smtClean="0"/>
              <a:t>.</a:t>
            </a:r>
            <a:r>
              <a:rPr lang="en-US" sz="1200" dirty="0" smtClean="0"/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On Click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</a:t>
            </a:r>
            <a:r>
              <a:rPr lang="en-US" sz="1200" b="0" i="0" baseline="0" dirty="0" smtClean="0"/>
              <a:t>the </a:t>
            </a:r>
            <a:r>
              <a:rPr lang="en-US" sz="1200" b="1" i="0" baseline="0" dirty="0" smtClean="0"/>
              <a:t>Duration </a:t>
            </a:r>
            <a:r>
              <a:rPr lang="en-US" sz="1200" b="0" i="0" baseline="0" dirty="0" smtClean="0"/>
              <a:t>box, enter </a:t>
            </a:r>
            <a:r>
              <a:rPr lang="en-US" sz="1200" b="1" i="0" baseline="0" dirty="0" smtClean="0"/>
              <a:t>0.50</a:t>
            </a:r>
            <a:r>
              <a:rPr lang="en-US" sz="1200" b="0" i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second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second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third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Speed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Very Fast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third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dirty="0" smtClean="0"/>
              <a:t>box, enter </a:t>
            </a:r>
            <a:r>
              <a:rPr lang="en-US" sz="1200" b="1" dirty="0" smtClean="0"/>
              <a:t>0.50.</a:t>
            </a:r>
            <a:endParaRPr lang="en-US" sz="1200" b="0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fourth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baseline="0" dirty="0" smtClean="0"/>
              <a:t>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fourth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0:50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521415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0" dirty="0" smtClean="0"/>
              <a:t>Animated pointer and light-up text</a:t>
            </a:r>
          </a:p>
          <a:p>
            <a:r>
              <a:rPr lang="en-US" sz="1400" dirty="0" smtClean="0"/>
              <a:t>(Advanced)</a:t>
            </a:r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r>
              <a:rPr lang="en-US" sz="1200" b="0" baseline="0" dirty="0" smtClean="0">
                <a:latin typeface="+mn-lt"/>
              </a:rPr>
              <a:t>To reproduce the background effects on this slide, do the following: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dirty="0" smtClean="0">
                <a:latin typeface="+mn-lt"/>
              </a:rPr>
              <a:t> tab, 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Slides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Layout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Blank</a:t>
            </a:r>
            <a:r>
              <a:rPr lang="en-US" sz="1200" i="0" baseline="0" dirty="0" smtClean="0">
                <a:latin typeface="+mn-lt"/>
              </a:rPr>
              <a:t>.</a:t>
            </a:r>
            <a:endParaRPr lang="en-US" sz="1200" i="0" dirty="0" smtClean="0">
              <a:latin typeface="+mn-lt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right pane, and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0" lvl="0" indent="0">
              <a:buFontTx/>
              <a:buNone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endParaRPr lang="en-US" sz="120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rectangle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Rectangles</a:t>
            </a:r>
            <a:r>
              <a:rPr lang="en-US" sz="1200" i="0" baseline="0" dirty="0" smtClean="0">
                <a:latin typeface="+mn-lt"/>
              </a:rPr>
              <a:t> click </a:t>
            </a:r>
            <a:r>
              <a:rPr lang="en-US" sz="1200" b="1" baseline="0" dirty="0" smtClean="0">
                <a:latin typeface="+mn-lt"/>
              </a:rPr>
              <a:t>Rounded Rectangle </a:t>
            </a:r>
            <a:r>
              <a:rPr lang="en-US" sz="1200" b="0" i="0" baseline="0" dirty="0" smtClean="0">
                <a:latin typeface="+mn-lt"/>
              </a:rPr>
              <a:t>(second option from the left). On the slide, drag to draw a rounded rectangle.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rectangle. Drag the </a:t>
            </a:r>
            <a:r>
              <a:rPr lang="en-US" sz="1200" b="0" baseline="0" dirty="0" smtClean="0">
                <a:latin typeface="+mn-lt"/>
              </a:rPr>
              <a:t>yellow diamond adjustment handle to the left to decrease the amount of rounding on the corners.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rounded rectangle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0.25”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</a:t>
            </a:r>
            <a:r>
              <a:rPr lang="en-US" sz="1200" b="0" i="0" baseline="0" dirty="0" smtClean="0">
                <a:latin typeface="+mn-lt"/>
              </a:rPr>
              <a:t> group, click the </a:t>
            </a:r>
            <a:r>
              <a:rPr lang="en-US" sz="1200" b="1" i="0" baseline="0" dirty="0" smtClean="0">
                <a:latin typeface="+mn-lt"/>
              </a:rPr>
              <a:t>Format Shape</a:t>
            </a:r>
            <a:r>
              <a:rPr lang="en-US" sz="1200" b="0" i="0" baseline="0" dirty="0" smtClean="0">
                <a:latin typeface="+mn-lt"/>
              </a:rPr>
              <a:t> 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</a:t>
            </a:r>
            <a:r>
              <a:rPr lang="en-US" sz="1200" b="1" i="0" baseline="0" dirty="0" smtClean="0">
                <a:latin typeface="+mn-lt"/>
              </a:rPr>
              <a:t> 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select </a:t>
            </a:r>
            <a:r>
              <a:rPr lang="en-US" sz="1200" b="1" i="0" baseline="0" dirty="0" smtClean="0">
                <a:latin typeface="+mn-lt"/>
              </a:rPr>
              <a:t>Offset Bottom</a:t>
            </a:r>
            <a:r>
              <a:rPr lang="en-US" sz="1200" b="0" i="0" baseline="0" dirty="0" smtClean="0">
                <a:latin typeface="+mn-lt"/>
              </a:rPr>
              <a:t> 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tab,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Circle</a:t>
            </a:r>
            <a:r>
              <a:rPr lang="en-US" sz="1200" b="0" i="0" baseline="0" dirty="0" smtClean="0">
                <a:latin typeface="+mn-lt"/>
              </a:rPr>
              <a:t> (first row, first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baseline="0" dirty="0" smtClean="0">
                <a:latin typeface="+mn-lt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first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baseline="0" dirty="0" smtClean="0">
                <a:latin typeface="+mn-lt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third option from the left).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rounded rectangle.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rectangle.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Fill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rectangle above the first rectangle until the lower edge overlays the top edge of the first rectangle.</a:t>
            </a:r>
            <a:r>
              <a:rPr lang="en-US" sz="1200" b="0" dirty="0" smtClean="0">
                <a:latin typeface="+mn-lt"/>
              </a:rPr>
              <a:t> (Note: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aseline="0" dirty="0" smtClean="0">
                <a:latin typeface="+mn-lt"/>
              </a:rPr>
              <a:t>When the spinning animation effect is created later for these rectangles, the spin will center where the edges of the rectangles meet.)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Press and hold CTRL, and then select both rectangles.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Selected Objects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Center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Group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group until it is centered horizontally on the left edge of the slide (straddling the edge).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dashed arc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Arc</a:t>
            </a:r>
            <a:r>
              <a:rPr lang="en-US" sz="1200" b="0" i="0" baseline="0" dirty="0" smtClean="0">
                <a:latin typeface="+mn-lt"/>
              </a:rPr>
              <a:t> (third row, 12</a:t>
            </a:r>
            <a:r>
              <a:rPr lang="en-US" sz="1200" b="0" i="0" baseline="30000" dirty="0" smtClean="0">
                <a:latin typeface="+mn-lt"/>
              </a:rPr>
              <a:t>th</a:t>
            </a:r>
            <a:r>
              <a:rPr lang="en-US" sz="1200" b="0" i="0" baseline="0" dirty="0" smtClean="0">
                <a:latin typeface="+mn-lt"/>
              </a:rPr>
              <a:t> option from the left). On the slide, drag to draw an arc.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,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Dashes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Dash </a:t>
            </a:r>
            <a:r>
              <a:rPr lang="en-US" sz="1200" b="0" i="0" baseline="0" dirty="0" smtClean="0">
                <a:latin typeface="+mn-lt"/>
              </a:rPr>
              <a:t>(fourth option from the top).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yellow diamond adjustment handle on the right side of the arc to the bottom of the arc to create a half circle.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arc until the yellow diamond adjustment handles are on the left edge of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half circle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arc.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second arc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5% </a:t>
            </a:r>
            <a:r>
              <a:rPr lang="en-US" sz="1200" b="0" i="0" baseline="0" dirty="0" smtClean="0">
                <a:latin typeface="+mn-lt"/>
              </a:rPr>
              <a:t>(second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Shape Effects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Options</a:t>
            </a:r>
            <a:r>
              <a:rPr lang="en-US" sz="1200" b="0" i="0" baseline="0" dirty="0" smtClean="0">
                <a:latin typeface="+mn-lt"/>
              </a:rPr>
              <a:t>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 , under </a:t>
            </a:r>
            <a:r>
              <a:rPr lang="en-US" sz="1200" b="1" i="0" baseline="0" dirty="0" smtClean="0">
                <a:latin typeface="+mn-lt"/>
              </a:rPr>
              <a:t>Inner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Inside Right </a:t>
            </a:r>
            <a:r>
              <a:rPr lang="en-US" sz="1200" b="0" i="0" baseline="0" dirty="0" smtClean="0">
                <a:latin typeface="+mn-lt"/>
              </a:rPr>
              <a:t>(second row, third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86%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second arc until the yellow diamond adjustment handles are on the left edge of the slide.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1" baseline="0" dirty="0" smtClean="0">
                <a:latin typeface="+mn-lt"/>
              </a:rPr>
              <a:t>. </a:t>
            </a: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Send to Back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button shapes on this slide, do the following: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Oval </a:t>
            </a:r>
            <a:r>
              <a:rPr lang="en-US" sz="1200" b="0" i="0" baseline="0" dirty="0" smtClean="0">
                <a:latin typeface="+mn-lt"/>
              </a:rPr>
              <a:t>(first row, second option from the left). On the slide, drag to draw an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More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Light 1 Outline, Colored Fill – Olive Green, Accent 3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.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 </a:t>
            </a: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Olive Green, Accent 3, Lighter 80</a:t>
            </a:r>
            <a:r>
              <a:rPr lang="en-US" sz="1200" b="1" i="0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(second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Offset Bottom </a:t>
            </a:r>
            <a:r>
              <a:rPr lang="en-US" sz="1200" b="0" i="0" baseline="0" dirty="0" smtClean="0">
                <a:latin typeface="+mn-lt"/>
              </a:rPr>
              <a:t>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in the left pane, and then do the following in the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Art Deco</a:t>
            </a:r>
            <a:r>
              <a:rPr lang="en-US" sz="1200" b="0" i="0" baseline="0" dirty="0" smtClean="0">
                <a:latin typeface="+mn-lt"/>
              </a:rPr>
              <a:t> (third row, fourth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the left).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 C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third option from the left).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slide, s</a:t>
            </a:r>
            <a:r>
              <a:rPr lang="en-US" sz="1200" i="0" dirty="0" smtClean="0">
                <a:latin typeface="+mn-lt"/>
              </a:rPr>
              <a:t>elect the oval.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1.5”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oval.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Clipboard</a:t>
            </a:r>
            <a:r>
              <a:rPr lang="en-US" sz="120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Paste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Duplicate</a:t>
            </a:r>
            <a:r>
              <a:rPr lang="en-US" sz="120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3.52”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Repeat step 9 two more times, for a total of four ovals.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third oval on the slide, and then enter </a:t>
            </a:r>
            <a:r>
              <a:rPr lang="en-US" sz="1200" b="1" i="0" baseline="0" dirty="0" smtClean="0">
                <a:latin typeface="+mn-lt"/>
              </a:rPr>
              <a:t>3.52”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4.27”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fourth oval on the slide, and then enter </a:t>
            </a:r>
            <a:r>
              <a:rPr lang="en-US" sz="1200" b="1" i="0" baseline="0" dirty="0" smtClean="0">
                <a:latin typeface="+mn-lt"/>
              </a:rPr>
              <a:t>2.99”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5.66”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text on this slide, do the following:</a:t>
            </a:r>
            <a:endParaRPr lang="en-US" sz="1200" i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Insert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Text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Text Box</a:t>
            </a:r>
            <a:r>
              <a:rPr lang="en-US" sz="1200" i="0" baseline="0" dirty="0" smtClean="0">
                <a:latin typeface="+mn-lt"/>
              </a:rPr>
              <a:t>, and then on the slide, drag to draw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Enter text in the text box and select the text. O</a:t>
            </a:r>
            <a:r>
              <a:rPr lang="en-US" sz="1200" i="0" dirty="0" smtClean="0">
                <a:latin typeface="+mn-lt"/>
              </a:rPr>
              <a:t>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Font</a:t>
            </a:r>
            <a:r>
              <a:rPr lang="en-US" sz="1200" i="0" baseline="0" dirty="0" smtClean="0">
                <a:latin typeface="+mn-lt"/>
              </a:rPr>
              <a:t> group, do the following: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Corbel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Size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22</a:t>
            </a:r>
            <a:r>
              <a:rPr lang="en-US" sz="1200" b="0" i="0" baseline="0" dirty="0" smtClean="0">
                <a:latin typeface="+mn-lt"/>
              </a:rPr>
              <a:t>.</a:t>
            </a:r>
            <a:r>
              <a:rPr lang="en-US" sz="1200" b="1" i="0" baseline="0" dirty="0" smtClean="0">
                <a:latin typeface="+mn-lt"/>
              </a:rPr>
              <a:t> </a:t>
            </a:r>
            <a:endParaRPr lang="en-US" sz="120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Font 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50% </a:t>
            </a:r>
            <a:r>
              <a:rPr lang="en-US" sz="1200" b="0" i="0" baseline="0" dirty="0" smtClean="0">
                <a:latin typeface="+mn-lt"/>
              </a:rPr>
              <a:t>(sixth row, first option from the left).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Paragraph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Align Text Left </a:t>
            </a:r>
            <a:r>
              <a:rPr lang="en-US" sz="1200" i="0" baseline="0" dirty="0" smtClean="0">
                <a:latin typeface="+mn-lt"/>
              </a:rPr>
              <a:t>to align the text left in the text 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slide, drag the text box to the right of the first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in the text box and edit the text.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text box to the right of the second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Repeat steps 5-7 to create the third and fourth text boxes, dragging them to the right of the third and fourth ovals. </a:t>
            </a:r>
          </a:p>
          <a:p>
            <a:endParaRPr lang="en-US" sz="1200" i="1" baseline="0" dirty="0" smtClean="0">
              <a:latin typeface="+mn-lt"/>
            </a:endParaRPr>
          </a:p>
          <a:p>
            <a:endParaRPr lang="en-US" sz="1200" i="1" baseline="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Editing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Select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Selection Pane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</a:t>
            </a:r>
            <a:endParaRPr lang="en-US" sz="1200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123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>
                <a:latin typeface="Verdana"/>
                <a:ea typeface="Verdana"/>
                <a:cs typeface="Verdana"/>
              </a:rPr>
              <a:t>,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 </a:t>
            </a:r>
            <a:r>
              <a:rPr lang="en-US" sz="1200" b="0" baseline="0" dirty="0" smtClean="0"/>
              <a:t>and then press ENTER. 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Also in the </a:t>
            </a:r>
            <a:r>
              <a:rPr lang="en-US" sz="1200" b="1" baseline="0" dirty="0" smtClean="0">
                <a:latin typeface="+mn-lt"/>
                <a:ea typeface="+mn-ea"/>
                <a:cs typeface="+mn-cs"/>
              </a:rPr>
              <a:t>Amount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 list,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Counterclockwise</a:t>
            </a:r>
            <a:r>
              <a:rPr lang="en-US" sz="1200" b="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dirty="0" smtClean="0"/>
              <a:t>, select </a:t>
            </a:r>
            <a:r>
              <a:rPr lang="en-US" sz="1200" b="1" dirty="0" smtClean="0"/>
              <a:t>1.00</a:t>
            </a:r>
            <a:r>
              <a:rPr lang="en-US" sz="1200" dirty="0" smtClean="0"/>
              <a:t>. 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</a:t>
            </a:r>
            <a:r>
              <a:rPr lang="en-US" sz="1200" b="0" baseline="0" dirty="0" smtClean="0"/>
              <a:t>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first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Animation,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the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first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</a:t>
            </a:r>
            <a:r>
              <a:rPr lang="en-US" sz="1200" b="0" baseline="0" dirty="0" smtClean="0"/>
              <a:t> 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22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/>
              <a:t>, and then press ENTER.</a:t>
            </a:r>
            <a:r>
              <a:rPr lang="en-US" sz="1200" dirty="0" smtClean="0"/>
              <a:t> </a:t>
            </a:r>
            <a:r>
              <a:rPr lang="en-US" sz="1200" b="0" baseline="0" dirty="0" smtClean="0"/>
              <a:t> Also in the </a:t>
            </a:r>
            <a:r>
              <a:rPr lang="en-US" sz="1200" b="1" baseline="0" dirty="0" smtClean="0"/>
              <a:t>Amount</a:t>
            </a:r>
            <a:r>
              <a:rPr lang="en-US" sz="1200" b="0" baseline="0" dirty="0" smtClean="0"/>
              <a:t> list, click </a:t>
            </a:r>
            <a:r>
              <a:rPr lang="en-US" sz="1200" b="1" baseline="0" dirty="0" smtClean="0"/>
              <a:t>Clockwise</a:t>
            </a:r>
            <a:r>
              <a:rPr lang="en-US" sz="1200" b="0" baseline="0" dirty="0" smtClean="0"/>
              <a:t>.</a:t>
            </a:r>
            <a:r>
              <a:rPr lang="en-US" sz="1200" dirty="0" smtClean="0"/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On Click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</a:t>
            </a:r>
            <a:r>
              <a:rPr lang="en-US" sz="1200" b="0" i="0" baseline="0" dirty="0" smtClean="0"/>
              <a:t>the </a:t>
            </a:r>
            <a:r>
              <a:rPr lang="en-US" sz="1200" b="1" i="0" baseline="0" dirty="0" smtClean="0"/>
              <a:t>Duration </a:t>
            </a:r>
            <a:r>
              <a:rPr lang="en-US" sz="1200" b="0" i="0" baseline="0" dirty="0" smtClean="0"/>
              <a:t>box, enter </a:t>
            </a:r>
            <a:r>
              <a:rPr lang="en-US" sz="1200" b="1" i="0" baseline="0" dirty="0" smtClean="0"/>
              <a:t>0.50</a:t>
            </a:r>
            <a:r>
              <a:rPr lang="en-US" sz="1200" b="0" i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second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second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third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Speed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Very Fast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third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dirty="0" smtClean="0"/>
              <a:t>box, enter </a:t>
            </a:r>
            <a:r>
              <a:rPr lang="en-US" sz="1200" b="1" dirty="0" smtClean="0"/>
              <a:t>0.50.</a:t>
            </a:r>
            <a:endParaRPr lang="en-US" sz="1200" b="0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fourth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baseline="0" dirty="0" smtClean="0"/>
              <a:t>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fourth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0:50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121116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0" dirty="0" smtClean="0"/>
              <a:t>Animated pointer and light-up text</a:t>
            </a:r>
          </a:p>
          <a:p>
            <a:r>
              <a:rPr lang="en-US" sz="1400" dirty="0" smtClean="0"/>
              <a:t>(Advanced)</a:t>
            </a:r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r>
              <a:rPr lang="en-US" sz="1200" b="0" baseline="0" dirty="0" smtClean="0">
                <a:latin typeface="+mn-lt"/>
              </a:rPr>
              <a:t>To reproduce the background effects on this slide, do the following: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dirty="0" smtClean="0">
                <a:latin typeface="+mn-lt"/>
              </a:rPr>
              <a:t> tab, 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Slides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Layout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Blank</a:t>
            </a:r>
            <a:r>
              <a:rPr lang="en-US" sz="1200" i="0" baseline="0" dirty="0" smtClean="0">
                <a:latin typeface="+mn-lt"/>
              </a:rPr>
              <a:t>.</a:t>
            </a:r>
            <a:endParaRPr lang="en-US" sz="1200" i="0" dirty="0" smtClean="0">
              <a:latin typeface="+mn-lt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right pane, and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0" lvl="0" indent="0">
              <a:buFontTx/>
              <a:buNone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endParaRPr lang="en-US" sz="120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rectangle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Rectangles</a:t>
            </a:r>
            <a:r>
              <a:rPr lang="en-US" sz="1200" i="0" baseline="0" dirty="0" smtClean="0">
                <a:latin typeface="+mn-lt"/>
              </a:rPr>
              <a:t> click </a:t>
            </a:r>
            <a:r>
              <a:rPr lang="en-US" sz="1200" b="1" baseline="0" dirty="0" smtClean="0">
                <a:latin typeface="+mn-lt"/>
              </a:rPr>
              <a:t>Rounded Rectangle </a:t>
            </a:r>
            <a:r>
              <a:rPr lang="en-US" sz="1200" b="0" i="0" baseline="0" dirty="0" smtClean="0">
                <a:latin typeface="+mn-lt"/>
              </a:rPr>
              <a:t>(second option from the left). On the slide, drag to draw a rounded rectangle.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rectangle. Drag the </a:t>
            </a:r>
            <a:r>
              <a:rPr lang="en-US" sz="1200" b="0" baseline="0" dirty="0" smtClean="0">
                <a:latin typeface="+mn-lt"/>
              </a:rPr>
              <a:t>yellow diamond adjustment handle to the left to decrease the amount of rounding on the corners.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rounded rectangle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0.25”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</a:t>
            </a:r>
            <a:r>
              <a:rPr lang="en-US" sz="1200" b="0" i="0" baseline="0" dirty="0" smtClean="0">
                <a:latin typeface="+mn-lt"/>
              </a:rPr>
              <a:t> group, click the </a:t>
            </a:r>
            <a:r>
              <a:rPr lang="en-US" sz="1200" b="1" i="0" baseline="0" dirty="0" smtClean="0">
                <a:latin typeface="+mn-lt"/>
              </a:rPr>
              <a:t>Format Shape</a:t>
            </a:r>
            <a:r>
              <a:rPr lang="en-US" sz="1200" b="0" i="0" baseline="0" dirty="0" smtClean="0">
                <a:latin typeface="+mn-lt"/>
              </a:rPr>
              <a:t> 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</a:t>
            </a:r>
            <a:r>
              <a:rPr lang="en-US" sz="1200" b="1" i="0" baseline="0" dirty="0" smtClean="0">
                <a:latin typeface="+mn-lt"/>
              </a:rPr>
              <a:t> 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select </a:t>
            </a:r>
            <a:r>
              <a:rPr lang="en-US" sz="1200" b="1" i="0" baseline="0" dirty="0" smtClean="0">
                <a:latin typeface="+mn-lt"/>
              </a:rPr>
              <a:t>Offset Bottom</a:t>
            </a:r>
            <a:r>
              <a:rPr lang="en-US" sz="1200" b="0" i="0" baseline="0" dirty="0" smtClean="0">
                <a:latin typeface="+mn-lt"/>
              </a:rPr>
              <a:t> 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tab,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Circle</a:t>
            </a:r>
            <a:r>
              <a:rPr lang="en-US" sz="1200" b="0" i="0" baseline="0" dirty="0" smtClean="0">
                <a:latin typeface="+mn-lt"/>
              </a:rPr>
              <a:t> (first row, first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baseline="0" dirty="0" smtClean="0">
                <a:latin typeface="+mn-lt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first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baseline="0" dirty="0" smtClean="0">
                <a:latin typeface="+mn-lt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third option from the left).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rounded rectangle.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rectangle.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Fill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rectangle above the first rectangle until the lower edge overlays the top edge of the first rectangle.</a:t>
            </a:r>
            <a:r>
              <a:rPr lang="en-US" sz="1200" b="0" dirty="0" smtClean="0">
                <a:latin typeface="+mn-lt"/>
              </a:rPr>
              <a:t> (Note: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aseline="0" dirty="0" smtClean="0">
                <a:latin typeface="+mn-lt"/>
              </a:rPr>
              <a:t>When the spinning animation effect is created later for these rectangles, the spin will center where the edges of the rectangles meet.)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Press and hold CTRL, and then select both rectangles.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Selected Objects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Center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Group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group until it is centered horizontally on the left edge of the slide (straddling the edge).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dashed arc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Arc</a:t>
            </a:r>
            <a:r>
              <a:rPr lang="en-US" sz="1200" b="0" i="0" baseline="0" dirty="0" smtClean="0">
                <a:latin typeface="+mn-lt"/>
              </a:rPr>
              <a:t> (third row, 12</a:t>
            </a:r>
            <a:r>
              <a:rPr lang="en-US" sz="1200" b="0" i="0" baseline="30000" dirty="0" smtClean="0">
                <a:latin typeface="+mn-lt"/>
              </a:rPr>
              <a:t>th</a:t>
            </a:r>
            <a:r>
              <a:rPr lang="en-US" sz="1200" b="0" i="0" baseline="0" dirty="0" smtClean="0">
                <a:latin typeface="+mn-lt"/>
              </a:rPr>
              <a:t> option from the left). On the slide, drag to draw an arc.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,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Dashes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Dash </a:t>
            </a:r>
            <a:r>
              <a:rPr lang="en-US" sz="1200" b="0" i="0" baseline="0" dirty="0" smtClean="0">
                <a:latin typeface="+mn-lt"/>
              </a:rPr>
              <a:t>(fourth option from the top).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yellow diamond adjustment handle on the right side of the arc to the bottom of the arc to create a half circle.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arc until the yellow diamond adjustment handles are on the left edge of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half circle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arc.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second arc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5% </a:t>
            </a:r>
            <a:r>
              <a:rPr lang="en-US" sz="1200" b="0" i="0" baseline="0" dirty="0" smtClean="0">
                <a:latin typeface="+mn-lt"/>
              </a:rPr>
              <a:t>(second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Shape Effects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Options</a:t>
            </a:r>
            <a:r>
              <a:rPr lang="en-US" sz="1200" b="0" i="0" baseline="0" dirty="0" smtClean="0">
                <a:latin typeface="+mn-lt"/>
              </a:rPr>
              <a:t>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 , under </a:t>
            </a:r>
            <a:r>
              <a:rPr lang="en-US" sz="1200" b="1" i="0" baseline="0" dirty="0" smtClean="0">
                <a:latin typeface="+mn-lt"/>
              </a:rPr>
              <a:t>Inner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Inside Right </a:t>
            </a:r>
            <a:r>
              <a:rPr lang="en-US" sz="1200" b="0" i="0" baseline="0" dirty="0" smtClean="0">
                <a:latin typeface="+mn-lt"/>
              </a:rPr>
              <a:t>(second row, third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86%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second arc until the yellow diamond adjustment handles are on the left edge of the slide.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1" baseline="0" dirty="0" smtClean="0">
                <a:latin typeface="+mn-lt"/>
              </a:rPr>
              <a:t>. </a:t>
            </a: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Send to Back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button shapes on this slide, do the following: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Oval </a:t>
            </a:r>
            <a:r>
              <a:rPr lang="en-US" sz="1200" b="0" i="0" baseline="0" dirty="0" smtClean="0">
                <a:latin typeface="+mn-lt"/>
              </a:rPr>
              <a:t>(first row, second option from the left). On the slide, drag to draw an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More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Light 1 Outline, Colored Fill – Olive Green, Accent 3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.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 </a:t>
            </a: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Olive Green, Accent 3, Lighter 80</a:t>
            </a:r>
            <a:r>
              <a:rPr lang="en-US" sz="1200" b="1" i="0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(second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Offset Bottom </a:t>
            </a:r>
            <a:r>
              <a:rPr lang="en-US" sz="1200" b="0" i="0" baseline="0" dirty="0" smtClean="0">
                <a:latin typeface="+mn-lt"/>
              </a:rPr>
              <a:t>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in the left pane, and then do the following in the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Art Deco</a:t>
            </a:r>
            <a:r>
              <a:rPr lang="en-US" sz="1200" b="0" i="0" baseline="0" dirty="0" smtClean="0">
                <a:latin typeface="+mn-lt"/>
              </a:rPr>
              <a:t> (third row, fourth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the left).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 C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third option from the left).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slide, s</a:t>
            </a:r>
            <a:r>
              <a:rPr lang="en-US" sz="1200" i="0" dirty="0" smtClean="0">
                <a:latin typeface="+mn-lt"/>
              </a:rPr>
              <a:t>elect the oval.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1.5”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oval.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Clipboard</a:t>
            </a:r>
            <a:r>
              <a:rPr lang="en-US" sz="120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Paste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Duplicate</a:t>
            </a:r>
            <a:r>
              <a:rPr lang="en-US" sz="120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3.52”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Repeat step 9 two more times, for a total of four ovals.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third oval on the slide, and then enter </a:t>
            </a:r>
            <a:r>
              <a:rPr lang="en-US" sz="1200" b="1" i="0" baseline="0" dirty="0" smtClean="0">
                <a:latin typeface="+mn-lt"/>
              </a:rPr>
              <a:t>3.52”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4.27”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fourth oval on the slide, and then enter </a:t>
            </a:r>
            <a:r>
              <a:rPr lang="en-US" sz="1200" b="1" i="0" baseline="0" dirty="0" smtClean="0">
                <a:latin typeface="+mn-lt"/>
              </a:rPr>
              <a:t>2.99”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5.66”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text on this slide, do the following:</a:t>
            </a:r>
            <a:endParaRPr lang="en-US" sz="1200" i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Insert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Text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Text Box</a:t>
            </a:r>
            <a:r>
              <a:rPr lang="en-US" sz="1200" i="0" baseline="0" dirty="0" smtClean="0">
                <a:latin typeface="+mn-lt"/>
              </a:rPr>
              <a:t>, and then on the slide, drag to draw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Enter text in the text box and select the text. O</a:t>
            </a:r>
            <a:r>
              <a:rPr lang="en-US" sz="1200" i="0" dirty="0" smtClean="0">
                <a:latin typeface="+mn-lt"/>
              </a:rPr>
              <a:t>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Font</a:t>
            </a:r>
            <a:r>
              <a:rPr lang="en-US" sz="1200" i="0" baseline="0" dirty="0" smtClean="0">
                <a:latin typeface="+mn-lt"/>
              </a:rPr>
              <a:t> group, do the following: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Corbel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Size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22</a:t>
            </a:r>
            <a:r>
              <a:rPr lang="en-US" sz="1200" b="0" i="0" baseline="0" dirty="0" smtClean="0">
                <a:latin typeface="+mn-lt"/>
              </a:rPr>
              <a:t>.</a:t>
            </a:r>
            <a:r>
              <a:rPr lang="en-US" sz="1200" b="1" i="0" baseline="0" dirty="0" smtClean="0">
                <a:latin typeface="+mn-lt"/>
              </a:rPr>
              <a:t> </a:t>
            </a:r>
            <a:endParaRPr lang="en-US" sz="120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Font 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50% </a:t>
            </a:r>
            <a:r>
              <a:rPr lang="en-US" sz="1200" b="0" i="0" baseline="0" dirty="0" smtClean="0">
                <a:latin typeface="+mn-lt"/>
              </a:rPr>
              <a:t>(sixth row, first option from the left).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Paragraph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Align Text Left </a:t>
            </a:r>
            <a:r>
              <a:rPr lang="en-US" sz="1200" i="0" baseline="0" dirty="0" smtClean="0">
                <a:latin typeface="+mn-lt"/>
              </a:rPr>
              <a:t>to align the text left in the text 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slide, drag the text box to the right of the first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in the text box and edit the text.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text box to the right of the second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Repeat steps 5-7 to create the third and fourth text boxes, dragging them to the right of the third and fourth ovals. </a:t>
            </a:r>
          </a:p>
          <a:p>
            <a:endParaRPr lang="en-US" sz="1200" i="1" baseline="0" dirty="0" smtClean="0">
              <a:latin typeface="+mn-lt"/>
            </a:endParaRPr>
          </a:p>
          <a:p>
            <a:endParaRPr lang="en-US" sz="1200" i="1" baseline="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Editing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Select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Selection Pane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</a:t>
            </a:r>
            <a:endParaRPr lang="en-US" sz="1200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123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>
                <a:latin typeface="Verdana"/>
                <a:ea typeface="Verdana"/>
                <a:cs typeface="Verdana"/>
              </a:rPr>
              <a:t>,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 </a:t>
            </a:r>
            <a:r>
              <a:rPr lang="en-US" sz="1200" b="0" baseline="0" dirty="0" smtClean="0"/>
              <a:t>and then press ENTER. 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Also in the </a:t>
            </a:r>
            <a:r>
              <a:rPr lang="en-US" sz="1200" b="1" baseline="0" dirty="0" smtClean="0">
                <a:latin typeface="+mn-lt"/>
                <a:ea typeface="+mn-ea"/>
                <a:cs typeface="+mn-cs"/>
              </a:rPr>
              <a:t>Amount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 list,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Counterclockwise</a:t>
            </a:r>
            <a:r>
              <a:rPr lang="en-US" sz="1200" b="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dirty="0" smtClean="0"/>
              <a:t>, select </a:t>
            </a:r>
            <a:r>
              <a:rPr lang="en-US" sz="1200" b="1" dirty="0" smtClean="0"/>
              <a:t>1.00</a:t>
            </a:r>
            <a:r>
              <a:rPr lang="en-US" sz="1200" dirty="0" smtClean="0"/>
              <a:t>. 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</a:t>
            </a:r>
            <a:r>
              <a:rPr lang="en-US" sz="1200" b="0" baseline="0" dirty="0" smtClean="0"/>
              <a:t>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first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Animation,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the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first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</a:t>
            </a:r>
            <a:r>
              <a:rPr lang="en-US" sz="1200" b="0" baseline="0" dirty="0" smtClean="0"/>
              <a:t> 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22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/>
              <a:t>, and then press ENTER.</a:t>
            </a:r>
            <a:r>
              <a:rPr lang="en-US" sz="1200" dirty="0" smtClean="0"/>
              <a:t> </a:t>
            </a:r>
            <a:r>
              <a:rPr lang="en-US" sz="1200" b="0" baseline="0" dirty="0" smtClean="0"/>
              <a:t> Also in the </a:t>
            </a:r>
            <a:r>
              <a:rPr lang="en-US" sz="1200" b="1" baseline="0" dirty="0" smtClean="0"/>
              <a:t>Amount</a:t>
            </a:r>
            <a:r>
              <a:rPr lang="en-US" sz="1200" b="0" baseline="0" dirty="0" smtClean="0"/>
              <a:t> list, click </a:t>
            </a:r>
            <a:r>
              <a:rPr lang="en-US" sz="1200" b="1" baseline="0" dirty="0" smtClean="0"/>
              <a:t>Clockwise</a:t>
            </a:r>
            <a:r>
              <a:rPr lang="en-US" sz="1200" b="0" baseline="0" dirty="0" smtClean="0"/>
              <a:t>.</a:t>
            </a:r>
            <a:r>
              <a:rPr lang="en-US" sz="1200" dirty="0" smtClean="0"/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On Click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</a:t>
            </a:r>
            <a:r>
              <a:rPr lang="en-US" sz="1200" b="0" i="0" baseline="0" dirty="0" smtClean="0"/>
              <a:t>the </a:t>
            </a:r>
            <a:r>
              <a:rPr lang="en-US" sz="1200" b="1" i="0" baseline="0" dirty="0" smtClean="0"/>
              <a:t>Duration </a:t>
            </a:r>
            <a:r>
              <a:rPr lang="en-US" sz="1200" b="0" i="0" baseline="0" dirty="0" smtClean="0"/>
              <a:t>box, enter </a:t>
            </a:r>
            <a:r>
              <a:rPr lang="en-US" sz="1200" b="1" i="0" baseline="0" dirty="0" smtClean="0"/>
              <a:t>0.50</a:t>
            </a:r>
            <a:r>
              <a:rPr lang="en-US" sz="1200" b="0" i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second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second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third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Speed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Very Fast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third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dirty="0" smtClean="0"/>
              <a:t>box, enter </a:t>
            </a:r>
            <a:r>
              <a:rPr lang="en-US" sz="1200" b="1" dirty="0" smtClean="0"/>
              <a:t>0.50.</a:t>
            </a:r>
            <a:endParaRPr lang="en-US" sz="1200" b="0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fourth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baseline="0" dirty="0" smtClean="0"/>
              <a:t>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fourth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0:50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568326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0" dirty="0" smtClean="0"/>
              <a:t>Animated pointer and light-up text</a:t>
            </a:r>
          </a:p>
          <a:p>
            <a:r>
              <a:rPr lang="en-US" sz="1400" dirty="0" smtClean="0"/>
              <a:t>(Advanced)</a:t>
            </a:r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r>
              <a:rPr lang="en-US" sz="1200" b="0" baseline="0" dirty="0" smtClean="0">
                <a:latin typeface="+mn-lt"/>
              </a:rPr>
              <a:t>To reproduce the background effects on this slide, do the following: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dirty="0" smtClean="0">
                <a:latin typeface="+mn-lt"/>
              </a:rPr>
              <a:t> tab, 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Slides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Layout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Blank</a:t>
            </a:r>
            <a:r>
              <a:rPr lang="en-US" sz="1200" i="0" baseline="0" dirty="0" smtClean="0">
                <a:latin typeface="+mn-lt"/>
              </a:rPr>
              <a:t>.</a:t>
            </a:r>
            <a:endParaRPr lang="en-US" sz="1200" i="0" dirty="0" smtClean="0">
              <a:latin typeface="+mn-lt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right pane, and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0" lvl="0" indent="0">
              <a:buFontTx/>
              <a:buNone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endParaRPr lang="en-US" sz="120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rectangle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Rectangles</a:t>
            </a:r>
            <a:r>
              <a:rPr lang="en-US" sz="1200" i="0" baseline="0" dirty="0" smtClean="0">
                <a:latin typeface="+mn-lt"/>
              </a:rPr>
              <a:t> click </a:t>
            </a:r>
            <a:r>
              <a:rPr lang="en-US" sz="1200" b="1" baseline="0" dirty="0" smtClean="0">
                <a:latin typeface="+mn-lt"/>
              </a:rPr>
              <a:t>Rounded Rectangle </a:t>
            </a:r>
            <a:r>
              <a:rPr lang="en-US" sz="1200" b="0" i="0" baseline="0" dirty="0" smtClean="0">
                <a:latin typeface="+mn-lt"/>
              </a:rPr>
              <a:t>(second option from the left). On the slide, drag to draw a rounded rectangle.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rectangle. Drag the </a:t>
            </a:r>
            <a:r>
              <a:rPr lang="en-US" sz="1200" b="0" baseline="0" dirty="0" smtClean="0">
                <a:latin typeface="+mn-lt"/>
              </a:rPr>
              <a:t>yellow diamond adjustment handle to the left to decrease the amount of rounding on the corners.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rounded rectangle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0.25”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</a:t>
            </a:r>
            <a:r>
              <a:rPr lang="en-US" sz="1200" b="0" i="0" baseline="0" dirty="0" smtClean="0">
                <a:latin typeface="+mn-lt"/>
              </a:rPr>
              <a:t> group, click the </a:t>
            </a:r>
            <a:r>
              <a:rPr lang="en-US" sz="1200" b="1" i="0" baseline="0" dirty="0" smtClean="0">
                <a:latin typeface="+mn-lt"/>
              </a:rPr>
              <a:t>Format Shape</a:t>
            </a:r>
            <a:r>
              <a:rPr lang="en-US" sz="1200" b="0" i="0" baseline="0" dirty="0" smtClean="0">
                <a:latin typeface="+mn-lt"/>
              </a:rPr>
              <a:t> 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</a:t>
            </a:r>
            <a:r>
              <a:rPr lang="en-US" sz="1200" b="1" i="0" baseline="0" dirty="0" smtClean="0">
                <a:latin typeface="+mn-lt"/>
              </a:rPr>
              <a:t> 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select </a:t>
            </a:r>
            <a:r>
              <a:rPr lang="en-US" sz="1200" b="1" i="0" baseline="0" dirty="0" smtClean="0">
                <a:latin typeface="+mn-lt"/>
              </a:rPr>
              <a:t>Offset Bottom</a:t>
            </a:r>
            <a:r>
              <a:rPr lang="en-US" sz="1200" b="0" i="0" baseline="0" dirty="0" smtClean="0">
                <a:latin typeface="+mn-lt"/>
              </a:rPr>
              <a:t> 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tab,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Circle</a:t>
            </a:r>
            <a:r>
              <a:rPr lang="en-US" sz="1200" b="0" i="0" baseline="0" dirty="0" smtClean="0">
                <a:latin typeface="+mn-lt"/>
              </a:rPr>
              <a:t> (first row, first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baseline="0" dirty="0" smtClean="0">
                <a:latin typeface="+mn-lt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first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baseline="0" dirty="0" smtClean="0">
                <a:latin typeface="+mn-lt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third option from the left).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rounded rectangle.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rectangle.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Fill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rectangle above the first rectangle until the lower edge overlays the top edge of the first rectangle.</a:t>
            </a:r>
            <a:r>
              <a:rPr lang="en-US" sz="1200" b="0" dirty="0" smtClean="0">
                <a:latin typeface="+mn-lt"/>
              </a:rPr>
              <a:t> (Note: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aseline="0" dirty="0" smtClean="0">
                <a:latin typeface="+mn-lt"/>
              </a:rPr>
              <a:t>When the spinning animation effect is created later for these rectangles, the spin will center where the edges of the rectangles meet.)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Press and hold CTRL, and then select both rectangles.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Selected Objects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Center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Group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group until it is centered horizontally on the left edge of the slide (straddling the edge).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dashed arc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Arc</a:t>
            </a:r>
            <a:r>
              <a:rPr lang="en-US" sz="1200" b="0" i="0" baseline="0" dirty="0" smtClean="0">
                <a:latin typeface="+mn-lt"/>
              </a:rPr>
              <a:t> (third row, 12</a:t>
            </a:r>
            <a:r>
              <a:rPr lang="en-US" sz="1200" b="0" i="0" baseline="30000" dirty="0" smtClean="0">
                <a:latin typeface="+mn-lt"/>
              </a:rPr>
              <a:t>th</a:t>
            </a:r>
            <a:r>
              <a:rPr lang="en-US" sz="1200" b="0" i="0" baseline="0" dirty="0" smtClean="0">
                <a:latin typeface="+mn-lt"/>
              </a:rPr>
              <a:t> option from the left). On the slide, drag to draw an arc.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, click </a:t>
            </a:r>
            <a:r>
              <a:rPr lang="en-US" sz="1200" b="1" i="0" baseline="0" dirty="0" smtClean="0">
                <a:latin typeface="+mn-lt"/>
              </a:rPr>
              <a:t>White, Background 1, Darker 15%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Dashes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Dash </a:t>
            </a:r>
            <a:r>
              <a:rPr lang="en-US" sz="1200" b="0" i="0" baseline="0" dirty="0" smtClean="0">
                <a:latin typeface="+mn-lt"/>
              </a:rPr>
              <a:t>(fourth option from the top).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yellow diamond adjustment handle on the right side of the arc to the bottom of the arc to create a half circle.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arc until the yellow diamond adjustment handles are on the left edge of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arc still selected,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half circle on this slide, do the following: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select the arc.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arc.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With the second arc still selected,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Fill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5% </a:t>
            </a:r>
            <a:r>
              <a:rPr lang="en-US" sz="1200" b="0" i="0" baseline="0" dirty="0" smtClean="0">
                <a:latin typeface="+mn-lt"/>
              </a:rPr>
              <a:t>(second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arrow next to </a:t>
            </a:r>
            <a:r>
              <a:rPr lang="en-US" sz="1200" b="1" i="0" baseline="0" dirty="0" smtClean="0">
                <a:latin typeface="+mn-lt"/>
              </a:rPr>
              <a:t>Shape Outline</a:t>
            </a:r>
            <a:r>
              <a:rPr lang="en-US" sz="1200" b="0" i="0" baseline="0" dirty="0" smtClean="0">
                <a:latin typeface="+mn-lt"/>
              </a:rPr>
              <a:t>,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and then click </a:t>
            </a:r>
            <a:r>
              <a:rPr lang="en-US" sz="1200" b="1" i="0" baseline="0" dirty="0" smtClean="0">
                <a:latin typeface="+mn-lt"/>
              </a:rPr>
              <a:t>No Outline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Shape Effects</a:t>
            </a:r>
            <a:r>
              <a:rPr lang="en-US" sz="1200" b="0" i="0" baseline="0" dirty="0" smtClean="0">
                <a:latin typeface="+mn-lt"/>
              </a:rPr>
              <a:t>, point to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Options</a:t>
            </a:r>
            <a:r>
              <a:rPr lang="en-US" sz="1200" b="0" i="0" baseline="0" dirty="0" smtClean="0">
                <a:latin typeface="+mn-lt"/>
              </a:rPr>
              <a:t>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 , under </a:t>
            </a:r>
            <a:r>
              <a:rPr lang="en-US" sz="1200" b="1" i="0" baseline="0" dirty="0" smtClean="0">
                <a:latin typeface="+mn-lt"/>
              </a:rPr>
              <a:t>Inner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Inside Right </a:t>
            </a:r>
            <a:r>
              <a:rPr lang="en-US" sz="1200" b="0" i="0" baseline="0" dirty="0" smtClean="0">
                <a:latin typeface="+mn-lt"/>
              </a:rPr>
              <a:t>(second row, third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86%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slide, drag the second arc until the yellow diamond adjustment handles are on the left edge of the slide.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Arrange</a:t>
            </a:r>
            <a:r>
              <a:rPr lang="en-US" sz="1200" b="0" i="0" baseline="0" dirty="0" smtClean="0">
                <a:latin typeface="+mn-lt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to Slide</a:t>
            </a:r>
            <a:r>
              <a:rPr lang="en-US" sz="1200" b="0" i="1" baseline="0" dirty="0" smtClean="0">
                <a:latin typeface="+mn-lt"/>
              </a:rPr>
              <a:t>. </a:t>
            </a:r>
            <a:endParaRPr lang="en-US" sz="1200" b="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Point to </a:t>
            </a:r>
            <a:r>
              <a:rPr lang="en-US" sz="1200" b="1" i="0" baseline="0" dirty="0" smtClean="0">
                <a:latin typeface="+mn-lt"/>
              </a:rPr>
              <a:t>Align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Align Middle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Send to Back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button shapes on this slide, do the following: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Basic Shapes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Oval </a:t>
            </a:r>
            <a:r>
              <a:rPr lang="en-US" sz="1200" b="0" i="0" baseline="0" dirty="0" smtClean="0">
                <a:latin typeface="+mn-lt"/>
              </a:rPr>
              <a:t>(first row, second option from the left). On the slide, drag to draw an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0.34”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</a:t>
            </a:r>
            <a:r>
              <a:rPr lang="en-US" sz="1200" b="1" i="0" baseline="0" dirty="0" smtClean="0">
                <a:latin typeface="+mn-lt"/>
              </a:rPr>
              <a:t>More</a:t>
            </a:r>
            <a:r>
              <a:rPr lang="en-US" sz="1200" b="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Light 1 Outline, Colored Fill – Olive Green, Accent 3 </a:t>
            </a:r>
            <a:r>
              <a:rPr lang="en-US" sz="1200" b="0" i="0" baseline="0" dirty="0" smtClean="0">
                <a:latin typeface="+mn-lt"/>
              </a:rPr>
              <a:t>(third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Shape Styles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 launcher.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Fill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Solid Fill</a:t>
            </a:r>
            <a:r>
              <a:rPr lang="en-US" sz="1200" b="0" i="0" baseline="0" dirty="0" smtClean="0">
                <a:latin typeface="+mn-lt"/>
              </a:rPr>
              <a:t>. Click the button next to </a:t>
            </a:r>
            <a:r>
              <a:rPr lang="en-US" sz="1200" b="1" i="0" baseline="0" dirty="0" smtClean="0">
                <a:latin typeface="+mn-lt"/>
              </a:rPr>
              <a:t>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 </a:t>
            </a:r>
            <a:r>
              <a:rPr lang="en-US" sz="1200" b="0" i="0" baseline="0" dirty="0" smtClean="0">
                <a:latin typeface="+mn-lt"/>
              </a:rPr>
              <a:t>click </a:t>
            </a:r>
            <a:r>
              <a:rPr lang="en-US" sz="1200" b="1" i="0" baseline="0" dirty="0" smtClean="0">
                <a:latin typeface="+mn-lt"/>
              </a:rPr>
              <a:t>Olive Green, Accent 3, Lighter 80</a:t>
            </a:r>
            <a:r>
              <a:rPr lang="en-US" sz="1200" b="1" i="0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1" i="0" baseline="0" dirty="0" smtClean="0">
                <a:latin typeface="+mn-lt"/>
              </a:rPr>
              <a:t> </a:t>
            </a:r>
            <a:r>
              <a:rPr lang="en-US" sz="1200" b="0" i="0" baseline="0" dirty="0" smtClean="0">
                <a:latin typeface="+mn-lt"/>
              </a:rPr>
              <a:t>(second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in the left pane. In the </a:t>
            </a:r>
            <a:r>
              <a:rPr lang="en-US" sz="1200" b="1" i="0" baseline="0" dirty="0" smtClean="0">
                <a:latin typeface="+mn-lt"/>
              </a:rPr>
              <a:t>Line Color</a:t>
            </a:r>
            <a:r>
              <a:rPr lang="en-US" sz="1200" b="0" i="0" baseline="0" dirty="0" smtClean="0">
                <a:latin typeface="+mn-lt"/>
              </a:rPr>
              <a:t> pane, select </a:t>
            </a:r>
            <a:r>
              <a:rPr lang="en-US" sz="1200" b="1" i="0" baseline="0" dirty="0" smtClean="0">
                <a:latin typeface="+mn-lt"/>
              </a:rPr>
              <a:t>No line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Shadow </a:t>
            </a:r>
            <a:r>
              <a:rPr lang="en-US" sz="1200" b="0" i="0" baseline="0" dirty="0" smtClean="0">
                <a:latin typeface="+mn-lt"/>
              </a:rPr>
              <a:t>in the left pane. In the </a:t>
            </a:r>
            <a:r>
              <a:rPr lang="en-US" sz="1200" b="1" i="0" baseline="0" dirty="0" smtClean="0">
                <a:latin typeface="+mn-lt"/>
              </a:rPr>
              <a:t>Shadow</a:t>
            </a:r>
            <a:r>
              <a:rPr lang="en-US" sz="1200" b="0" i="0" baseline="0" dirty="0" smtClean="0">
                <a:latin typeface="+mn-lt"/>
              </a:rPr>
              <a:t> pane, click the button next to </a:t>
            </a:r>
            <a:r>
              <a:rPr lang="en-US" sz="1200" b="1" i="0" baseline="0" dirty="0" smtClean="0">
                <a:latin typeface="+mn-lt"/>
              </a:rPr>
              <a:t>Presets</a:t>
            </a:r>
            <a:r>
              <a:rPr lang="en-US" sz="1200" b="0" i="0" baseline="0" dirty="0" smtClean="0">
                <a:latin typeface="+mn-lt"/>
              </a:rPr>
              <a:t>, under </a:t>
            </a:r>
            <a:r>
              <a:rPr lang="en-US" sz="1200" b="1" i="0" baseline="0" dirty="0" smtClean="0">
                <a:latin typeface="+mn-lt"/>
              </a:rPr>
              <a:t>Outer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Offset Bottom </a:t>
            </a:r>
            <a:r>
              <a:rPr lang="en-US" sz="1200" b="0" i="0" baseline="0" dirty="0" smtClean="0">
                <a:latin typeface="+mn-lt"/>
              </a:rPr>
              <a:t>(first row, second option from the left),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 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Verdana"/>
                <a:cs typeface="Verdana"/>
              </a:rPr>
              <a:t>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Also 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b="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3-D Format</a:t>
            </a:r>
            <a:r>
              <a:rPr lang="en-US" sz="1200" b="0" i="0" baseline="0" dirty="0" smtClean="0">
                <a:latin typeface="+mn-lt"/>
              </a:rPr>
              <a:t> in the left pane, and then do the following in the </a:t>
            </a:r>
            <a:r>
              <a:rPr lang="en-US" sz="1200" b="1" i="0" baseline="0" dirty="0" smtClean="0">
                <a:latin typeface="+mn-lt"/>
              </a:rPr>
              <a:t>3-D Format </a:t>
            </a:r>
            <a:r>
              <a:rPr lang="en-US" sz="1200" b="0" i="0" baseline="0" dirty="0" smtClean="0">
                <a:latin typeface="+mn-lt"/>
              </a:rPr>
              <a:t>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Art Deco</a:t>
            </a:r>
            <a:r>
              <a:rPr lang="en-US" sz="1200" b="0" i="0" baseline="0" dirty="0" smtClean="0">
                <a:latin typeface="+mn-lt"/>
              </a:rPr>
              <a:t> (third row, fourth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, and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5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the left).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 C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button next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third option from the left).</a:t>
            </a: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slide, s</a:t>
            </a:r>
            <a:r>
              <a:rPr lang="en-US" sz="1200" i="0" dirty="0" smtClean="0">
                <a:latin typeface="+mn-lt"/>
              </a:rPr>
              <a:t>elect the oval.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1.5”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oval. 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Clipboard</a:t>
            </a:r>
            <a:r>
              <a:rPr lang="en-US" sz="1200" i="0" baseline="0" dirty="0" smtClean="0">
                <a:latin typeface="+mn-lt"/>
              </a:rPr>
              <a:t> group, click the arrow under </a:t>
            </a:r>
            <a:r>
              <a:rPr lang="en-US" sz="1200" b="1" i="0" baseline="0" dirty="0" smtClean="0">
                <a:latin typeface="+mn-lt"/>
              </a:rPr>
              <a:t>Paste</a:t>
            </a:r>
            <a:r>
              <a:rPr lang="en-US" sz="1200" i="0" baseline="0" dirty="0" smtClean="0">
                <a:latin typeface="+mn-lt"/>
              </a:rPr>
              <a:t>, and then click </a:t>
            </a:r>
            <a:r>
              <a:rPr lang="en-US" sz="1200" b="1" i="0" baseline="0" dirty="0" smtClean="0">
                <a:latin typeface="+mn-lt"/>
              </a:rPr>
              <a:t>Duplicate</a:t>
            </a:r>
            <a:r>
              <a:rPr lang="en-US" sz="1200" i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duplicate oval.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3.52”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Vertical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2.98”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Repeat step 9 two more times, for a total of four ovals. </a:t>
            </a: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bottom right corner of the </a:t>
            </a:r>
            <a:r>
              <a:rPr lang="en-US" sz="1200" b="1" i="0" baseline="0" dirty="0" smtClean="0">
                <a:latin typeface="+mn-lt"/>
              </a:rPr>
              <a:t>Size </a:t>
            </a:r>
            <a:r>
              <a:rPr lang="en-US" sz="1200" b="0" i="0" baseline="0" dirty="0" smtClean="0">
                <a:latin typeface="+mn-lt"/>
              </a:rPr>
              <a:t>group, click the </a:t>
            </a:r>
            <a:r>
              <a:rPr lang="en-US" sz="1200" b="1" i="0" baseline="0" dirty="0" smtClean="0">
                <a:latin typeface="+mn-lt"/>
              </a:rPr>
              <a:t>Size and Position </a:t>
            </a:r>
            <a:r>
              <a:rPr lang="en-US" sz="1200" b="0" i="0" baseline="0" dirty="0" smtClean="0">
                <a:latin typeface="+mn-lt"/>
              </a:rPr>
              <a:t>dialog box launcher. </a:t>
            </a: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Format Shape </a:t>
            </a:r>
            <a:r>
              <a:rPr lang="en-US" sz="1200" i="0" baseline="0" dirty="0" smtClean="0">
                <a:latin typeface="+mn-lt"/>
              </a:rPr>
              <a:t>dialog box, click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in the left pane, and in the </a:t>
            </a:r>
            <a:r>
              <a:rPr lang="en-US" sz="1200" b="1" i="0" baseline="0" dirty="0" smtClean="0">
                <a:latin typeface="+mn-lt"/>
              </a:rPr>
              <a:t>Position</a:t>
            </a:r>
            <a:r>
              <a:rPr lang="en-US" sz="1200" i="0" baseline="0" dirty="0" smtClean="0">
                <a:latin typeface="+mn-lt"/>
              </a:rPr>
              <a:t> pane, do the following to position the third and fourth ovals: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third oval on the slide, and then enter </a:t>
            </a:r>
            <a:r>
              <a:rPr lang="en-US" sz="1200" b="1" i="0" baseline="0" dirty="0" smtClean="0">
                <a:latin typeface="+mn-lt"/>
              </a:rPr>
              <a:t>3.52”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4.27”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fourth oval on the slide, and then enter </a:t>
            </a:r>
            <a:r>
              <a:rPr lang="en-US" sz="1200" b="1" i="0" baseline="0" dirty="0" smtClean="0">
                <a:latin typeface="+mn-lt"/>
              </a:rPr>
              <a:t>2.99”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i="0" baseline="0" dirty="0" smtClean="0">
                <a:latin typeface="+mn-lt"/>
              </a:rPr>
              <a:t> </a:t>
            </a:r>
            <a:r>
              <a:rPr lang="en-US" sz="1200" b="1" i="0" baseline="0" dirty="0" smtClean="0">
                <a:latin typeface="+mn-lt"/>
              </a:rPr>
              <a:t>Horizontal</a:t>
            </a:r>
            <a:r>
              <a:rPr lang="en-US" sz="1200" i="0" baseline="0" dirty="0" smtClean="0">
                <a:latin typeface="+mn-lt"/>
              </a:rPr>
              <a:t> box and </a:t>
            </a:r>
            <a:r>
              <a:rPr lang="en-US" sz="1200" b="1" i="0" baseline="0" dirty="0" smtClean="0">
                <a:latin typeface="+mn-lt"/>
              </a:rPr>
              <a:t>5.66” </a:t>
            </a:r>
            <a:r>
              <a:rPr lang="en-US" sz="1200" b="0" i="0" baseline="0" dirty="0" smtClean="0">
                <a:latin typeface="+mn-lt"/>
              </a:rPr>
              <a:t>in the</a:t>
            </a:r>
            <a:r>
              <a:rPr lang="en-US" sz="1200" b="1" i="0" baseline="0" dirty="0" smtClean="0">
                <a:latin typeface="+mn-lt"/>
              </a:rPr>
              <a:t> Vertical </a:t>
            </a:r>
            <a:r>
              <a:rPr lang="en-US" sz="1200" b="0" i="0" baseline="0" dirty="0" smtClean="0">
                <a:latin typeface="+mn-lt"/>
              </a:rPr>
              <a:t>box.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To reproduce the text on this slide, do the following:</a:t>
            </a:r>
            <a:endParaRPr lang="en-US" sz="1200" i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>
                <a:latin typeface="+mn-lt"/>
              </a:rPr>
              <a:t>On</a:t>
            </a:r>
            <a:r>
              <a:rPr lang="en-US" sz="1200" i="0" baseline="0" dirty="0" smtClean="0">
                <a:latin typeface="+mn-lt"/>
              </a:rPr>
              <a:t> the </a:t>
            </a:r>
            <a:r>
              <a:rPr lang="en-US" sz="1200" b="1" i="0" baseline="0" dirty="0" smtClean="0">
                <a:latin typeface="+mn-lt"/>
              </a:rPr>
              <a:t>Insert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Text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Text Box</a:t>
            </a:r>
            <a:r>
              <a:rPr lang="en-US" sz="1200" i="0" baseline="0" dirty="0" smtClean="0">
                <a:latin typeface="+mn-lt"/>
              </a:rPr>
              <a:t>, and then on the slide, drag to draw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Enter text in the text box and select the text. O</a:t>
            </a:r>
            <a:r>
              <a:rPr lang="en-US" sz="1200" i="0" dirty="0" smtClean="0">
                <a:latin typeface="+mn-lt"/>
              </a:rPr>
              <a:t>n the </a:t>
            </a:r>
            <a:r>
              <a:rPr lang="en-US" sz="1200" b="1" i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Font</a:t>
            </a:r>
            <a:r>
              <a:rPr lang="en-US" sz="1200" i="0" baseline="0" dirty="0" smtClean="0">
                <a:latin typeface="+mn-lt"/>
              </a:rPr>
              <a:t> group, do the following: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Corbel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Font Size </a:t>
            </a:r>
            <a:r>
              <a:rPr lang="en-US" sz="1200" i="0" baseline="0" dirty="0" smtClean="0">
                <a:latin typeface="+mn-lt"/>
              </a:rPr>
              <a:t>list, select </a:t>
            </a:r>
            <a:r>
              <a:rPr lang="en-US" sz="1200" b="1" i="0" baseline="0" dirty="0" smtClean="0">
                <a:latin typeface="+mn-lt"/>
              </a:rPr>
              <a:t>22</a:t>
            </a:r>
            <a:r>
              <a:rPr lang="en-US" sz="1200" b="0" i="0" baseline="0" dirty="0" smtClean="0">
                <a:latin typeface="+mn-lt"/>
              </a:rPr>
              <a:t>.</a:t>
            </a:r>
            <a:r>
              <a:rPr lang="en-US" sz="1200" b="1" i="0" baseline="0" dirty="0" smtClean="0">
                <a:latin typeface="+mn-lt"/>
              </a:rPr>
              <a:t> </a:t>
            </a:r>
            <a:endParaRPr lang="en-US" sz="1200" i="0" baseline="0" dirty="0" smtClean="0">
              <a:latin typeface="+mn-lt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>
                <a:latin typeface="+mn-lt"/>
              </a:rPr>
              <a:t>Click the arrow next to </a:t>
            </a:r>
            <a:r>
              <a:rPr lang="en-US" sz="1200" b="1" i="0" baseline="0" dirty="0" smtClean="0">
                <a:latin typeface="+mn-lt"/>
              </a:rPr>
              <a:t>Font Color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Theme Colors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White, Background 1, Darker 50% </a:t>
            </a:r>
            <a:r>
              <a:rPr lang="en-US" sz="1200" b="0" i="0" baseline="0" dirty="0" smtClean="0">
                <a:latin typeface="+mn-lt"/>
              </a:rPr>
              <a:t>(sixth row, first option from the left).</a:t>
            </a:r>
            <a:endParaRPr lang="en-US" sz="1200" i="0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Paragraph</a:t>
            </a:r>
            <a:r>
              <a:rPr lang="en-US" sz="120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Align Text Left </a:t>
            </a:r>
            <a:r>
              <a:rPr lang="en-US" sz="1200" i="0" baseline="0" dirty="0" smtClean="0">
                <a:latin typeface="+mn-lt"/>
              </a:rPr>
              <a:t>to align the text left in the text 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On the slide, drag the text box to the right of the first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>
                <a:latin typeface="+mn-lt"/>
              </a:rPr>
              <a:t>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Click in the text box and edit the text.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Drag the second text box to the right of the second oval.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Repeat steps 5-7 to create the third and fourth text boxes, dragging them to the right of the third and fourth ovals. </a:t>
            </a:r>
          </a:p>
          <a:p>
            <a:endParaRPr lang="en-US" sz="1200" i="1" baseline="0" dirty="0" smtClean="0">
              <a:latin typeface="+mn-lt"/>
            </a:endParaRPr>
          </a:p>
          <a:p>
            <a:endParaRPr lang="en-US" sz="1200" i="1" baseline="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Editing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Select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Selection Pane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</a:t>
            </a:r>
            <a:endParaRPr lang="en-US" sz="1200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123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>
                <a:latin typeface="Verdana"/>
                <a:ea typeface="Verdana"/>
                <a:cs typeface="Verdana"/>
              </a:rPr>
              <a:t>,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 </a:t>
            </a:r>
            <a:r>
              <a:rPr lang="en-US" sz="1200" b="0" baseline="0" dirty="0" smtClean="0"/>
              <a:t>and then press ENTER. 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Also in the </a:t>
            </a:r>
            <a:r>
              <a:rPr lang="en-US" sz="1200" b="1" baseline="0" dirty="0" smtClean="0">
                <a:latin typeface="+mn-lt"/>
                <a:ea typeface="+mn-ea"/>
                <a:cs typeface="+mn-cs"/>
              </a:rPr>
              <a:t>Amount</a:t>
            </a:r>
            <a:r>
              <a:rPr lang="en-US" sz="1200" b="0" baseline="0" dirty="0" smtClean="0">
                <a:latin typeface="+mn-lt"/>
                <a:ea typeface="+mn-ea"/>
                <a:cs typeface="+mn-cs"/>
              </a:rPr>
              <a:t> list,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Counterclockwise</a:t>
            </a:r>
            <a:r>
              <a:rPr lang="en-US" sz="1200" b="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dirty="0" smtClean="0"/>
              <a:t>, select </a:t>
            </a:r>
            <a:r>
              <a:rPr lang="en-US" sz="1200" b="1" dirty="0" smtClean="0"/>
              <a:t>1.00</a:t>
            </a:r>
            <a:r>
              <a:rPr lang="en-US" sz="1200" dirty="0" smtClean="0"/>
              <a:t>. 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</a:t>
            </a:r>
            <a:r>
              <a:rPr lang="en-US" sz="1200" dirty="0" smtClean="0"/>
              <a:t>n </a:t>
            </a:r>
            <a:r>
              <a:rPr lang="en-US" sz="1200" b="0" baseline="0" dirty="0" smtClean="0"/>
              <a:t>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first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Animation,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the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first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task pane, select the rectangle </a:t>
            </a:r>
            <a:r>
              <a:rPr lang="en-US" sz="1200" b="0" i="0" baseline="0" dirty="0" smtClean="0"/>
              <a:t>group. </a:t>
            </a: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Emphasis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</a:t>
            </a:r>
            <a:r>
              <a:rPr lang="en-US" sz="1200" b="0" baseline="0" dirty="0" smtClean="0"/>
              <a:t> dialog box launcher. In the </a:t>
            </a:r>
            <a:r>
              <a:rPr lang="en-US" sz="1200" b="1" baseline="0" dirty="0" smtClean="0"/>
              <a:t>Spin</a:t>
            </a:r>
            <a:r>
              <a:rPr lang="en-US" sz="1200" b="0" baseline="0" dirty="0" smtClean="0"/>
              <a:t> dialog box,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Effects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Amount </a:t>
            </a:r>
            <a:r>
              <a:rPr lang="en-US" sz="1200" b="0" dirty="0" smtClean="0"/>
              <a:t>list,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22</a:t>
            </a:r>
            <a:r>
              <a:rPr lang="en-US" sz="1200" b="1" baseline="0" dirty="0" smtClean="0">
                <a:latin typeface="Verdana"/>
                <a:ea typeface="Verdana"/>
                <a:cs typeface="Verdana"/>
              </a:rPr>
              <a:t>°</a:t>
            </a:r>
            <a:r>
              <a:rPr lang="en-US" sz="1200" b="0" baseline="0" dirty="0" smtClean="0"/>
              <a:t>, and then press ENTER.</a:t>
            </a:r>
            <a:r>
              <a:rPr lang="en-US" sz="1200" dirty="0" smtClean="0"/>
              <a:t> </a:t>
            </a:r>
            <a:r>
              <a:rPr lang="en-US" sz="1200" b="0" baseline="0" dirty="0" smtClean="0"/>
              <a:t> Also in the </a:t>
            </a:r>
            <a:r>
              <a:rPr lang="en-US" sz="1200" b="1" baseline="0" dirty="0" smtClean="0"/>
              <a:t>Amount</a:t>
            </a:r>
            <a:r>
              <a:rPr lang="en-US" sz="1200" b="0" baseline="0" dirty="0" smtClean="0"/>
              <a:t> list, click </a:t>
            </a:r>
            <a:r>
              <a:rPr lang="en-US" sz="1200" b="1" baseline="0" dirty="0" smtClean="0"/>
              <a:t>Clockwise</a:t>
            </a:r>
            <a:r>
              <a:rPr lang="en-US" sz="1200" b="0" baseline="0" dirty="0" smtClean="0"/>
              <a:t>.</a:t>
            </a:r>
            <a:r>
              <a:rPr lang="en-US" sz="1200" dirty="0" smtClean="0"/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On Click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</a:t>
            </a:r>
            <a:r>
              <a:rPr lang="en-US" sz="1200" b="0" i="0" baseline="0" dirty="0" smtClean="0"/>
              <a:t>the </a:t>
            </a:r>
            <a:r>
              <a:rPr lang="en-US" sz="1200" b="1" i="0" baseline="0" dirty="0" smtClean="0"/>
              <a:t>Duration </a:t>
            </a:r>
            <a:r>
              <a:rPr lang="en-US" sz="1200" b="0" i="0" baseline="0" dirty="0" smtClean="0"/>
              <a:t>box, enter </a:t>
            </a:r>
            <a:r>
              <a:rPr lang="en-US" sz="1200" b="1" i="0" baseline="0" dirty="0" smtClean="0"/>
              <a:t>0.50</a:t>
            </a:r>
            <a:r>
              <a:rPr lang="en-US" sz="1200" b="0" i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second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second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third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Speed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Very Fast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third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="0" dirty="0" smtClean="0"/>
              <a:t>box, enter </a:t>
            </a:r>
            <a:r>
              <a:rPr lang="en-US" sz="1200" b="1" dirty="0" smtClean="0"/>
              <a:t>0.50.</a:t>
            </a:r>
            <a:endParaRPr lang="en-US" sz="1200" b="0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fourth oval.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More Emphasis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Emphasis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Basic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Fill Color</a:t>
            </a:r>
            <a:r>
              <a:rPr lang="en-US" sz="1200" b="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Fill Color </a:t>
            </a:r>
            <a:r>
              <a:rPr lang="en-US" sz="1200" b="0" baseline="0" dirty="0" smtClean="0"/>
              <a:t>list, click </a:t>
            </a:r>
            <a:r>
              <a:rPr lang="en-US" sz="1200" b="1" baseline="0" dirty="0" smtClean="0"/>
              <a:t>More Colors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 dialog box, on the </a:t>
            </a:r>
            <a:r>
              <a:rPr lang="en-US" sz="1200" b="1" baseline="0" dirty="0" smtClean="0"/>
              <a:t>Custom</a:t>
            </a:r>
            <a:r>
              <a:rPr lang="en-US" sz="1200" b="0" baseline="0" dirty="0" smtClean="0"/>
              <a:t> tab, enter values for Red:</a:t>
            </a:r>
            <a:r>
              <a:rPr lang="en-US" sz="1200" b="1" baseline="0" dirty="0" smtClean="0"/>
              <a:t>130</a:t>
            </a:r>
            <a:r>
              <a:rPr lang="en-US" sz="1200" b="0" baseline="0" dirty="0" smtClean="0"/>
              <a:t>, Green:</a:t>
            </a:r>
            <a:r>
              <a:rPr lang="en-US" sz="1200" b="1" baseline="0" dirty="0" smtClean="0"/>
              <a:t>153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117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</a:t>
            </a:r>
            <a:r>
              <a:rPr lang="en-US" sz="1200" baseline="0" dirty="0" smtClean="0"/>
              <a:t>list</a:t>
            </a:r>
            <a:r>
              <a:rPr lang="en-US" sz="1200" b="0" baseline="0" dirty="0" smtClean="0"/>
              <a:t>, select </a:t>
            </a:r>
            <a:r>
              <a:rPr lang="en-US" sz="1200" b="1" baseline="0" dirty="0" smtClean="0"/>
              <a:t>After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baseline="0" dirty="0" smtClean="0"/>
              <a:t>, enter </a:t>
            </a:r>
            <a:r>
              <a:rPr lang="en-US" sz="1200" b="1" baseline="0" dirty="0" smtClean="0"/>
              <a:t>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fourth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under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enter </a:t>
            </a:r>
            <a:r>
              <a:rPr lang="en-US" sz="1200" b="1" baseline="0" dirty="0" smtClean="0"/>
              <a:t>0:50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22332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393A-0633-4B5F-A9C0-4B161794F2DD}" type="datetime1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1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BD6B-A20A-4DD0-B3A6-56AAC97351DC}" type="datetime1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BBFF-3104-49D8-A79F-FE7577B80D39}" type="datetime1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7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321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613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33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41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33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612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298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7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6323-9644-46D1-98EC-CCA9946D9B32}" type="datetime1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284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2321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1718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0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8BFB-EF3C-4CA5-8D18-98F9733189D4}" type="datetime1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93F4-AA9B-4379-8FAD-358CBD7ECFFB}" type="datetime1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0352-F74E-432B-BCCB-F3897FD37E71}" type="datetime1">
              <a:rPr lang="en-US" smtClean="0"/>
              <a:t>8/25/2013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2830-FABA-4C9B-A661-79CDA490D008}" type="datetime1">
              <a:rPr lang="en-US" smtClean="0"/>
              <a:t>8/25/2013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DC7E-1305-40A2-9539-C77CFCC56D76}" type="datetime1">
              <a:rPr lang="en-US" smtClean="0"/>
              <a:t>8/25/2013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DDE9-39AA-4A37-B919-713D6995AC10}" type="datetime1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1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2A88-4392-4D3B-A726-44C9E0FC9F81}" type="datetime1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3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3D4D6-2464-45C5-B5C4-FA85A54CFDE5}" type="datetime1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44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chart" Target="../charts/chart1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37160" y="5289263"/>
            <a:ext cx="9418320" cy="4571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7160" y="1533866"/>
            <a:ext cx="9418320" cy="4571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-1487978" y="3406141"/>
            <a:ext cx="7132320" cy="4571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3506994" y="3406142"/>
            <a:ext cx="7132320" cy="4571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24975" y="1905506"/>
            <a:ext cx="4651273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Introducción a la </a:t>
            </a:r>
            <a:endParaRPr lang="es-ES" sz="3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algn="ctr"/>
            <a:r>
              <a:rPr lang="es-E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Programación </a:t>
            </a:r>
            <a:r>
              <a:rPr lang="es-ES" sz="32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paralela de </a:t>
            </a:r>
            <a:endParaRPr lang="es-ES" sz="3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algn="ctr"/>
            <a:r>
              <a:rPr lang="es-ES" sz="32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GPU’s</a:t>
            </a:r>
            <a:r>
              <a:rPr lang="es-E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</a:t>
            </a:r>
            <a:r>
              <a:rPr lang="es-ES" sz="32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con CUDA y </a:t>
            </a:r>
            <a:r>
              <a:rPr lang="es-ES" sz="32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OpenCL</a:t>
            </a:r>
            <a:endParaRPr lang="es-ES" sz="3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algn="ctr"/>
            <a:endParaRPr lang="es-E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algn="ctr"/>
            <a:endParaRPr lang="es-ES" sz="3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algn="ctr"/>
            <a:r>
              <a:rPr lang="en-US" sz="32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Saúl</a:t>
            </a: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32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Calderón</a:t>
            </a: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32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Ramírez</a:t>
            </a:r>
            <a:endParaRPr lang="en-US" sz="32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endParaRPr lang="en-U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90290" y="0"/>
            <a:ext cx="456342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Universidad de Costa Rica</a:t>
            </a:r>
          </a:p>
          <a:p>
            <a:pPr algn="ctr"/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CITIC - PRIS Lab</a:t>
            </a:r>
          </a:p>
          <a:p>
            <a:pPr algn="ctr"/>
            <a:endParaRPr lang="en-US" sz="32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" y="271993"/>
            <a:ext cx="1992832" cy="862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visual-experiments.com/blog/wp-content/uploads/2010/05/opencl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03" y="1704231"/>
            <a:ext cx="1719254" cy="12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7394" y="1921275"/>
            <a:ext cx="1736542" cy="990720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386" y="304800"/>
            <a:ext cx="18097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2414" y="5334982"/>
            <a:ext cx="4957880" cy="152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07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650422" y="985935"/>
            <a:ext cx="8417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Diagrama de ejecución de un programa en Open CL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34047" y="1074318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324600"/>
            <a:ext cx="6096000" cy="365125"/>
          </a:xfrm>
        </p:spPr>
        <p:txBody>
          <a:bodyPr/>
          <a:lstStyle/>
          <a:p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Introducción a la Programación paralela de </a:t>
            </a:r>
            <a:r>
              <a:rPr lang="es-ES" sz="700" dirty="0" err="1">
                <a:solidFill>
                  <a:prstClr val="black">
                    <a:tint val="75000"/>
                  </a:prstClr>
                </a:solidFill>
                <a:latin typeface="NimbusRomNo9L-Medi"/>
              </a:rPr>
              <a:t>GPU’s</a:t>
            </a:r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 con CUDA y OPEN CL.</a:t>
            </a:r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7114" y="49877"/>
            <a:ext cx="70182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Modelo</a:t>
            </a:r>
            <a:r>
              <a:rPr lang="en-US" sz="44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4400" b="1" dirty="0" err="1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ejecución</a:t>
            </a:r>
            <a:r>
              <a:rPr lang="en-US" sz="44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4400" b="1" dirty="0" err="1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endParaRPr lang="en-US" sz="4400" b="1" dirty="0">
              <a:ln w="19050">
                <a:solidFill>
                  <a:srgbClr val="1F497D">
                    <a:tint val="1000"/>
                  </a:srgbClr>
                </a:solidFill>
                <a:prstDash val="solid"/>
              </a:ln>
              <a:solidFill>
                <a:srgbClr val="9BBB59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59704529"/>
              </p:ext>
            </p:extLst>
          </p:nvPr>
        </p:nvGraphicFramePr>
        <p:xfrm>
          <a:off x="389910" y="1375885"/>
          <a:ext cx="7951450" cy="4716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08" y="2032954"/>
            <a:ext cx="6480692" cy="37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2362200" y="5715000"/>
            <a:ext cx="4335976" cy="498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Ejecución de una aplicación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E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Cliff </a:t>
            </a:r>
            <a:r>
              <a:rPr lang="es-E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Woolley</a:t>
            </a:r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NVIDIA </a:t>
            </a:r>
            <a:r>
              <a:rPr lang="es-E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</a:t>
            </a:r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</a:t>
            </a:r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597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138052" y="1279566"/>
            <a:ext cx="5777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Para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cada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algoritmo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se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debe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definir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un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dominio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computación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N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-dimensional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627910" y="2557483"/>
            <a:ext cx="5363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Se descompone cada tarea en </a:t>
            </a:r>
            <a:r>
              <a:rPr lang="es-ES" sz="2000" i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work-items</a:t>
            </a:r>
            <a:r>
              <a:rPr lang="es-E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 </a:t>
            </a:r>
            <a:endParaRPr lang="en-US" sz="2000" b="1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05897" y="3739632"/>
            <a:ext cx="5112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W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ork-group: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grupo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</a:t>
            </a:r>
            <a:r>
              <a:rPr lang="en-US" sz="2000" i="1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work-items, 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acceso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a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una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memoria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compartida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,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pueden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realizar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operaciones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sincronización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  <a:p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222174" y="5113317"/>
            <a:ext cx="5340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El código de cada </a:t>
            </a:r>
            <a:r>
              <a:rPr lang="es-ES" sz="20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work-item</a:t>
            </a:r>
            <a:r>
              <a:rPr lang="es-E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se define en el </a:t>
            </a:r>
            <a:r>
              <a:rPr lang="es-ES" sz="20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kernel</a:t>
            </a:r>
            <a:r>
              <a:rPr lang="es-E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, el cual se ejecuta en el </a:t>
            </a:r>
            <a:r>
              <a:rPr lang="es-ES" sz="2000" i="1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Compute </a:t>
            </a:r>
            <a:r>
              <a:rPr lang="es-ES" sz="2000" i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Device</a:t>
            </a:r>
            <a:endParaRPr lang="en-US" sz="2000" i="1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21676" y="1370363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20192" y="2638879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22174" y="3907395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33551" y="517591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24"/>
          <p:cNvGrpSpPr/>
          <p:nvPr/>
        </p:nvGrpSpPr>
        <p:grpSpPr>
          <a:xfrm rot="5400000">
            <a:off x="-3129150" y="3314700"/>
            <a:ext cx="6246420" cy="22860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6400" y="6324600"/>
            <a:ext cx="5792786" cy="365125"/>
          </a:xfrm>
        </p:spPr>
        <p:txBody>
          <a:bodyPr/>
          <a:lstStyle/>
          <a:p>
            <a:r>
              <a:rPr lang="es-ES" sz="700" dirty="0">
                <a:latin typeface="NimbusRomNo9L-Medi"/>
              </a:rPr>
              <a:t>Introducción a la Programación paralela de </a:t>
            </a:r>
            <a:r>
              <a:rPr lang="es-ES" sz="700" dirty="0" err="1">
                <a:latin typeface="NimbusRomNo9L-Medi"/>
              </a:rPr>
              <a:t>GPU’s</a:t>
            </a:r>
            <a:r>
              <a:rPr lang="es-ES" sz="700" dirty="0">
                <a:latin typeface="NimbusRomNo9L-Medi"/>
              </a:rPr>
              <a:t> con CUDA y OPEN CL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77117" y="49877"/>
            <a:ext cx="70182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Modelo</a:t>
            </a:r>
            <a:r>
              <a:rPr lang="en-US" sz="44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4400" b="1" dirty="0" err="1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ejecución</a:t>
            </a:r>
            <a:r>
              <a:rPr lang="en-US" sz="44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4400" b="1" dirty="0" err="1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endParaRPr lang="en-US" sz="4400" b="1" dirty="0">
              <a:ln w="19050">
                <a:solidFill>
                  <a:srgbClr val="1F497D">
                    <a:tint val="1000"/>
                  </a:srgbClr>
                </a:solidFill>
                <a:prstDash val="solid"/>
              </a:ln>
              <a:solidFill>
                <a:srgbClr val="9BBB59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277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38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650422" y="985935"/>
            <a:ext cx="8417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Ejemplo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 Workgroup de 16x16 en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problema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dimension 2 con 1024x104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elementos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34047" y="1074318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324600"/>
            <a:ext cx="6096000" cy="365125"/>
          </a:xfrm>
        </p:spPr>
        <p:txBody>
          <a:bodyPr/>
          <a:lstStyle/>
          <a:p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Introducción a la Programación paralela de </a:t>
            </a:r>
            <a:r>
              <a:rPr lang="es-ES" sz="700" dirty="0" err="1">
                <a:solidFill>
                  <a:prstClr val="black">
                    <a:tint val="75000"/>
                  </a:prstClr>
                </a:solidFill>
                <a:latin typeface="NimbusRomNo9L-Medi"/>
              </a:rPr>
              <a:t>GPU’s</a:t>
            </a:r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 con CUDA y OPEN CL.</a:t>
            </a:r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7114" y="49877"/>
            <a:ext cx="70182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Modelo</a:t>
            </a:r>
            <a:r>
              <a:rPr lang="en-US" sz="44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4400" b="1" dirty="0" err="1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ejecución</a:t>
            </a:r>
            <a:r>
              <a:rPr lang="en-US" sz="44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4400" b="1" dirty="0" err="1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endParaRPr lang="en-US" sz="4400" b="1" dirty="0">
              <a:ln w="19050">
                <a:solidFill>
                  <a:srgbClr val="1F497D">
                    <a:tint val="1000"/>
                  </a:srgbClr>
                </a:solidFill>
                <a:prstDash val="solid"/>
              </a:ln>
              <a:solidFill>
                <a:srgbClr val="9BBB59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59704529"/>
              </p:ext>
            </p:extLst>
          </p:nvPr>
        </p:nvGraphicFramePr>
        <p:xfrm>
          <a:off x="389910" y="1375885"/>
          <a:ext cx="7951450" cy="4716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0" y="2242126"/>
            <a:ext cx="3009900" cy="341947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133600" y="5707239"/>
            <a:ext cx="4335976" cy="498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 dimensión 2</a:t>
            </a:r>
          </a:p>
          <a:p>
            <a:pPr algn="ctr"/>
            <a:r>
              <a:rPr lang="es-E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Cliff </a:t>
            </a:r>
            <a:r>
              <a:rPr lang="es-E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Woolley</a:t>
            </a:r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NVIDIA </a:t>
            </a:r>
            <a:r>
              <a:rPr lang="es-E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</a:t>
            </a:r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</a:t>
            </a:r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624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650422" y="985935"/>
            <a:ext cx="8417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Un 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work-item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por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 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processing element y 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un 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work-group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por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compute unit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endParaRPr lang="en-US" sz="1400" i="1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34047" y="1074318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324600"/>
            <a:ext cx="6096000" cy="365125"/>
          </a:xfrm>
        </p:spPr>
        <p:txBody>
          <a:bodyPr/>
          <a:lstStyle/>
          <a:p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Introducción a la Programación paralela de </a:t>
            </a:r>
            <a:r>
              <a:rPr lang="es-ES" sz="700" dirty="0" err="1">
                <a:solidFill>
                  <a:prstClr val="black">
                    <a:tint val="75000"/>
                  </a:prstClr>
                </a:solidFill>
                <a:latin typeface="NimbusRomNo9L-Medi"/>
              </a:rPr>
              <a:t>GPU’s</a:t>
            </a:r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 con CUDA y OPEN CL.</a:t>
            </a:r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7114" y="49877"/>
            <a:ext cx="70182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Modelo</a:t>
            </a:r>
            <a:r>
              <a:rPr lang="en-US" sz="44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4400" b="1" dirty="0" err="1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ejecución</a:t>
            </a:r>
            <a:r>
              <a:rPr lang="en-US" sz="44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4400" b="1" dirty="0" err="1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endParaRPr lang="en-US" sz="4400" b="1" dirty="0">
              <a:ln w="19050">
                <a:solidFill>
                  <a:srgbClr val="1F497D">
                    <a:tint val="1000"/>
                  </a:srgbClr>
                </a:solidFill>
                <a:prstDash val="solid"/>
              </a:ln>
              <a:solidFill>
                <a:srgbClr val="9BBB59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59704529"/>
              </p:ext>
            </p:extLst>
          </p:nvPr>
        </p:nvGraphicFramePr>
        <p:xfrm>
          <a:off x="389910" y="1375885"/>
          <a:ext cx="7951450" cy="4716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133600" y="5707239"/>
            <a:ext cx="4335976" cy="498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Mapeo del modelo de ejecución con la infraestructura</a:t>
            </a:r>
          </a:p>
          <a:p>
            <a:pPr algn="ctr"/>
            <a:r>
              <a:rPr lang="es-E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Cliff </a:t>
            </a:r>
            <a:r>
              <a:rPr lang="es-E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Woolley</a:t>
            </a:r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NVIDIA </a:t>
            </a:r>
            <a:r>
              <a:rPr lang="es-E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</a:t>
            </a:r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</a:t>
            </a:r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202" y="2045818"/>
            <a:ext cx="5029198" cy="35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650422" y="985935"/>
            <a:ext cx="841737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Ejemplo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Función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Kernel 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ejecutada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en el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dispositivo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</a:t>
            </a:r>
          </a:p>
          <a:p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  <a:p>
            <a:endParaRPr lang="en-US" sz="2000" dirty="0" smtClean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vector_add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__global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__global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*B,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__global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*C) {</a:t>
            </a:r>
          </a:p>
          <a:p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index of the current element to be processed</a:t>
            </a:r>
          </a:p>
          <a:p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get_global_id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operation</a:t>
            </a:r>
            <a:endParaRPr lang="es-ES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C[i] = A[i] + B[i];</a:t>
            </a:r>
          </a:p>
          <a:p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34047" y="1074318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324600"/>
            <a:ext cx="6096000" cy="365125"/>
          </a:xfrm>
        </p:spPr>
        <p:txBody>
          <a:bodyPr/>
          <a:lstStyle/>
          <a:p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Introducción a la Programación paralela de </a:t>
            </a:r>
            <a:r>
              <a:rPr lang="es-ES" sz="700" dirty="0" err="1">
                <a:solidFill>
                  <a:prstClr val="black">
                    <a:tint val="75000"/>
                  </a:prstClr>
                </a:solidFill>
                <a:latin typeface="NimbusRomNo9L-Medi"/>
              </a:rPr>
              <a:t>GPU’s</a:t>
            </a:r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 con CUDA y OPEN CL.</a:t>
            </a:r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7114" y="49877"/>
            <a:ext cx="70182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Modelo</a:t>
            </a:r>
            <a:r>
              <a:rPr lang="en-US" sz="44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4400" b="1" dirty="0" err="1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ejecución</a:t>
            </a:r>
            <a:r>
              <a:rPr lang="en-US" sz="44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4400" b="1" dirty="0" err="1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endParaRPr lang="en-US" sz="4400" b="1" dirty="0">
              <a:ln w="19050">
                <a:solidFill>
                  <a:srgbClr val="1F497D">
                    <a:tint val="1000"/>
                  </a:srgbClr>
                </a:solidFill>
                <a:prstDash val="solid"/>
              </a:ln>
              <a:solidFill>
                <a:srgbClr val="9BBB59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145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457200" y="985935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Arquitectura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una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Geforce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GTX 580: 32 CUDA cores per </a:t>
            </a:r>
            <a:r>
              <a:rPr 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treaming </a:t>
            </a:r>
            <a:r>
              <a:rPr 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ultiprocessor (16)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200" y="106680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38248" y="6492875"/>
            <a:ext cx="6096000" cy="365125"/>
          </a:xfrm>
        </p:spPr>
        <p:txBody>
          <a:bodyPr/>
          <a:lstStyle/>
          <a:p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Introducción a la Programación paralela de </a:t>
            </a:r>
            <a:r>
              <a:rPr lang="es-ES" sz="700" dirty="0" err="1">
                <a:solidFill>
                  <a:prstClr val="black">
                    <a:tint val="75000"/>
                  </a:prstClr>
                </a:solidFill>
                <a:latin typeface="NimbusRomNo9L-Medi"/>
              </a:rPr>
              <a:t>GPU’s</a:t>
            </a:r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 con CUDA y OPEN CL</a:t>
            </a:r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7475" y="49877"/>
            <a:ext cx="84775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Correspondencia</a:t>
            </a:r>
            <a:r>
              <a:rPr lang="en-US" sz="32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Modelo</a:t>
            </a:r>
            <a:r>
              <a:rPr lang="en-US" sz="32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32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ejecución</a:t>
            </a:r>
            <a:r>
              <a:rPr lang="en-US" sz="32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-hardware</a:t>
            </a:r>
            <a:endParaRPr lang="en-US" sz="3200" b="1" dirty="0">
              <a:ln w="19050">
                <a:solidFill>
                  <a:srgbClr val="1F497D">
                    <a:tint val="1000"/>
                  </a:srgbClr>
                </a:solidFill>
                <a:prstDash val="solid"/>
              </a:ln>
              <a:solidFill>
                <a:srgbClr val="9BBB59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863909234"/>
              </p:ext>
            </p:extLst>
          </p:nvPr>
        </p:nvGraphicFramePr>
        <p:xfrm>
          <a:off x="389910" y="1375885"/>
          <a:ext cx="8296890" cy="5116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1447800" y="6063744"/>
            <a:ext cx="5936176" cy="3180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Arquitectura de GPU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GeForce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GTX 580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www.thinkdigit.com/FCKeditor/uploads/GF1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7632"/>
            <a:ext cx="5377198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force.com/Active/en_US/shared/images/embed/gtx480-pdp/embed-arch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64086"/>
            <a:ext cx="1566768" cy="432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5105400" y="2229869"/>
            <a:ext cx="838200" cy="1479636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43600" y="2819400"/>
            <a:ext cx="7620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7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656227" y="1168610"/>
            <a:ext cx="8030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OpenCL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usa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un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concepto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abstracto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Device 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el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cual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permite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crear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 un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entorno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heterogeneo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ejecución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586146" y="2443727"/>
            <a:ext cx="4496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Contexto</a:t>
            </a:r>
            <a:r>
              <a:rPr 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Ambiente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en el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que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se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ejecutarán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los 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work-units,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definido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por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los 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Devices 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(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estados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su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memoria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y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sus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propiedades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)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494635" y="4132887"/>
            <a:ext cx="46534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Cola de </a:t>
            </a:r>
            <a:r>
              <a:rPr lang="en-U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comandos</a:t>
            </a:r>
            <a:r>
              <a:rPr 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Estructura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que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almacena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todos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los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comandos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enviados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por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el 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Host 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 un 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Compute Device,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ej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copia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datos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Host 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 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Device,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ejecución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del kernel 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  <a:p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82909" y="1259408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78427" y="2525123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6393" y="4184552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324600"/>
            <a:ext cx="6096000" cy="365125"/>
          </a:xfrm>
        </p:spPr>
        <p:txBody>
          <a:bodyPr/>
          <a:lstStyle/>
          <a:p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Introducción a la Programación paralela de </a:t>
            </a:r>
            <a:r>
              <a:rPr lang="es-ES" sz="700" dirty="0" err="1">
                <a:solidFill>
                  <a:prstClr val="black">
                    <a:tint val="75000"/>
                  </a:prstClr>
                </a:solidFill>
                <a:latin typeface="NimbusRomNo9L-Medi"/>
              </a:rPr>
              <a:t>GPU’s</a:t>
            </a:r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 con CUDA y OPEN CL</a:t>
            </a:r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9655" y="49877"/>
            <a:ext cx="77332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Modelo</a:t>
            </a:r>
            <a:r>
              <a:rPr lang="en-US" sz="44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44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ejecución</a:t>
            </a:r>
            <a:r>
              <a:rPr lang="en-US" sz="44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en </a:t>
            </a:r>
            <a:r>
              <a:rPr lang="en-US" sz="44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endParaRPr lang="en-US" sz="4400" b="1" dirty="0">
              <a:ln w="19050">
                <a:solidFill>
                  <a:srgbClr val="1F497D">
                    <a:tint val="1000"/>
                  </a:srgbClr>
                </a:solidFill>
                <a:prstDash val="solid"/>
              </a:ln>
              <a:solidFill>
                <a:srgbClr val="9BBB59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100020615"/>
              </p:ext>
            </p:extLst>
          </p:nvPr>
        </p:nvGraphicFramePr>
        <p:xfrm>
          <a:off x="5087904" y="1638004"/>
          <a:ext cx="3823721" cy="4959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5148103" y="4971793"/>
            <a:ext cx="3613278" cy="5180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de memoria de </a:t>
            </a:r>
            <a:r>
              <a:rPr lang="es-ES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</a:t>
            </a:r>
            <a:endParaRPr lang="es-ES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Cliff </a:t>
            </a:r>
            <a:r>
              <a:rPr lang="es-E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Woolley</a:t>
            </a:r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NVIDIA </a:t>
            </a:r>
            <a:r>
              <a:rPr lang="es-E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</a:t>
            </a:r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</a:t>
            </a:r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endParaRPr lang="es-E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0" y="2199803"/>
            <a:ext cx="2595984" cy="27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0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656228" y="1168610"/>
            <a:ext cx="5656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Memoria</a:t>
            </a:r>
            <a:r>
              <a:rPr 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privada</a:t>
            </a:r>
            <a:r>
              <a:rPr 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Para un 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work-item, 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en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caché</a:t>
            </a:r>
            <a:endParaRPr lang="en-US" sz="1400" i="1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564557" y="2129217"/>
            <a:ext cx="4837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Memoria</a:t>
            </a:r>
            <a:r>
              <a:rPr 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local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Compartida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en un 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work-group, 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en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caché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,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más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rápida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630969" y="3397600"/>
            <a:ext cx="445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Memoria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global/</a:t>
            </a:r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constante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: Visible para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todos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los </a:t>
            </a:r>
            <a:r>
              <a:rPr lang="en-US" sz="2000" i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work-groups,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más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lenta</a:t>
            </a:r>
            <a:endParaRPr lang="en-US" sz="2000" i="1" dirty="0">
              <a:solidFill>
                <a:prstClr val="white">
                  <a:lumMod val="50000"/>
                </a:prstClr>
              </a:solidFill>
              <a:latin typeface="Corbel" pitchFamily="34" charset="0"/>
            </a:endParaRPr>
          </a:p>
          <a:p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82909" y="1259408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56838" y="2210613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4938" y="3456408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324600"/>
            <a:ext cx="6096000" cy="365125"/>
          </a:xfrm>
        </p:spPr>
        <p:txBody>
          <a:bodyPr/>
          <a:lstStyle/>
          <a:p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Introducción a la Programación paralela de </a:t>
            </a:r>
            <a:r>
              <a:rPr lang="es-ES" sz="700" dirty="0" err="1">
                <a:solidFill>
                  <a:prstClr val="black">
                    <a:tint val="75000"/>
                  </a:prstClr>
                </a:solidFill>
                <a:latin typeface="NimbusRomNo9L-Medi"/>
              </a:rPr>
              <a:t>GPU’s</a:t>
            </a:r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 con CUDA y OPEN CL</a:t>
            </a:r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4154" y="49877"/>
            <a:ext cx="76242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Modelo</a:t>
            </a:r>
            <a:r>
              <a:rPr lang="en-US" sz="44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44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memoria</a:t>
            </a:r>
            <a:r>
              <a:rPr lang="en-US" sz="44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44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endParaRPr lang="en-US" sz="4400" b="1" dirty="0">
              <a:ln w="19050">
                <a:solidFill>
                  <a:srgbClr val="1F497D">
                    <a:tint val="1000"/>
                  </a:srgbClr>
                </a:solidFill>
                <a:prstDash val="solid"/>
              </a:ln>
              <a:solidFill>
                <a:srgbClr val="9BBB59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4197951792"/>
              </p:ext>
            </p:extLst>
          </p:nvPr>
        </p:nvGraphicFramePr>
        <p:xfrm>
          <a:off x="5087904" y="1638004"/>
          <a:ext cx="3823721" cy="4959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/>
          <p:cNvSpPr txBox="1"/>
          <p:nvPr/>
        </p:nvSpPr>
        <p:spPr>
          <a:xfrm flipH="1">
            <a:off x="656228" y="4544005"/>
            <a:ext cx="4456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Memoria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del </a:t>
            </a:r>
            <a:r>
              <a:rPr lang="en-US" sz="2000" b="1" i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Host: 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En el CPU</a:t>
            </a:r>
            <a:endParaRPr lang="en-US" sz="1400" b="1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5167" y="4604474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2263" y="2422920"/>
            <a:ext cx="3286125" cy="2562225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5222147" y="4916201"/>
            <a:ext cx="3613278" cy="5180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de memoria de </a:t>
            </a:r>
            <a:r>
              <a:rPr lang="es-ES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</a:t>
            </a:r>
            <a:endParaRPr lang="es-ES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Cliff </a:t>
            </a:r>
            <a:r>
              <a:rPr lang="es-E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Woolley</a:t>
            </a:r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NVIDIA </a:t>
            </a:r>
            <a:r>
              <a:rPr lang="es-E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</a:t>
            </a:r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</a:t>
            </a:r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endParaRPr lang="es-E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694098" y="5525625"/>
            <a:ext cx="829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Se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debe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mover la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memoria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del host -&gt;global del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dispositivo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-&gt;local y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viceversa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, 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no </a:t>
            </a:r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soporta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memoria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dinámica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dentro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del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dispositivo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33038" y="5586094"/>
            <a:ext cx="338131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0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  <p:bldP spid="20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138052" y="1279566"/>
            <a:ext cx="5777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Capa de plataforma: 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Consulta de la plataforma y creación del contexto (no existe en CUDA)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627910" y="2557483"/>
            <a:ext cx="5363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Compilador C99:  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Compila el código a ejecutar en el dispositivo </a:t>
            </a:r>
            <a:endParaRPr lang="en-US" sz="2000" b="1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27909" y="3835400"/>
            <a:ext cx="5363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Manejo</a:t>
            </a:r>
            <a:r>
              <a:rPr 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</a:t>
            </a:r>
            <a:r>
              <a:rPr lang="en-U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ejecución</a:t>
            </a:r>
            <a:r>
              <a:rPr 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Manejo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la cola de commandos y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comunicación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memorias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Host-Device</a:t>
            </a:r>
            <a:endParaRPr lang="en-US" sz="2000" b="1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  <a:p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193470" y="5113317"/>
            <a:ext cx="5798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Existen </a:t>
            </a:r>
            <a:r>
              <a:rPr lang="es-ES" sz="2000" i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bindings</a:t>
            </a:r>
            <a:r>
              <a:rPr lang="es-E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en java, C++, </a:t>
            </a:r>
            <a:r>
              <a:rPr lang="es-E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Phyton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, </a:t>
            </a:r>
            <a:r>
              <a:rPr lang="es-E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etc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21676" y="1370363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20192" y="2638879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22174" y="3907395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33551" y="517591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-1524000" y="182781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24"/>
          <p:cNvGrpSpPr/>
          <p:nvPr/>
        </p:nvGrpSpPr>
        <p:grpSpPr>
          <a:xfrm rot="5400000">
            <a:off x="-3129150" y="3314700"/>
            <a:ext cx="6246420" cy="22860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6400" y="6324600"/>
            <a:ext cx="5792786" cy="365125"/>
          </a:xfrm>
        </p:spPr>
        <p:txBody>
          <a:bodyPr/>
          <a:lstStyle/>
          <a:p>
            <a:r>
              <a:rPr lang="es-ES" sz="700" dirty="0">
                <a:latin typeface="NimbusRomNo9L-Medi"/>
              </a:rPr>
              <a:t>Introducción a la Programación paralela de </a:t>
            </a:r>
            <a:r>
              <a:rPr lang="es-ES" sz="700" dirty="0" err="1">
                <a:latin typeface="NimbusRomNo9L-Medi"/>
              </a:rPr>
              <a:t>GPU’s</a:t>
            </a:r>
            <a:r>
              <a:rPr lang="es-ES" sz="700" dirty="0">
                <a:latin typeface="NimbusRomNo9L-Medi"/>
              </a:rPr>
              <a:t> con CUDA y OPEN CL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4800" y="49877"/>
            <a:ext cx="86832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Programación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en </a:t>
            </a:r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endParaRPr 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306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38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457200" y="985935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Pasos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básicos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una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aplicación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OpenCL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200" y="106680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38248" y="6492875"/>
            <a:ext cx="6096000" cy="365125"/>
          </a:xfrm>
        </p:spPr>
        <p:txBody>
          <a:bodyPr/>
          <a:lstStyle/>
          <a:p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Introducción a la Programación paralela de </a:t>
            </a:r>
            <a:r>
              <a:rPr lang="es-ES" sz="700" dirty="0" err="1">
                <a:solidFill>
                  <a:prstClr val="black">
                    <a:tint val="75000"/>
                  </a:prstClr>
                </a:solidFill>
                <a:latin typeface="NimbusRomNo9L-Medi"/>
              </a:rPr>
              <a:t>GPU’s</a:t>
            </a:r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 con CUDA y OPEN CL</a:t>
            </a:r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324" y="49877"/>
            <a:ext cx="83058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Programación</a:t>
            </a: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en </a:t>
            </a:r>
            <a:r>
              <a:rPr lang="en-US" sz="32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r>
              <a:rPr lang="en-US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: </a:t>
            </a:r>
            <a:r>
              <a:rPr lang="en-US" sz="32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Pasos</a:t>
            </a:r>
            <a:r>
              <a:rPr lang="en-US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básicos</a:t>
            </a:r>
            <a:endParaRPr lang="en-US" sz="32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426481005"/>
              </p:ext>
            </p:extLst>
          </p:nvPr>
        </p:nvGraphicFramePr>
        <p:xfrm>
          <a:off x="389910" y="1375885"/>
          <a:ext cx="8296890" cy="4980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13007405"/>
              </p:ext>
            </p:extLst>
          </p:nvPr>
        </p:nvGraphicFramePr>
        <p:xfrm>
          <a:off x="228600" y="1600200"/>
          <a:ext cx="8382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8791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670338" y="953629"/>
            <a:ext cx="6644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Gráficos</a:t>
            </a:r>
            <a:r>
              <a:rPr 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en 3D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Necesidad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de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procesamiento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en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tiempo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real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583093" y="2181705"/>
            <a:ext cx="5457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Dispositivos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con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procesamiento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paralelo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masivo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(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más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tareas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más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lentas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,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que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menos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más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rápidas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)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5167" y="995845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5166" y="2267077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7149" y="3529927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324600"/>
            <a:ext cx="6096000" cy="365125"/>
          </a:xfrm>
        </p:spPr>
        <p:txBody>
          <a:bodyPr/>
          <a:lstStyle/>
          <a:p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Introducción a la Programación paralela de </a:t>
            </a:r>
            <a:r>
              <a:rPr lang="es-ES" sz="700" dirty="0" err="1">
                <a:solidFill>
                  <a:prstClr val="black">
                    <a:tint val="75000"/>
                  </a:prstClr>
                </a:solidFill>
                <a:latin typeface="NimbusRomNo9L-Medi"/>
              </a:rPr>
              <a:t>GPU’s</a:t>
            </a:r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 con CUDA y OPEN CL</a:t>
            </a:r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25538" y="49877"/>
            <a:ext cx="412144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Modelo</a:t>
            </a:r>
            <a:r>
              <a:rPr lang="en-US" sz="32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32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Plataforma</a:t>
            </a:r>
            <a:r>
              <a:rPr lang="en-US" sz="32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en-US" sz="32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Orígenes</a:t>
            </a:r>
            <a:r>
              <a:rPr lang="en-US" sz="32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32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endParaRPr lang="en-US" sz="3200" b="1" dirty="0">
              <a:ln w="19050">
                <a:solidFill>
                  <a:srgbClr val="1F497D">
                    <a:tint val="1000"/>
                  </a:srgbClr>
                </a:solidFill>
                <a:prstDash val="solid"/>
              </a:ln>
              <a:solidFill>
                <a:srgbClr val="9BBB59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341842244"/>
              </p:ext>
            </p:extLst>
          </p:nvPr>
        </p:nvGraphicFramePr>
        <p:xfrm>
          <a:off x="6197360" y="1209253"/>
          <a:ext cx="2881878" cy="4641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/>
          <p:cNvSpPr txBox="1"/>
          <p:nvPr/>
        </p:nvSpPr>
        <p:spPr>
          <a:xfrm flipH="1">
            <a:off x="602885" y="4680453"/>
            <a:ext cx="5437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Apple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decidió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crear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una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interfaz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común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para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sus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dispositivos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,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tarea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heredada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por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el 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grupo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Khronos</a:t>
            </a:r>
            <a:endParaRPr lang="en-US" sz="1400" b="1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7149" y="4752448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602886" y="3531734"/>
            <a:ext cx="5457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Uso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para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otras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aplicaciones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,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mediante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SDK’s </a:t>
            </a:r>
          </a:p>
          <a:p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particulares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cada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fabricante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(CUDA)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4098" name="Picture 2" descr="http://techreport.com/r.x/radeon-hd-7970/7970-sid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19737"/>
            <a:ext cx="2590800" cy="157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6060008" y="4169642"/>
            <a:ext cx="3083992" cy="7752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Tarjeta gráfica ATI </a:t>
            </a:r>
            <a:r>
              <a:rPr lang="es-ES" sz="1600" dirty="0" err="1"/>
              <a:t>Radeon</a:t>
            </a:r>
            <a:r>
              <a:rPr lang="es-ES" sz="1600" dirty="0"/>
              <a:t> 7970 con 2048 </a:t>
            </a:r>
            <a:r>
              <a:rPr lang="es-ES" sz="1600" dirty="0" err="1"/>
              <a:t>Stream</a:t>
            </a:r>
            <a:r>
              <a:rPr lang="es-ES" sz="1600" dirty="0"/>
              <a:t> </a:t>
            </a:r>
            <a:r>
              <a:rPr lang="es-ES" sz="1600" dirty="0" err="1" smtClean="0"/>
              <a:t>Processors</a:t>
            </a:r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084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6" grpId="0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645454" y="1981647"/>
            <a:ext cx="8399315" cy="938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Creación de la plataforma: </a:t>
            </a:r>
            <a:r>
              <a:rPr lang="es-E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Para averiguar las 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plataformas disponibles:</a:t>
            </a:r>
          </a:p>
          <a:p>
            <a:endParaRPr lang="es-ES" sz="2000" dirty="0" smtClean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cl_int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</a:t>
            </a:r>
            <a:r>
              <a:rPr lang="es-E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VECTOR_CLASS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*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514157" y="3338195"/>
            <a:ext cx="846491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Obtención</a:t>
            </a:r>
            <a:r>
              <a:rPr 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los </a:t>
            </a:r>
            <a:r>
              <a:rPr lang="en-U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dispositivos</a:t>
            </a:r>
            <a:r>
              <a:rPr 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la </a:t>
            </a:r>
            <a:r>
              <a:rPr lang="en-U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plataforma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Dispositivos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disponibles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en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una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plataforma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específica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</a:t>
            </a:r>
          </a:p>
          <a:p>
            <a:endParaRPr lang="en-US" sz="2000" dirty="0" smtClean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  <a:p>
            <a:r>
              <a:rPr lang="es-E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cl_int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getDevices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cl_device_type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s-E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VECTOR_CLASS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*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devices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cl_device_type</a:t>
            </a:r>
            <a:r>
              <a:rPr lang="es-E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s-ES" sz="1400" dirty="0" smtClean="0">
              <a:solidFill>
                <a:srgbClr val="6F008A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CL_DEVICE_TYPE_GPU </a:t>
            </a:r>
            <a:r>
              <a:rPr lang="es-E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(</a:t>
            </a:r>
            <a:r>
              <a:rPr lang="es-ES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GPU’s</a:t>
            </a:r>
            <a:r>
              <a:rPr lang="es-E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en SLI)</a:t>
            </a:r>
          </a:p>
          <a:p>
            <a:r>
              <a:rPr lang="es-E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CL_DEVICE_TYPE_CPU</a:t>
            </a:r>
          </a:p>
          <a:p>
            <a:r>
              <a:rPr lang="es-E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CL_DEVICE_TYPE_ACCELERATOR </a:t>
            </a:r>
            <a:r>
              <a:rPr lang="es-E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(Aceleradores de física AGEIA, </a:t>
            </a:r>
            <a:r>
              <a:rPr lang="es-ES" sz="14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DSP’s</a:t>
            </a:r>
            <a:r>
              <a:rPr lang="es-E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)</a:t>
            </a:r>
            <a:endParaRPr lang="es-ES" sz="1400" dirty="0" smtClean="0">
              <a:solidFill>
                <a:srgbClr val="6F008A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CL_DEVICE_TYPE_ALL</a:t>
            </a:r>
          </a:p>
          <a:p>
            <a:r>
              <a:rPr lang="es-E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CL_DEVICE_TYPE_DEFAULT</a:t>
            </a:r>
          </a:p>
          <a:p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02430" y="2105674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6439" y="3419591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324600"/>
            <a:ext cx="6096000" cy="365125"/>
          </a:xfrm>
        </p:spPr>
        <p:txBody>
          <a:bodyPr/>
          <a:lstStyle/>
          <a:p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Introducción a la Programación paralela de </a:t>
            </a:r>
            <a:r>
              <a:rPr lang="es-ES" sz="700" dirty="0" err="1">
                <a:solidFill>
                  <a:prstClr val="black">
                    <a:tint val="75000"/>
                  </a:prstClr>
                </a:solidFill>
                <a:latin typeface="NimbusRomNo9L-Medi"/>
              </a:rPr>
              <a:t>GPU’s</a:t>
            </a:r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 con CUDA y OPEN CL</a:t>
            </a:r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02525" y="49877"/>
            <a:ext cx="636744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Programación</a:t>
            </a:r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en </a:t>
            </a:r>
            <a:r>
              <a:rPr lang="en-US" sz="4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: </a:t>
            </a:r>
          </a:p>
          <a:p>
            <a:pPr algn="ctr"/>
            <a:r>
              <a:rPr lang="en-US" sz="4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Capa</a:t>
            </a:r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4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plataforma</a:t>
            </a:r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(C++) </a:t>
            </a:r>
          </a:p>
        </p:txBody>
      </p:sp>
    </p:spTree>
    <p:extLst>
      <p:ext uri="{BB962C8B-B14F-4D97-AF65-F5344CB8AC3E}">
        <p14:creationId xmlns:p14="http://schemas.microsoft.com/office/powerpoint/2010/main" val="315094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flipH="1">
            <a:off x="914400" y="2133600"/>
            <a:ext cx="80556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Creación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del </a:t>
            </a:r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contexto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: 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A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partir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una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lista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 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dispositivos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:</a:t>
            </a:r>
          </a:p>
          <a:p>
            <a:endParaRPr lang="en-US" sz="2000" dirty="0">
              <a:solidFill>
                <a:prstClr val="white">
                  <a:lumMod val="50000"/>
                </a:prstClr>
              </a:solidFill>
              <a:latin typeface="Corbel" pitchFamily="34" charset="0"/>
            </a:endParaRPr>
          </a:p>
          <a:p>
            <a:r>
              <a:rPr lang="es-E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s-E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VECTOR_CLASS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endParaRPr lang="en-US" sz="1400" b="1" dirty="0">
              <a:solidFill>
                <a:prstClr val="white">
                  <a:lumMod val="50000"/>
                </a:prstClr>
              </a:solidFill>
              <a:latin typeface="Corbel" pitchFamily="34" charset="0"/>
            </a:endParaRPr>
          </a:p>
          <a:p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8369" y="213360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324600"/>
            <a:ext cx="6096000" cy="365125"/>
          </a:xfrm>
        </p:spPr>
        <p:txBody>
          <a:bodyPr/>
          <a:lstStyle/>
          <a:p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Introducción a la Programación paralela de </a:t>
            </a:r>
            <a:r>
              <a:rPr lang="es-ES" sz="700" dirty="0" err="1">
                <a:solidFill>
                  <a:prstClr val="black">
                    <a:tint val="75000"/>
                  </a:prstClr>
                </a:solidFill>
                <a:latin typeface="NimbusRomNo9L-Medi"/>
              </a:rPr>
              <a:t>GPU’s</a:t>
            </a:r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 con CUDA y OPEN CL</a:t>
            </a:r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02525" y="49877"/>
            <a:ext cx="636744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Programación</a:t>
            </a:r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en </a:t>
            </a:r>
            <a:r>
              <a:rPr lang="en-US" sz="4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: </a:t>
            </a:r>
          </a:p>
          <a:p>
            <a:pPr algn="ctr"/>
            <a:r>
              <a:rPr lang="en-US" sz="4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Capa</a:t>
            </a:r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4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plataforma</a:t>
            </a:r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(C++) 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914400" y="3940324"/>
            <a:ext cx="813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Manejo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 </a:t>
            </a:r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errores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: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Retornan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un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código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 error,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una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excepción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(C++ wrapper) y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también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se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puede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agregar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una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función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en el </a:t>
            </a:r>
            <a:r>
              <a:rPr lang="en-US" sz="2000" i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callback</a:t>
            </a:r>
            <a:endParaRPr lang="en-US" sz="1400" b="1" i="1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53339" y="3985492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9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565842" y="2084567"/>
            <a:ext cx="8399315" cy="938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Creación </a:t>
            </a:r>
            <a:r>
              <a:rPr lang="es-E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estructura archivo : 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Se lee el archivo </a:t>
            </a:r>
            <a:r>
              <a:rPr lang="es-E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.cl 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 el código del </a:t>
            </a:r>
            <a:r>
              <a:rPr lang="es-ES" sz="2000" i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Kernel</a:t>
            </a:r>
            <a:r>
              <a:rPr lang="es-ES" sz="2000" i="1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</a:t>
            </a:r>
            <a:endParaRPr lang="es-ES" sz="2000" dirty="0" smtClean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  <a:p>
            <a:endParaRPr lang="es-ES" sz="2000" dirty="0" smtClean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s-E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sourceFile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"vector_add_kernel.cl"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565842" y="3651910"/>
            <a:ext cx="85859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Creación</a:t>
            </a:r>
            <a:r>
              <a:rPr 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la </a:t>
            </a:r>
            <a:r>
              <a:rPr lang="en-U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hilera</a:t>
            </a:r>
            <a:r>
              <a:rPr 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con el </a:t>
            </a:r>
            <a:r>
              <a:rPr lang="en-U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contenido</a:t>
            </a:r>
            <a:r>
              <a:rPr 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del </a:t>
            </a:r>
            <a:r>
              <a:rPr lang="en-U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archivo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Lectura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con un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iterador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por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todo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el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archivo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(ultimo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parámetro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indica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el final del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iterador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):</a:t>
            </a:r>
          </a:p>
          <a:p>
            <a:endParaRPr lang="en-US" sz="2000" dirty="0" smtClean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  <a:p>
            <a:r>
              <a:rPr lang="es-E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s-E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tring</a:t>
            </a:r>
            <a:r>
              <a:rPr lang="es-E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ourceString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istreambuf_iterator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sourceFile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),(</a:t>
            </a:r>
            <a:r>
              <a:rPr lang="es-E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istreambuf_iterator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&gt;()))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25460" y="2127648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5460" y="3662796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324600"/>
            <a:ext cx="6096000" cy="365125"/>
          </a:xfrm>
        </p:spPr>
        <p:txBody>
          <a:bodyPr/>
          <a:lstStyle/>
          <a:p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Introducción a la Programación paralela de </a:t>
            </a:r>
            <a:r>
              <a:rPr lang="es-ES" sz="700" dirty="0" err="1">
                <a:solidFill>
                  <a:prstClr val="black">
                    <a:tint val="75000"/>
                  </a:prstClr>
                </a:solidFill>
                <a:latin typeface="NimbusRomNo9L-Medi"/>
              </a:rPr>
              <a:t>GPU’s</a:t>
            </a:r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 con CUDA y OPEN CL</a:t>
            </a:r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02525" y="49877"/>
            <a:ext cx="636744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Programación</a:t>
            </a:r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en </a:t>
            </a:r>
            <a:r>
              <a:rPr lang="en-US" sz="4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: </a:t>
            </a:r>
          </a:p>
          <a:p>
            <a:pPr algn="ctr"/>
            <a:r>
              <a:rPr lang="en-US" sz="4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Compilador</a:t>
            </a:r>
            <a:r>
              <a:rPr lang="en-US" sz="4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C99</a:t>
            </a:r>
            <a:endParaRPr lang="en-US" sz="4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66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flipH="1">
            <a:off x="730873" y="2180253"/>
            <a:ext cx="805560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Creación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 la </a:t>
            </a:r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estructura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del </a:t>
            </a:r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código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fuente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: 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A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partir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hilera</a:t>
            </a:r>
            <a:endParaRPr lang="en-US" sz="2000" dirty="0" smtClean="0">
              <a:solidFill>
                <a:prstClr val="white">
                  <a:lumMod val="50000"/>
                </a:prstClr>
              </a:solidFill>
              <a:latin typeface="Corbel" pitchFamily="34" charset="0"/>
            </a:endParaRPr>
          </a:p>
          <a:p>
            <a:endParaRPr lang="en-US" sz="1400" dirty="0">
              <a:solidFill>
                <a:prstClr val="white">
                  <a:lumMod val="50000"/>
                </a:prstClr>
              </a:solidFill>
              <a:latin typeface="Corbel" pitchFamily="34" charset="0"/>
            </a:endParaRPr>
          </a:p>
          <a:p>
            <a:r>
              <a:rPr lang="es-E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s-E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make_pair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sourceString.c_str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sourceString.length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+ 1))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1367" y="220980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324600"/>
            <a:ext cx="6096000" cy="365125"/>
          </a:xfrm>
        </p:spPr>
        <p:txBody>
          <a:bodyPr/>
          <a:lstStyle/>
          <a:p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Introducción a la Programación paralela de </a:t>
            </a:r>
            <a:r>
              <a:rPr lang="es-ES" sz="700" dirty="0" err="1">
                <a:solidFill>
                  <a:prstClr val="black">
                    <a:tint val="75000"/>
                  </a:prstClr>
                </a:solidFill>
                <a:latin typeface="NimbusRomNo9L-Medi"/>
              </a:rPr>
              <a:t>GPU’s</a:t>
            </a:r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 con CUDA y OPEN CL</a:t>
            </a:r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02525" y="49877"/>
            <a:ext cx="636744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Programación</a:t>
            </a:r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en </a:t>
            </a:r>
            <a:r>
              <a:rPr lang="en-US" sz="4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: </a:t>
            </a:r>
          </a:p>
          <a:p>
            <a:pPr algn="ctr"/>
            <a:r>
              <a:rPr lang="en-US" sz="4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Compilador</a:t>
            </a:r>
            <a:r>
              <a:rPr lang="en-US" sz="4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C99</a:t>
            </a:r>
            <a:endParaRPr lang="en-US" sz="4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724652" y="4345246"/>
            <a:ext cx="813180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err="1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Creación</a:t>
            </a:r>
            <a:r>
              <a:rPr lang="en-US" sz="2000" b="1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 la </a:t>
            </a:r>
            <a:r>
              <a:rPr lang="en-US" sz="2000" b="1" dirty="0" err="1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instancia</a:t>
            </a:r>
            <a:r>
              <a:rPr lang="en-US" sz="2000" b="1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del </a:t>
            </a:r>
            <a:r>
              <a:rPr lang="en-US" sz="2000" b="1" dirty="0" err="1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programa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:</a:t>
            </a:r>
          </a:p>
          <a:p>
            <a:pPr lvl="0"/>
            <a:endParaRPr lang="en-US" sz="2000" b="1" dirty="0">
              <a:solidFill>
                <a:prstClr val="white">
                  <a:lumMod val="50000"/>
                </a:prstClr>
              </a:solidFill>
              <a:latin typeface="Corbel" pitchFamily="34" charset="0"/>
            </a:endParaRPr>
          </a:p>
          <a:p>
            <a:pPr lvl="0"/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cl::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context,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s-E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cl_int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E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b="1" i="1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  <a:p>
            <a:endParaRPr lang="en-US" sz="1400" b="1" i="1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63591" y="4390414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7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564410" y="1954693"/>
            <a:ext cx="8399315" cy="1246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Compilación del código del </a:t>
            </a:r>
            <a:r>
              <a:rPr lang="es-ES" sz="2000" b="1" i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kernel</a:t>
            </a:r>
            <a:r>
              <a:rPr lang="es-E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 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La función </a:t>
            </a:r>
            <a:r>
              <a:rPr lang="es-ES" sz="2000" i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build</a:t>
            </a:r>
            <a:r>
              <a:rPr lang="es-E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, 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crea el código máquina del programa</a:t>
            </a:r>
            <a:r>
              <a:rPr lang="es-E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</a:t>
            </a:r>
          </a:p>
          <a:p>
            <a:endParaRPr lang="es-ES" sz="2000" dirty="0" smtClean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program.build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572062" y="4115917"/>
            <a:ext cx="858593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Creación</a:t>
            </a:r>
            <a:r>
              <a:rPr 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del </a:t>
            </a:r>
            <a:r>
              <a:rPr lang="en-US" sz="2000" b="1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kernel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 A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partir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del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programa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compilado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y el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nombre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la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rutina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, se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crea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el 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kernel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</a:t>
            </a:r>
          </a:p>
          <a:p>
            <a:endParaRPr lang="en-US" sz="2000" dirty="0" smtClean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  <a:p>
            <a:r>
              <a:rPr lang="es-E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Kernel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kernel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s-E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s-E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E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routineName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52683" y="2030339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0042" y="4195814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324600"/>
            <a:ext cx="6096000" cy="365125"/>
          </a:xfrm>
        </p:spPr>
        <p:txBody>
          <a:bodyPr/>
          <a:lstStyle/>
          <a:p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Introducción a la Programación paralela de </a:t>
            </a:r>
            <a:r>
              <a:rPr lang="es-ES" sz="700" dirty="0" err="1">
                <a:solidFill>
                  <a:prstClr val="black">
                    <a:tint val="75000"/>
                  </a:prstClr>
                </a:solidFill>
                <a:latin typeface="NimbusRomNo9L-Medi"/>
              </a:rPr>
              <a:t>GPU’s</a:t>
            </a:r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 con CUDA y OPEN CL</a:t>
            </a:r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4546" y="49877"/>
            <a:ext cx="848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Programación</a:t>
            </a:r>
            <a:r>
              <a:rPr lang="en-US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en </a:t>
            </a:r>
            <a:r>
              <a:rPr lang="en-US" sz="40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r>
              <a:rPr lang="en-US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: </a:t>
            </a:r>
          </a:p>
          <a:p>
            <a:pPr algn="ctr"/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Compilador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C99 y </a:t>
            </a:r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Manejo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ejecución</a:t>
            </a:r>
            <a:endParaRPr 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739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flipH="1">
            <a:off x="631198" y="1981200"/>
            <a:ext cx="805560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Creación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 la cola de </a:t>
            </a:r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comandos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: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Instancia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 la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clase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i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Command Queue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encargada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manejar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comandos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(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copia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datos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al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dispositivo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,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ejecución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 kernel):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CommandQueue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E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CommandQueue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s-E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s-E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</a:t>
            </a:r>
            <a:r>
              <a:rPr lang="es-E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9178" y="2031624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324600"/>
            <a:ext cx="6096000" cy="365125"/>
          </a:xfrm>
        </p:spPr>
        <p:txBody>
          <a:bodyPr/>
          <a:lstStyle/>
          <a:p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Introducción a la Programación paralela de </a:t>
            </a:r>
            <a:r>
              <a:rPr lang="es-ES" sz="700" dirty="0" err="1">
                <a:solidFill>
                  <a:prstClr val="black">
                    <a:tint val="75000"/>
                  </a:prstClr>
                </a:solidFill>
                <a:latin typeface="NimbusRomNo9L-Medi"/>
              </a:rPr>
              <a:t>GPU’s</a:t>
            </a:r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 con CUDA y OPEN CL</a:t>
            </a:r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4546" y="49877"/>
            <a:ext cx="848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Programación</a:t>
            </a:r>
            <a:r>
              <a:rPr lang="en-US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en </a:t>
            </a:r>
            <a:r>
              <a:rPr lang="en-US" sz="40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r>
              <a:rPr lang="en-US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: </a:t>
            </a:r>
          </a:p>
          <a:p>
            <a:pPr algn="ctr"/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Compilador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C99 y </a:t>
            </a:r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Manejo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ejecución</a:t>
            </a:r>
            <a:endParaRPr 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704653" y="3786100"/>
            <a:ext cx="854082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Creación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 </a:t>
            </a:r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espacio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para el buffer en el </a:t>
            </a:r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dispositivo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bufDeviceA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s-E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cl_mem_flags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s-E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E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bytesSize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cl_mem_flags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400" b="1" i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CL_MEM_READ_WRITE </a:t>
            </a: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(</a:t>
            </a:r>
            <a:r>
              <a:rPr lang="en-US" sz="14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Escritura</a:t>
            </a: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y </a:t>
            </a:r>
            <a:r>
              <a:rPr lang="en-US" sz="14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lectura</a:t>
            </a: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) </a:t>
            </a:r>
            <a:endParaRPr lang="es-ES" sz="1400" dirty="0" smtClean="0">
              <a:solidFill>
                <a:srgbClr val="6F008A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CL_MEM_WRITE_ONLY </a:t>
            </a: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(Solo </a:t>
            </a:r>
            <a:r>
              <a:rPr lang="en-US" sz="14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escritura</a:t>
            </a: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) </a:t>
            </a:r>
            <a:endParaRPr lang="es-ES" sz="1400" dirty="0">
              <a:solidFill>
                <a:srgbClr val="6F008A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CL_MEM_READ_ONLY </a:t>
            </a:r>
            <a:r>
              <a:rPr lang="en-US" sz="14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(Solo </a:t>
            </a:r>
            <a:r>
              <a:rPr lang="en-US" sz="14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lectura</a:t>
            </a: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)</a:t>
            </a:r>
            <a:endParaRPr lang="en-US" sz="1400" b="1" i="1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2491" y="3831268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2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609600" y="1898088"/>
            <a:ext cx="8585934" cy="1917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Escritura de datos en el dispositivo: 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Copia </a:t>
            </a:r>
            <a:r>
              <a:rPr lang="es-E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los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datos al dispositivo:</a:t>
            </a:r>
          </a:p>
          <a:p>
            <a:endParaRPr lang="es-ES" sz="2000" dirty="0" smtClean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queue.enqueueWriteBuffer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bufDeviceA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cl_blocking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blocking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offset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bytesSize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s-E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E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ptrHostA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cl_bool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400" b="1" i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CL_TRUE </a:t>
            </a:r>
            <a:r>
              <a:rPr lang="en-US" sz="14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(</a:t>
            </a:r>
            <a:r>
              <a:rPr lang="en-US" sz="1400" dirty="0" err="1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Escritura</a:t>
            </a:r>
            <a:r>
              <a:rPr lang="en-US" sz="14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con </a:t>
            </a:r>
            <a:r>
              <a:rPr lang="en-US" sz="14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bloqueo</a:t>
            </a: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) </a:t>
            </a:r>
            <a:endParaRPr lang="es-ES" sz="1400" dirty="0">
              <a:solidFill>
                <a:srgbClr val="6F008A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CL_FALSE </a:t>
            </a: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(</a:t>
            </a:r>
            <a:r>
              <a:rPr lang="en-US" sz="1400" dirty="0" err="1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Escritura</a:t>
            </a:r>
            <a:r>
              <a:rPr lang="en-US" sz="14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sin </a:t>
            </a:r>
            <a:r>
              <a:rPr lang="en-US" sz="1400" dirty="0" err="1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bloqueo</a:t>
            </a: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) </a:t>
            </a:r>
            <a:endParaRPr lang="es-ES" sz="1400" dirty="0">
              <a:solidFill>
                <a:srgbClr val="6F008A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558066" y="4191000"/>
            <a:ext cx="8585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Asignación</a:t>
            </a:r>
            <a:r>
              <a:rPr 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</a:t>
            </a:r>
            <a:r>
              <a:rPr lang="en-U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parámetros</a:t>
            </a:r>
            <a:r>
              <a:rPr 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al </a:t>
            </a:r>
            <a:r>
              <a:rPr lang="en-US" sz="2000" b="1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kernel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 Se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enlistan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los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parámetros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a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recibir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por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el kernel:</a:t>
            </a:r>
          </a:p>
          <a:p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kernel.setArg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parameterNumber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bufferOnDevice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46339" y="1996670"/>
            <a:ext cx="318653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6046" y="4270897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324600"/>
            <a:ext cx="6096000" cy="365125"/>
          </a:xfrm>
        </p:spPr>
        <p:txBody>
          <a:bodyPr/>
          <a:lstStyle/>
          <a:p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Introducción a la Programación paralela de </a:t>
            </a:r>
            <a:r>
              <a:rPr lang="es-ES" sz="700" dirty="0" err="1">
                <a:solidFill>
                  <a:prstClr val="black">
                    <a:tint val="75000"/>
                  </a:prstClr>
                </a:solidFill>
                <a:latin typeface="NimbusRomNo9L-Medi"/>
              </a:rPr>
              <a:t>GPU’s</a:t>
            </a:r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 con CUDA y OPEN CL</a:t>
            </a:r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83822" y="49877"/>
            <a:ext cx="580485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Programación</a:t>
            </a:r>
            <a:r>
              <a:rPr lang="en-US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en </a:t>
            </a:r>
            <a:r>
              <a:rPr lang="en-US" sz="40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r>
              <a:rPr lang="en-US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: </a:t>
            </a:r>
          </a:p>
          <a:p>
            <a:pPr algn="ctr"/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Manejo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ejecución</a:t>
            </a:r>
            <a:endParaRPr 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666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flipH="1">
            <a:off x="914400" y="1752600"/>
            <a:ext cx="805560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Definición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 la </a:t>
            </a:r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cantidad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 </a:t>
            </a:r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hilos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globales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y locales y </a:t>
            </a:r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ejecución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queue.enqueueNDRangeKernel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Kernel</a:t>
            </a:r>
            <a:r>
              <a:rPr lang="es-E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kernel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NDRange</a:t>
            </a:r>
            <a:r>
              <a:rPr lang="es-E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nullRange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NDRange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globalNumThreads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NDRange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localNumThreads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nullRange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En la revision actual (1.2) se </a:t>
            </a:r>
            <a:r>
              <a:rPr lang="en-US" sz="14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envía</a:t>
            </a: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el </a:t>
            </a:r>
            <a:r>
              <a:rPr lang="en-US" sz="14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valor </a:t>
            </a:r>
            <a:r>
              <a:rPr lang="es-ES" sz="1400" dirty="0" err="1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NullRange</a:t>
            </a:r>
            <a:r>
              <a:rPr lang="es-ES" sz="14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.</a:t>
            </a:r>
          </a:p>
          <a:p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globalNumThreads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localNumThreads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Cantidad</a:t>
            </a: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 </a:t>
            </a:r>
            <a:r>
              <a:rPr lang="en-US" sz="1400" i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workgroups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2237" y="190500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324600"/>
            <a:ext cx="6096000" cy="365125"/>
          </a:xfrm>
        </p:spPr>
        <p:txBody>
          <a:bodyPr/>
          <a:lstStyle/>
          <a:p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Introducción a la Programación paralela de </a:t>
            </a:r>
            <a:r>
              <a:rPr lang="es-ES" sz="700" dirty="0" err="1">
                <a:solidFill>
                  <a:prstClr val="black">
                    <a:tint val="75000"/>
                  </a:prstClr>
                </a:solidFill>
                <a:latin typeface="NimbusRomNo9L-Medi"/>
              </a:rPr>
              <a:t>GPU’s</a:t>
            </a:r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 con CUDA y OPEN CL</a:t>
            </a:r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83822" y="49877"/>
            <a:ext cx="580485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Programación</a:t>
            </a:r>
            <a:r>
              <a:rPr lang="en-US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en </a:t>
            </a:r>
            <a:r>
              <a:rPr lang="en-US" sz="40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r>
              <a:rPr lang="en-US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: </a:t>
            </a:r>
          </a:p>
          <a:p>
            <a:pPr algn="ctr"/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Manejo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ejecución</a:t>
            </a:r>
            <a:endParaRPr 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914400" y="3733800"/>
            <a:ext cx="85408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Lectura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del </a:t>
            </a:r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resultado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desde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el </a:t>
            </a:r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dispositivo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queue.enqueueReadBuffer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deviceBuffer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cl_blocking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blocking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offset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bufferByteSize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hostBuffer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b="1" i="1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97729" y="3798996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3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609600" y="1558954"/>
            <a:ext cx="839931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Código del </a:t>
            </a:r>
            <a:r>
              <a:rPr lang="es-ES" sz="2000" b="1" i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kernel</a:t>
            </a:r>
            <a:r>
              <a:rPr lang="es-ES" sz="2000" b="1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</a:t>
            </a:r>
          </a:p>
          <a:p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vector_add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__global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__global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*B,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__global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*C) {</a:t>
            </a:r>
          </a:p>
          <a:p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index of the current element to be processed</a:t>
            </a:r>
          </a:p>
          <a:p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get_global_id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</a:t>
            </a:r>
            <a:r>
              <a:rPr lang="es-ES" sz="1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operation</a:t>
            </a:r>
            <a:endParaRPr lang="es-ES" sz="14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C[i] = A[i] + B[i];</a:t>
            </a:r>
          </a:p>
          <a:p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E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631198" y="4519977"/>
            <a:ext cx="8055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Existen programas para revisar sintaxis de un </a:t>
            </a:r>
            <a:r>
              <a:rPr lang="es-ES" sz="2000" i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kernel</a:t>
            </a:r>
            <a:r>
              <a:rPr lang="es-ES" sz="2000" i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s-E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como el </a:t>
            </a:r>
            <a:r>
              <a:rPr lang="es-ES" sz="2000" i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Intel </a:t>
            </a:r>
            <a:r>
              <a:rPr lang="es-ES" sz="2000" i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Kernel</a:t>
            </a:r>
            <a:r>
              <a:rPr lang="es-ES" sz="2000" i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s-ES" sz="2000" i="1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Builder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97873" y="163460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9178" y="4570401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324600"/>
            <a:ext cx="6096000" cy="365125"/>
          </a:xfrm>
        </p:spPr>
        <p:txBody>
          <a:bodyPr/>
          <a:lstStyle/>
          <a:p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Introducción a la Programación paralela de </a:t>
            </a:r>
            <a:r>
              <a:rPr lang="es-ES" sz="700" dirty="0" err="1">
                <a:solidFill>
                  <a:prstClr val="black">
                    <a:tint val="75000"/>
                  </a:prstClr>
                </a:solidFill>
                <a:latin typeface="NimbusRomNo9L-Medi"/>
              </a:rPr>
              <a:t>GPU’s</a:t>
            </a:r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 con CUDA y OPEN CL</a:t>
            </a:r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83822" y="49877"/>
            <a:ext cx="580485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Programación</a:t>
            </a:r>
            <a:r>
              <a:rPr lang="en-US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en </a:t>
            </a:r>
            <a:r>
              <a:rPr lang="en-US" sz="40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r>
              <a:rPr lang="en-US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: </a:t>
            </a:r>
          </a:p>
          <a:p>
            <a:pPr algn="ctr"/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Manejo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ejecución</a:t>
            </a:r>
            <a:endParaRPr 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813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609600" y="1558954"/>
            <a:ext cx="839931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Código del </a:t>
            </a:r>
            <a:r>
              <a:rPr lang="es-ES" sz="2000" b="1" i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kernel</a:t>
            </a:r>
            <a:r>
              <a:rPr lang="es-ES" sz="2000" b="1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 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Procesamiento de matrices</a:t>
            </a:r>
          </a:p>
          <a:p>
            <a:endParaRPr lang="es-ES" sz="2000" dirty="0" smtClean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  <a:p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vector_add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__global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ptrDevA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__global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ptrDevB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__global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s-E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ptrDevRes</a:t>
            </a:r>
            <a:r>
              <a:rPr lang="es-E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columns</a:t>
            </a:r>
            <a:r>
              <a:rPr lang="es-E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index of the current element to be processed</a:t>
            </a:r>
          </a:p>
          <a:p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curRow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get_global_id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curCol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get_global_id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(1);	</a:t>
            </a:r>
          </a:p>
          <a:p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elementA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elementB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elementA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ptrDevA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curRow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columns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curCol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elementB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ptrDevB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curRow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columns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curCol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s-E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elementA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elementB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*320 + 564*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elementA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elementB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5;</a:t>
            </a:r>
          </a:p>
          <a:p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ptrDevRes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curRow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columns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curCol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s-E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E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97873" y="163460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324600"/>
            <a:ext cx="6096000" cy="365125"/>
          </a:xfrm>
        </p:spPr>
        <p:txBody>
          <a:bodyPr/>
          <a:lstStyle/>
          <a:p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Introducción a la Programación paralela de </a:t>
            </a:r>
            <a:r>
              <a:rPr lang="es-ES" sz="700" dirty="0" err="1">
                <a:solidFill>
                  <a:prstClr val="black">
                    <a:tint val="75000"/>
                  </a:prstClr>
                </a:solidFill>
                <a:latin typeface="NimbusRomNo9L-Medi"/>
              </a:rPr>
              <a:t>GPU’s</a:t>
            </a:r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 con CUDA y OPEN CL</a:t>
            </a:r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83822" y="49877"/>
            <a:ext cx="580485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Programación</a:t>
            </a:r>
            <a:r>
              <a:rPr lang="en-US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en </a:t>
            </a:r>
            <a:r>
              <a:rPr lang="en-US" sz="40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r>
              <a:rPr lang="en-US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: </a:t>
            </a:r>
          </a:p>
          <a:p>
            <a:pPr algn="ctr"/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Manejo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ejecución</a:t>
            </a:r>
            <a:endParaRPr 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0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668487" y="1512448"/>
            <a:ext cx="4589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Nuestro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i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mundo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i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es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i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heterogéneo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!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602886" y="2642540"/>
            <a:ext cx="4837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CPU’s con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múltiples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núcleos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.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631198" y="3638094"/>
            <a:ext cx="44567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GPU’s con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múltiples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núcleos</a:t>
            </a:r>
            <a:endParaRPr lang="en-US" sz="2000" dirty="0">
              <a:solidFill>
                <a:prstClr val="white">
                  <a:lumMod val="50000"/>
                </a:prstClr>
              </a:solidFill>
              <a:latin typeface="Corbel" pitchFamily="34" charset="0"/>
            </a:endParaRPr>
          </a:p>
          <a:p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25460" y="1636475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5167" y="2723936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5167" y="3638094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324600"/>
            <a:ext cx="6096000" cy="365125"/>
          </a:xfrm>
        </p:spPr>
        <p:txBody>
          <a:bodyPr/>
          <a:lstStyle/>
          <a:p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Introducción a la Programación paralela de </a:t>
            </a:r>
            <a:r>
              <a:rPr lang="es-ES" sz="700" dirty="0" err="1">
                <a:solidFill>
                  <a:prstClr val="black">
                    <a:tint val="75000"/>
                  </a:prstClr>
                </a:solidFill>
                <a:latin typeface="NimbusRomNo9L-Medi"/>
              </a:rPr>
              <a:t>GPU’s</a:t>
            </a:r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 con CUDA y OPEN CL</a:t>
            </a:r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1465" y="49877"/>
            <a:ext cx="638957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Modelo</a:t>
            </a:r>
            <a:r>
              <a:rPr lang="en-US" sz="44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44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plataforma</a:t>
            </a:r>
            <a:r>
              <a:rPr lang="en-US" sz="44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:</a:t>
            </a:r>
            <a:endParaRPr lang="en-US" sz="4400" b="1" dirty="0">
              <a:ln w="19050">
                <a:solidFill>
                  <a:srgbClr val="1F497D">
                    <a:tint val="1000"/>
                  </a:srgbClr>
                </a:solidFill>
                <a:prstDash val="solid"/>
              </a:ln>
              <a:solidFill>
                <a:srgbClr val="9BBB59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en-US" sz="44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Computación</a:t>
            </a:r>
            <a:r>
              <a:rPr lang="en-US" sz="44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hetérogenea</a:t>
            </a:r>
            <a:endParaRPr lang="en-US" sz="4400" b="1" dirty="0">
              <a:ln w="19050">
                <a:solidFill>
                  <a:srgbClr val="1F497D">
                    <a:tint val="1000"/>
                  </a:srgbClr>
                </a:solidFill>
                <a:prstDash val="solid"/>
              </a:ln>
              <a:solidFill>
                <a:srgbClr val="9BBB59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115440803"/>
              </p:ext>
            </p:extLst>
          </p:nvPr>
        </p:nvGraphicFramePr>
        <p:xfrm>
          <a:off x="5091679" y="1059948"/>
          <a:ext cx="3823721" cy="4959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/>
          <p:cNvSpPr txBox="1"/>
          <p:nvPr/>
        </p:nvSpPr>
        <p:spPr>
          <a:xfrm flipH="1">
            <a:off x="656228" y="4770310"/>
            <a:ext cx="4456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Procesadores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propósito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específico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(DSP’s, FPGAs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etc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).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5167" y="4815478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592" y="1879328"/>
            <a:ext cx="3173548" cy="237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5336456" y="4678890"/>
            <a:ext cx="3243472" cy="14155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GPU: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Graphics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processor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GMCH: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control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ICH: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Input/Output Control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Cliff </a:t>
            </a:r>
            <a:r>
              <a:rPr lang="es-E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Woolley</a:t>
            </a:r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NVIDIA </a:t>
            </a:r>
            <a:r>
              <a:rPr lang="es-E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</a:t>
            </a:r>
            <a:r>
              <a:rPr lang="es-E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</a:t>
            </a:r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endParaRPr lang="es-E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708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138052" y="1279566"/>
            <a:ext cx="5777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GPU’s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optimizados para datos </a:t>
            </a:r>
            <a:r>
              <a:rPr lang="es-E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númericos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tipo </a:t>
            </a:r>
            <a:r>
              <a:rPr lang="es-ES" sz="2000" i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float</a:t>
            </a:r>
            <a:endParaRPr lang="en-US" sz="2000" i="1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627910" y="2557483"/>
            <a:ext cx="5363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Utilizar grupos de trabajo con varios hilos </a:t>
            </a:r>
            <a:r>
              <a:rPr lang="es-E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en </a:t>
            </a:r>
            <a:r>
              <a:rPr lang="es-E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GPU’s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(un </a:t>
            </a:r>
            <a:r>
              <a:rPr lang="es-E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grupo por </a:t>
            </a:r>
            <a:r>
              <a:rPr lang="es-ES" sz="2000" i="1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Compute </a:t>
            </a:r>
            <a:r>
              <a:rPr lang="es-ES" sz="20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Unit</a:t>
            </a:r>
            <a:r>
              <a:rPr lang="es-E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)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  <a:p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27909" y="3835400"/>
            <a:ext cx="5363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Evitar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usar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la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memoria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global,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hacer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i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cacheo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a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memoria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local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necesario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  <a:p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193470" y="5113317"/>
            <a:ext cx="57981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Las funciones a usar dentro del </a:t>
            </a:r>
            <a:r>
              <a:rPr lang="es-ES" sz="2000" i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kernel</a:t>
            </a:r>
            <a:r>
              <a:rPr lang="es-E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deben estar implementadas explícitamente en </a:t>
            </a:r>
            <a:r>
              <a:rPr lang="es-E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OpenCL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, existen librerías como la FFTW que proveen funcionalidades más complejas 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21676" y="1370363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20192" y="2638879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22174" y="3907395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33551" y="517591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24"/>
          <p:cNvGrpSpPr/>
          <p:nvPr/>
        </p:nvGrpSpPr>
        <p:grpSpPr>
          <a:xfrm rot="5400000">
            <a:off x="-3129150" y="3314700"/>
            <a:ext cx="6246420" cy="22860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6400" y="6324600"/>
            <a:ext cx="5792786" cy="365125"/>
          </a:xfrm>
        </p:spPr>
        <p:txBody>
          <a:bodyPr/>
          <a:lstStyle/>
          <a:p>
            <a:r>
              <a:rPr lang="es-ES" sz="700" dirty="0">
                <a:latin typeface="NimbusRomNo9L-Medi"/>
              </a:rPr>
              <a:t>Introducción a la Programación paralela de </a:t>
            </a:r>
            <a:r>
              <a:rPr lang="es-ES" sz="700" dirty="0" err="1">
                <a:latin typeface="NimbusRomNo9L-Medi"/>
              </a:rPr>
              <a:t>GPU’s</a:t>
            </a:r>
            <a:r>
              <a:rPr lang="es-ES" sz="700" dirty="0">
                <a:latin typeface="NimbusRomNo9L-Medi"/>
              </a:rPr>
              <a:t> con CUDA y OPEN CL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4800" y="49877"/>
            <a:ext cx="868326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Programación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en </a:t>
            </a:r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: </a:t>
            </a:r>
          </a:p>
          <a:p>
            <a:pPr algn="ctr"/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Consejos</a:t>
            </a:r>
            <a:endParaRPr 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05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38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138052" y="1279566"/>
            <a:ext cx="5777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La memoria dinámica dentro del </a:t>
            </a:r>
            <a:r>
              <a:rPr lang="es-ES" sz="2000" i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kernel</a:t>
            </a:r>
            <a:r>
              <a:rPr lang="es-E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no es soportada, se debe asignar antes de su ejecución (arreglos de punteros no son posibles)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627910" y="2557483"/>
            <a:ext cx="5363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“</a:t>
            </a:r>
            <a:r>
              <a:rPr lang="es-E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Pensemos en masivo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”, </a:t>
            </a:r>
            <a:r>
              <a:rPr lang="es-ES" sz="2000" i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Kernels</a:t>
            </a:r>
            <a:r>
              <a:rPr lang="es-E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 tareas sencillas pero ejecutándose con otros 10 mil en paralelo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27909" y="3835400"/>
            <a:ext cx="5363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Diseñar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e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implementar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el 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kernel 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en C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primero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, y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asegurar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su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funcionamiento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correcto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  <a:p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193470" y="5113317"/>
            <a:ext cx="5798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Existen librerías con implementaciones en CUDA y </a:t>
            </a:r>
            <a:r>
              <a:rPr lang="es-E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OpenCL</a:t>
            </a:r>
            <a:r>
              <a:rPr lang="es-E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, como </a:t>
            </a:r>
            <a:r>
              <a:rPr lang="es-E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OpenCV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21676" y="1370363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20192" y="2638879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22174" y="3907395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33551" y="517591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24"/>
          <p:cNvGrpSpPr/>
          <p:nvPr/>
        </p:nvGrpSpPr>
        <p:grpSpPr>
          <a:xfrm rot="5400000">
            <a:off x="-3129150" y="3314700"/>
            <a:ext cx="6246420" cy="22860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6400" y="6324600"/>
            <a:ext cx="5792786" cy="365125"/>
          </a:xfrm>
        </p:spPr>
        <p:txBody>
          <a:bodyPr/>
          <a:lstStyle/>
          <a:p>
            <a:r>
              <a:rPr lang="es-ES" sz="700" dirty="0">
                <a:latin typeface="NimbusRomNo9L-Medi"/>
              </a:rPr>
              <a:t>Introducción a la Programación paralela de </a:t>
            </a:r>
            <a:r>
              <a:rPr lang="es-ES" sz="700" dirty="0" err="1">
                <a:latin typeface="NimbusRomNo9L-Medi"/>
              </a:rPr>
              <a:t>GPU’s</a:t>
            </a:r>
            <a:r>
              <a:rPr lang="es-ES" sz="700" dirty="0">
                <a:latin typeface="NimbusRomNo9L-Medi"/>
              </a:rPr>
              <a:t> con CUDA y OPEN CL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4800" y="49877"/>
            <a:ext cx="868326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Programación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en </a:t>
            </a:r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: </a:t>
            </a:r>
          </a:p>
          <a:p>
            <a:pPr algn="ctr"/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Consejos</a:t>
            </a:r>
            <a:endParaRPr 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235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38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457200" y="985935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Ejemplo</a:t>
            </a:r>
            <a:r>
              <a:rPr 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</a:t>
            </a:r>
            <a:r>
              <a:rPr lang="en-US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aceleración</a:t>
            </a:r>
            <a:r>
              <a:rPr 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 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CPU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vs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GPU,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OpenCV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en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arquitectura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Fermi (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Geforce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GTX 460, 336 CUDA Cores)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200" y="106680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38248" y="6492875"/>
            <a:ext cx="6096000" cy="365125"/>
          </a:xfrm>
        </p:spPr>
        <p:txBody>
          <a:bodyPr/>
          <a:lstStyle/>
          <a:p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Introducción a la Programación paralela de </a:t>
            </a:r>
            <a:r>
              <a:rPr lang="es-ES" sz="700" dirty="0" err="1">
                <a:solidFill>
                  <a:prstClr val="black">
                    <a:tint val="75000"/>
                  </a:prstClr>
                </a:solidFill>
                <a:latin typeface="NimbusRomNo9L-Medi"/>
              </a:rPr>
              <a:t>GPU’s</a:t>
            </a:r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 con CUDA y OPEN CL</a:t>
            </a:r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324" y="49877"/>
            <a:ext cx="83058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Programación</a:t>
            </a:r>
            <a:r>
              <a:rPr lang="en-US" sz="32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en </a:t>
            </a:r>
            <a:r>
              <a:rPr lang="en-US" sz="32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r>
              <a:rPr lang="en-US" sz="32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: </a:t>
            </a:r>
            <a:r>
              <a:rPr lang="en-US" sz="32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Evaluación</a:t>
            </a:r>
            <a:endParaRPr lang="en-US" sz="3200" b="1" dirty="0">
              <a:ln w="19050">
                <a:solidFill>
                  <a:srgbClr val="1F497D">
                    <a:tint val="1000"/>
                  </a:srgbClr>
                </a:solidFill>
                <a:prstDash val="solid"/>
              </a:ln>
              <a:solidFill>
                <a:srgbClr val="9BBB59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65362808"/>
              </p:ext>
            </p:extLst>
          </p:nvPr>
        </p:nvGraphicFramePr>
        <p:xfrm>
          <a:off x="569091" y="2743200"/>
          <a:ext cx="8382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151892396"/>
              </p:ext>
            </p:extLst>
          </p:nvPr>
        </p:nvGraphicFramePr>
        <p:xfrm>
          <a:off x="1447800" y="18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07363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457200" y="985935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CUDA </a:t>
            </a:r>
            <a:r>
              <a:rPr lang="en-US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vs</a:t>
            </a:r>
            <a:r>
              <a:rPr 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OpenCL</a:t>
            </a:r>
            <a:r>
              <a:rPr 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Sobrecarga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OpenCL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para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pocos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datos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le da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leve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desventaja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en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promedio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,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pero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para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muchos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datos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,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es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igual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o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más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efectivo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que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CUDA</a:t>
            </a:r>
            <a:endParaRPr lang="en-US" sz="1400" b="1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200" y="106680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38248" y="6492875"/>
            <a:ext cx="6096000" cy="365125"/>
          </a:xfrm>
        </p:spPr>
        <p:txBody>
          <a:bodyPr/>
          <a:lstStyle/>
          <a:p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Introducción a la Programación paralela de </a:t>
            </a:r>
            <a:r>
              <a:rPr lang="es-ES" sz="700" dirty="0" err="1">
                <a:solidFill>
                  <a:prstClr val="black">
                    <a:tint val="75000"/>
                  </a:prstClr>
                </a:solidFill>
                <a:latin typeface="NimbusRomNo9L-Medi"/>
              </a:rPr>
              <a:t>GPU’s</a:t>
            </a:r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 con CUDA y OPEN CL</a:t>
            </a:r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324" y="49877"/>
            <a:ext cx="83058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Programación</a:t>
            </a:r>
            <a:r>
              <a:rPr lang="en-US" sz="32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en </a:t>
            </a:r>
            <a:r>
              <a:rPr lang="en-US" sz="32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r>
              <a:rPr lang="en-US" sz="32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: </a:t>
            </a:r>
            <a:r>
              <a:rPr lang="en-US" sz="3200" b="1" dirty="0" err="1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Evaluación</a:t>
            </a:r>
            <a:endParaRPr lang="en-US" sz="3200" b="1" dirty="0">
              <a:ln w="19050">
                <a:solidFill>
                  <a:srgbClr val="1F497D">
                    <a:tint val="1000"/>
                  </a:srgbClr>
                </a:solidFill>
                <a:prstDash val="solid"/>
              </a:ln>
              <a:solidFill>
                <a:srgbClr val="9BBB59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endParaRPr lang="en-US" sz="3200" b="1" dirty="0">
              <a:ln w="19050">
                <a:solidFill>
                  <a:srgbClr val="1F497D">
                    <a:tint val="1000"/>
                  </a:srgbClr>
                </a:solidFill>
                <a:prstDash val="solid"/>
              </a:ln>
              <a:solidFill>
                <a:srgbClr val="9BBB59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2050" name="Picture 2" descr="http://blog.accelereyes.com/blog/wp-content/uploads/2010/05/DotProduct-660x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83108"/>
            <a:ext cx="3134728" cy="486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720136" y="2209800"/>
            <a:ext cx="1836224" cy="17375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Pruebas en una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Tesla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C2050</a:t>
            </a:r>
          </a:p>
          <a:p>
            <a:pPr algn="ctr"/>
            <a:r>
              <a:rPr lang="es-ES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tomado de </a:t>
            </a:r>
            <a:r>
              <a:rPr lang="es-E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http://blog.accelereyes.com/blog/2010/05/10/nvidia-fermi-cuda-and-opencl/</a:t>
            </a:r>
          </a:p>
        </p:txBody>
      </p:sp>
    </p:spTree>
    <p:extLst>
      <p:ext uri="{BB962C8B-B14F-4D97-AF65-F5344CB8AC3E}">
        <p14:creationId xmlns:p14="http://schemas.microsoft.com/office/powerpoint/2010/main" val="371530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38248" y="6492875"/>
            <a:ext cx="6096000" cy="365125"/>
          </a:xfrm>
        </p:spPr>
        <p:txBody>
          <a:bodyPr/>
          <a:lstStyle/>
          <a:p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Introducción a la Programación paralela de </a:t>
            </a:r>
            <a:r>
              <a:rPr lang="es-ES" sz="700" dirty="0" err="1">
                <a:solidFill>
                  <a:prstClr val="black">
                    <a:tint val="75000"/>
                  </a:prstClr>
                </a:solidFill>
                <a:latin typeface="NimbusRomNo9L-Medi"/>
              </a:rPr>
              <a:t>GPU’s</a:t>
            </a:r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 con CUDA y OPEN CL</a:t>
            </a:r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0924" y="1066800"/>
            <a:ext cx="8305876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Ahora</a:t>
            </a:r>
            <a:r>
              <a:rPr lang="en-US" sz="32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… …</a:t>
            </a:r>
            <a:r>
              <a:rPr lang="en-US" sz="32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olviden</a:t>
            </a:r>
            <a:r>
              <a:rPr lang="en-US" sz="32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todo</a:t>
            </a:r>
            <a:r>
              <a:rPr lang="en-US" sz="32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lo </a:t>
            </a:r>
            <a:r>
              <a:rPr lang="en-US" sz="32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que</a:t>
            </a:r>
            <a:r>
              <a:rPr lang="en-US" sz="32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vimos</a:t>
            </a:r>
            <a:r>
              <a:rPr lang="en-US" sz="32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… </a:t>
            </a:r>
            <a:r>
              <a:rPr lang="en-US" sz="32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por</a:t>
            </a:r>
            <a:r>
              <a:rPr lang="en-US" sz="32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que</a:t>
            </a:r>
            <a:r>
              <a:rPr lang="en-US" sz="32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con lo </a:t>
            </a:r>
            <a:r>
              <a:rPr lang="en-US" sz="32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que</a:t>
            </a:r>
            <a:r>
              <a:rPr lang="en-US" sz="32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viene</a:t>
            </a:r>
            <a:r>
              <a:rPr lang="en-US" sz="32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la </a:t>
            </a:r>
            <a:r>
              <a:rPr lang="en-US" sz="32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programación</a:t>
            </a:r>
            <a:r>
              <a:rPr lang="en-US" sz="32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heterogenea</a:t>
            </a:r>
            <a:r>
              <a:rPr lang="en-US" sz="32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será</a:t>
            </a:r>
            <a:r>
              <a:rPr lang="en-US" sz="32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más</a:t>
            </a:r>
            <a:r>
              <a:rPr lang="en-US" sz="32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sencilla</a:t>
            </a:r>
            <a:r>
              <a:rPr lang="en-US" sz="32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!</a:t>
            </a:r>
            <a:endParaRPr lang="en-US" sz="3200" b="1" dirty="0">
              <a:ln w="19050">
                <a:solidFill>
                  <a:srgbClr val="1F497D">
                    <a:tint val="1000"/>
                  </a:srgbClr>
                </a:solidFill>
                <a:prstDash val="solid"/>
              </a:ln>
              <a:solidFill>
                <a:srgbClr val="9BBB59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endParaRPr lang="en-US" sz="3200" b="1" dirty="0">
              <a:ln w="19050">
                <a:solidFill>
                  <a:srgbClr val="1F497D">
                    <a:tint val="1000"/>
                  </a:srgbClr>
                </a:solidFill>
                <a:prstDash val="solid"/>
              </a:ln>
              <a:solidFill>
                <a:srgbClr val="9BBB59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325" y="4002717"/>
            <a:ext cx="3905250" cy="2066925"/>
          </a:xfrm>
          <a:prstGeom prst="rect">
            <a:avLst/>
          </a:prstGeom>
        </p:spPr>
      </p:pic>
      <p:pic>
        <p:nvPicPr>
          <p:cNvPr id="3074" name="Picture 2" descr="Foto: * hoy lunes oh NOOOOOOOOO * &#10;&#10;&#10;Picadura de Alacran La razon porque no hubo video el viernes&#10;http://www.holasoygerman.ne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24" y="2319829"/>
            <a:ext cx="2247848" cy="224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308692" y="5036180"/>
            <a:ext cx="2310756" cy="831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Tomado de Hola soy German</a:t>
            </a:r>
            <a:r>
              <a:rPr lang="es-ES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demasiado vacilón</a:t>
            </a:r>
            <a:endParaRPr lang="es-E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862" y="2225166"/>
            <a:ext cx="29622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138052" y="1279566"/>
            <a:ext cx="5777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OpenACC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 Facilitar programación heterogénea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627910" y="2557483"/>
            <a:ext cx="5363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Definición de directivas de preprocesador para paralelizar bucles </a:t>
            </a:r>
            <a:r>
              <a:rPr lang="es-E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(</a:t>
            </a:r>
            <a:r>
              <a:rPr lang="es-ES" sz="2000" i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for</a:t>
            </a:r>
            <a:r>
              <a:rPr lang="es-E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, </a:t>
            </a:r>
            <a:r>
              <a:rPr lang="es-ES" sz="2000" i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while</a:t>
            </a:r>
            <a:r>
              <a:rPr lang="es-E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), 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al estilo </a:t>
            </a:r>
            <a:r>
              <a:rPr lang="es-ES" sz="2000" i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OpenMP</a:t>
            </a:r>
            <a:endParaRPr lang="en-US" sz="2000" i="1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27909" y="3835400"/>
            <a:ext cx="5363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Código paralelo de bucles generado antes de compilación con: 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pragma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kernels</a:t>
            </a:r>
            <a:endParaRPr lang="en-US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193470" y="5113317"/>
            <a:ext cx="5798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NVIDIA ha desenfocado recursos de </a:t>
            </a:r>
            <a:r>
              <a:rPr lang="es-ES" sz="2000" i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OpenCL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y los ha asignado a </a:t>
            </a:r>
            <a:r>
              <a:rPr lang="es-ES" sz="2000" i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OpenACC</a:t>
            </a:r>
            <a:endParaRPr lang="en-US" sz="2000" i="1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21676" y="1370363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20192" y="2638879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22174" y="3907395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33551" y="517591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24"/>
          <p:cNvGrpSpPr/>
          <p:nvPr/>
        </p:nvGrpSpPr>
        <p:grpSpPr>
          <a:xfrm rot="5400000">
            <a:off x="-3129150" y="3314700"/>
            <a:ext cx="6246420" cy="22860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6400" y="6324600"/>
            <a:ext cx="5792786" cy="365125"/>
          </a:xfrm>
        </p:spPr>
        <p:txBody>
          <a:bodyPr/>
          <a:lstStyle/>
          <a:p>
            <a:r>
              <a:rPr lang="es-ES" sz="700" dirty="0">
                <a:latin typeface="NimbusRomNo9L-Medi"/>
              </a:rPr>
              <a:t>Introducción a la Programación paralela de </a:t>
            </a:r>
            <a:r>
              <a:rPr lang="es-ES" sz="700" dirty="0" err="1">
                <a:latin typeface="NimbusRomNo9L-Medi"/>
              </a:rPr>
              <a:t>GPU’s</a:t>
            </a:r>
            <a:r>
              <a:rPr lang="es-ES" sz="700" dirty="0">
                <a:latin typeface="NimbusRomNo9L-Medi"/>
              </a:rPr>
              <a:t> con CUDA y OPEN CL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4800" y="49877"/>
            <a:ext cx="868326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Programación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en </a:t>
            </a:r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: </a:t>
            </a:r>
          </a:p>
          <a:p>
            <a:pPr algn="ctr"/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Tendencias</a:t>
            </a:r>
            <a:endParaRPr 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30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38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5607" y="6356350"/>
            <a:ext cx="5792786" cy="365125"/>
          </a:xfrm>
        </p:spPr>
        <p:txBody>
          <a:bodyPr/>
          <a:lstStyle/>
          <a:p>
            <a:r>
              <a:rPr lang="es-ES" sz="700" dirty="0">
                <a:latin typeface="NimbusRomNo9L-Medi"/>
              </a:rPr>
              <a:t>Introducción a la Programación paralela de </a:t>
            </a:r>
            <a:r>
              <a:rPr lang="es-ES" sz="700" dirty="0" err="1">
                <a:latin typeface="NimbusRomNo9L-Medi"/>
              </a:rPr>
              <a:t>GPU’s</a:t>
            </a:r>
            <a:r>
              <a:rPr lang="es-ES" sz="700" dirty="0">
                <a:latin typeface="NimbusRomNo9L-Medi"/>
              </a:rPr>
              <a:t> con CUDA y OPEN CL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49877"/>
            <a:ext cx="868326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Programación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en </a:t>
            </a:r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: </a:t>
            </a:r>
          </a:p>
          <a:p>
            <a:pPr algn="ctr"/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Tendencias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y </a:t>
            </a:r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Discusión</a:t>
            </a:r>
            <a:endParaRPr 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589" y="2455194"/>
            <a:ext cx="3043312" cy="3178070"/>
          </a:xfrm>
          <a:prstGeom prst="rect">
            <a:avLst/>
          </a:prstGeom>
        </p:spPr>
      </p:pic>
      <p:pic>
        <p:nvPicPr>
          <p:cNvPr id="7" name="Picture 2" descr="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192" y="5729657"/>
            <a:ext cx="1520106" cy="52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flipH="1">
            <a:off x="631198" y="1547600"/>
            <a:ext cx="8356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A </a:t>
            </a:r>
            <a:r>
              <a:rPr lang="es-E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Silver</a:t>
            </a:r>
            <a:r>
              <a:rPr lang="es-E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s-E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bullet</a:t>
            </a:r>
            <a:r>
              <a:rPr lang="es-E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s-E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or</a:t>
            </a:r>
            <a:r>
              <a:rPr lang="es-E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a </a:t>
            </a:r>
            <a:r>
              <a:rPr lang="es-E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trail</a:t>
            </a:r>
            <a:r>
              <a:rPr lang="es-E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of </a:t>
            </a:r>
            <a:r>
              <a:rPr lang="es-E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broken</a:t>
            </a:r>
            <a:r>
              <a:rPr lang="es-E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s-E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promises</a:t>
            </a:r>
            <a:r>
              <a:rPr lang="es-E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? Dr. 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Michael 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O'Boyle</a:t>
            </a:r>
            <a:br>
              <a:rPr lang="en-US" sz="20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</a:b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Institute for Computing Systems Architecture, University of Edinburgh, UK</a:t>
            </a:r>
          </a:p>
        </p:txBody>
      </p:sp>
      <p:sp>
        <p:nvSpPr>
          <p:cNvPr id="9" name="Oval 8"/>
          <p:cNvSpPr/>
          <p:nvPr/>
        </p:nvSpPr>
        <p:spPr>
          <a:xfrm>
            <a:off x="160659" y="1635694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642919" y="2455194"/>
            <a:ext cx="4995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Programadores elitistas</a:t>
            </a:r>
            <a:r>
              <a:rPr lang="es-ES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: Las herramientas de programación paralela (PP) automática han fallado </a:t>
            </a:r>
            <a:endParaRPr lang="en-US" dirty="0">
              <a:solidFill>
                <a:prstClr val="white">
                  <a:lumMod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8936" y="2549701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631196" y="3565305"/>
            <a:ext cx="4995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Problema: </a:t>
            </a:r>
            <a:r>
              <a:rPr lang="es-ES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Subutilización de recursos, menos investigadores y aplicaciones pueden acceder a las ventajas de la PP</a:t>
            </a:r>
            <a:endParaRPr lang="en-US" dirty="0">
              <a:solidFill>
                <a:prstClr val="white">
                  <a:lumMod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7213" y="3659812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642919" y="4716360"/>
            <a:ext cx="4995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Oportunidades: </a:t>
            </a:r>
            <a:r>
              <a:rPr lang="es-ES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Utilizar técnicas de </a:t>
            </a:r>
            <a:r>
              <a:rPr lang="es-ES" i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aprendizaje automático extensivamente </a:t>
            </a:r>
            <a:r>
              <a:rPr lang="es-ES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para desarrollar compiladores más inteligentes</a:t>
            </a:r>
            <a:endParaRPr lang="en-US" dirty="0">
              <a:solidFill>
                <a:prstClr val="white">
                  <a:lumMod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48936" y="4810867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5607" y="6356350"/>
            <a:ext cx="5792786" cy="365125"/>
          </a:xfrm>
        </p:spPr>
        <p:txBody>
          <a:bodyPr/>
          <a:lstStyle/>
          <a:p>
            <a:r>
              <a:rPr lang="es-ES" sz="700" dirty="0">
                <a:latin typeface="NimbusRomNo9L-Medi"/>
              </a:rPr>
              <a:t>Introducción a la Programación paralela de </a:t>
            </a:r>
            <a:r>
              <a:rPr lang="es-ES" sz="700" dirty="0" err="1">
                <a:latin typeface="NimbusRomNo9L-Medi"/>
              </a:rPr>
              <a:t>GPU’s</a:t>
            </a:r>
            <a:r>
              <a:rPr lang="es-ES" sz="700" dirty="0">
                <a:latin typeface="NimbusRomNo9L-Medi"/>
              </a:rPr>
              <a:t> con CUDA y OPEN CL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9749" y="609600"/>
            <a:ext cx="8607549" cy="34470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err="1" smtClean="0">
                <a:ln/>
                <a:solidFill>
                  <a:srgbClr val="9BBB59"/>
                </a:solidFill>
              </a:rPr>
              <a:t>Bibliografía</a:t>
            </a:r>
            <a:r>
              <a:rPr lang="en-US" sz="3200" b="1" dirty="0" smtClean="0">
                <a:ln/>
                <a:solidFill>
                  <a:srgbClr val="9BBB59"/>
                </a:solidFill>
              </a:rPr>
              <a:t> y </a:t>
            </a:r>
            <a:r>
              <a:rPr lang="en-US" sz="3200" b="1" dirty="0" err="1" smtClean="0">
                <a:ln/>
                <a:solidFill>
                  <a:srgbClr val="9BBB59"/>
                </a:solidFill>
              </a:rPr>
              <a:t>materiales</a:t>
            </a:r>
            <a:r>
              <a:rPr lang="en-US" sz="3200" b="1" dirty="0" smtClean="0">
                <a:ln/>
                <a:solidFill>
                  <a:srgbClr val="9BBB59"/>
                </a:solidFill>
              </a:rPr>
              <a:t> </a:t>
            </a:r>
            <a:r>
              <a:rPr lang="en-US" sz="3200" b="1" dirty="0" err="1" smtClean="0">
                <a:ln/>
                <a:solidFill>
                  <a:srgbClr val="9BBB59"/>
                </a:solidFill>
              </a:rPr>
              <a:t>adicionales</a:t>
            </a:r>
            <a:endParaRPr lang="en-US" sz="3200" b="1" dirty="0" smtClean="0">
              <a:ln/>
              <a:solidFill>
                <a:srgbClr val="9BBB59"/>
              </a:solidFill>
            </a:endParaRPr>
          </a:p>
          <a:p>
            <a:pPr algn="ctr"/>
            <a:endParaRPr lang="en-US" sz="3200" b="1" dirty="0">
              <a:ln/>
              <a:solidFill>
                <a:srgbClr val="9BBB59"/>
              </a:solidFill>
            </a:endParaRPr>
          </a:p>
          <a:p>
            <a:pPr algn="ctr"/>
            <a:r>
              <a:rPr lang="en-US" dirty="0"/>
              <a:t>Benedict R. </a:t>
            </a:r>
            <a:r>
              <a:rPr lang="en-US" dirty="0" err="1"/>
              <a:t>Gaster</a:t>
            </a:r>
            <a:r>
              <a:rPr lang="en-US" dirty="0"/>
              <a:t>, L. H. (2012). </a:t>
            </a:r>
            <a:r>
              <a:rPr lang="en-US" i="1" dirty="0" err="1"/>
              <a:t>Heterogeneus</a:t>
            </a:r>
            <a:r>
              <a:rPr lang="en-US" i="1" dirty="0"/>
              <a:t> Computing with </a:t>
            </a:r>
            <a:r>
              <a:rPr lang="en-US" i="1" dirty="0" err="1"/>
              <a:t>OpenCL</a:t>
            </a:r>
            <a:r>
              <a:rPr lang="en-US" i="1" dirty="0"/>
              <a:t>.</a:t>
            </a:r>
            <a:r>
              <a:rPr lang="en-US" dirty="0"/>
              <a:t> Morgan </a:t>
            </a:r>
            <a:r>
              <a:rPr lang="en-US" dirty="0" smtClean="0"/>
              <a:t>Kauffman</a:t>
            </a:r>
          </a:p>
          <a:p>
            <a:pPr algn="ctr"/>
            <a:endParaRPr lang="es-ES" b="1" dirty="0">
              <a:ln/>
              <a:solidFill>
                <a:srgbClr val="9BBB59"/>
              </a:solidFill>
            </a:endParaRPr>
          </a:p>
          <a:p>
            <a:pPr algn="ctr"/>
            <a:r>
              <a:rPr lang="es-ES" dirty="0" err="1"/>
              <a:t>Introduction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OpenCL</a:t>
            </a:r>
            <a:r>
              <a:rPr lang="es-ES" dirty="0"/>
              <a:t>, Cliff </a:t>
            </a:r>
            <a:r>
              <a:rPr lang="es-ES" dirty="0" err="1"/>
              <a:t>Woolley</a:t>
            </a:r>
            <a:r>
              <a:rPr lang="es-ES" dirty="0"/>
              <a:t>, NVIDIA </a:t>
            </a:r>
            <a:r>
              <a:rPr lang="es-ES" dirty="0" err="1"/>
              <a:t>Technology</a:t>
            </a:r>
            <a:r>
              <a:rPr lang="es-ES" dirty="0"/>
              <a:t> </a:t>
            </a:r>
            <a:r>
              <a:rPr lang="es-ES" dirty="0" err="1" smtClean="0"/>
              <a:t>Group</a:t>
            </a:r>
            <a:endParaRPr lang="es-ES" dirty="0" smtClean="0"/>
          </a:p>
          <a:p>
            <a:pPr algn="ctr"/>
            <a:endParaRPr lang="en-US" dirty="0"/>
          </a:p>
          <a:p>
            <a:pPr algn="ctr"/>
            <a:r>
              <a:rPr lang="es-ES" b="1" dirty="0" smtClean="0">
                <a:ln/>
                <a:solidFill>
                  <a:srgbClr val="9BBB59"/>
                </a:solidFill>
              </a:rPr>
              <a:t>Repositorio </a:t>
            </a:r>
            <a:r>
              <a:rPr lang="es-ES" b="1" dirty="0" err="1" smtClean="0">
                <a:ln/>
                <a:solidFill>
                  <a:srgbClr val="9BBB59"/>
                </a:solidFill>
              </a:rPr>
              <a:t>git</a:t>
            </a:r>
            <a:r>
              <a:rPr lang="es-ES" b="1" dirty="0">
                <a:ln/>
                <a:solidFill>
                  <a:srgbClr val="9BBB59"/>
                </a:solidFill>
              </a:rPr>
              <a:t>: </a:t>
            </a:r>
            <a:r>
              <a:rPr lang="es-ES" b="1" dirty="0">
                <a:ln/>
              </a:rPr>
              <a:t>https://github.com/saul-calderonramirez/taller_ocl</a:t>
            </a:r>
            <a:endParaRPr lang="en-US" b="1" dirty="0" smtClean="0">
              <a:ln/>
            </a:endParaRPr>
          </a:p>
          <a:p>
            <a:pPr algn="ctr"/>
            <a:endParaRPr lang="en-US" sz="3200" b="1" dirty="0" smtClean="0">
              <a:ln/>
              <a:solidFill>
                <a:srgbClr val="9BBB59"/>
              </a:solidFill>
            </a:endParaRPr>
          </a:p>
          <a:p>
            <a:pPr algn="ctr"/>
            <a:endParaRPr lang="en-US" sz="3200" b="1" dirty="0">
              <a:ln/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5607" y="6356350"/>
            <a:ext cx="5792786" cy="365125"/>
          </a:xfrm>
        </p:spPr>
        <p:txBody>
          <a:bodyPr/>
          <a:lstStyle/>
          <a:p>
            <a:r>
              <a:rPr lang="es-ES" sz="700" dirty="0">
                <a:latin typeface="NimbusRomNo9L-Medi"/>
              </a:rPr>
              <a:t>Introducción a la Programación paralela de </a:t>
            </a:r>
            <a:r>
              <a:rPr lang="es-ES" sz="700" dirty="0" err="1">
                <a:latin typeface="NimbusRomNo9L-Medi"/>
              </a:rPr>
              <a:t>GPU’s</a:t>
            </a:r>
            <a:r>
              <a:rPr lang="es-ES" sz="700" dirty="0">
                <a:latin typeface="NimbusRomNo9L-Medi"/>
              </a:rPr>
              <a:t> con CUDA y OPEN CL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8997" y="838200"/>
            <a:ext cx="132600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9600" b="1" dirty="0">
                <a:ln/>
                <a:solidFill>
                  <a:schemeClr val="accent3"/>
                </a:solidFill>
              </a:rPr>
              <a:t>¿</a:t>
            </a:r>
            <a:r>
              <a:rPr lang="en-US" sz="96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9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344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5607" y="6356350"/>
            <a:ext cx="5792786" cy="365125"/>
          </a:xfrm>
        </p:spPr>
        <p:txBody>
          <a:bodyPr/>
          <a:lstStyle/>
          <a:p>
            <a:r>
              <a:rPr lang="es-ES" sz="700" dirty="0">
                <a:latin typeface="NimbusRomNo9L-Medi"/>
              </a:rPr>
              <a:t>Introducción a la Programación paralela de </a:t>
            </a:r>
            <a:r>
              <a:rPr lang="es-ES" sz="700" dirty="0" err="1">
                <a:latin typeface="NimbusRomNo9L-Medi"/>
              </a:rPr>
              <a:t>GPU’s</a:t>
            </a:r>
            <a:r>
              <a:rPr lang="es-ES" sz="700" dirty="0">
                <a:latin typeface="NimbusRomNo9L-Medi"/>
              </a:rPr>
              <a:t> con CUDA y OPEN CL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2733" y="2567226"/>
            <a:ext cx="361817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8000">
                  <a:solidFill>
                    <a:srgbClr val="C0504D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Gracias!</a:t>
            </a:r>
            <a:endParaRPr lang="en-US" sz="8000" b="1" dirty="0">
              <a:ln w="18000">
                <a:solidFill>
                  <a:srgbClr val="C0504D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15975" y="1981200"/>
            <a:ext cx="2297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100" dirty="0" err="1" smtClean="0">
                <a:ln w="18000">
                  <a:solidFill>
                    <a:srgbClr val="4F81BD">
                      <a:satMod val="200000"/>
                      <a:tint val="72000"/>
                    </a:srgbClr>
                  </a:solidFill>
                  <a:prstDash val="solid"/>
                </a:ln>
                <a:solidFill>
                  <a:srgbClr val="4F81BD">
                    <a:satMod val="280000"/>
                    <a:tint val="100000"/>
                    <a:alpha val="5700"/>
                  </a:srgbClr>
                </a:solidFill>
                <a:effectLst>
                  <a:outerShdw blurRad="25000" dist="20000" dir="16020000" algn="tl">
                    <a:srgbClr val="4F81BD">
                      <a:satMod val="200000"/>
                      <a:shade val="1000"/>
                      <a:alpha val="60000"/>
                    </a:srgbClr>
                  </a:outerShdw>
                </a:effectLst>
              </a:rPr>
              <a:t>Danke</a:t>
            </a:r>
            <a:r>
              <a:rPr lang="en-US" sz="5400" b="1" spc="100" dirty="0" smtClean="0">
                <a:ln w="18000">
                  <a:solidFill>
                    <a:srgbClr val="4F81BD">
                      <a:satMod val="200000"/>
                      <a:tint val="72000"/>
                    </a:srgbClr>
                  </a:solidFill>
                  <a:prstDash val="solid"/>
                </a:ln>
                <a:solidFill>
                  <a:srgbClr val="4F81BD">
                    <a:satMod val="280000"/>
                    <a:tint val="100000"/>
                    <a:alpha val="5700"/>
                  </a:srgbClr>
                </a:solidFill>
                <a:effectLst>
                  <a:outerShdw blurRad="25000" dist="20000" dir="16020000" algn="tl">
                    <a:srgbClr val="4F81BD">
                      <a:satMod val="200000"/>
                      <a:shade val="1000"/>
                      <a:alpha val="60000"/>
                    </a:srgbClr>
                  </a:outerShdw>
                </a:effectLst>
              </a:rPr>
              <a:t>!</a:t>
            </a:r>
            <a:endParaRPr lang="en-US" sz="5400" b="1" spc="100" dirty="0">
              <a:ln w="18000">
                <a:solidFill>
                  <a:srgbClr val="4F81BD">
                    <a:satMod val="200000"/>
                    <a:tint val="72000"/>
                  </a:srgbClr>
                </a:solidFill>
                <a:prstDash val="solid"/>
              </a:ln>
              <a:solidFill>
                <a:srgbClr val="4F81BD">
                  <a:satMod val="280000"/>
                  <a:tint val="100000"/>
                  <a:alpha val="5700"/>
                </a:srgbClr>
              </a:solidFill>
              <a:effectLst>
                <a:outerShdw blurRad="25000" dist="20000" dir="16020000" algn="tl">
                  <a:srgbClr val="4F81BD">
                    <a:satMod val="200000"/>
                    <a:shade val="1000"/>
                    <a:alpha val="6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3904" y="3429000"/>
            <a:ext cx="23871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0160">
                  <a:solidFill>
                    <a:srgbClr val="4F81BD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Thanks!</a:t>
            </a:r>
            <a:endParaRPr lang="en-US" sz="5400" dirty="0">
              <a:ln w="10160">
                <a:solidFill>
                  <a:srgbClr val="4F81BD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18574" y="1971655"/>
            <a:ext cx="2218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9BBB59"/>
                </a:solidFill>
              </a:rPr>
              <a:t>Grazie!</a:t>
            </a:r>
            <a:endParaRPr lang="en-US" sz="5400" b="1" dirty="0">
              <a:ln/>
              <a:solidFill>
                <a:srgbClr val="9BBB59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74109" y="975975"/>
            <a:ext cx="31271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Obrigado!</a:t>
            </a:r>
            <a:endParaRPr lang="en-US" sz="5400" b="1" spc="300" dirty="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1289" y="4267200"/>
            <a:ext cx="51071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merci </a:t>
            </a:r>
            <a:r>
              <a:rPr lang="pt-PT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beaucoup!</a:t>
            </a:r>
            <a:endParaRPr lang="es-E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782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138052" y="1279566"/>
            <a:ext cx="5777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Open Computing </a:t>
            </a:r>
            <a:r>
              <a:rPr lang="es-ES" sz="20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Language</a:t>
            </a:r>
            <a:r>
              <a:rPr lang="es-E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 </a:t>
            </a:r>
            <a:r>
              <a:rPr lang="es-E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 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Marco de trabajo de computación paralela en plataformas heterogéneas.</a:t>
            </a:r>
            <a:r>
              <a:rPr lang="es-E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 </a:t>
            </a:r>
            <a:endParaRPr lang="en-US" sz="2000" b="1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627910" y="2557483"/>
            <a:ext cx="5363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Diseñado</a:t>
            </a:r>
            <a:r>
              <a:rPr 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para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utilizar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todos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los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recursos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en los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sistemas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 CPU’s, GPU’s, FPGA’s,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etc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, </a:t>
            </a:r>
            <a:r>
              <a:rPr 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 la </a:t>
            </a:r>
            <a:r>
              <a:rPr lang="en-U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vez</a:t>
            </a:r>
            <a:endParaRPr lang="en-US" sz="2000" b="1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27910" y="3835400"/>
            <a:ext cx="5211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Abstrae</a:t>
            </a:r>
            <a:r>
              <a:rPr 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detalles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específicos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la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plataforma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, con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paralelismo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nivel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</a:t>
            </a:r>
            <a:r>
              <a:rPr lang="en-U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datos</a:t>
            </a:r>
            <a:r>
              <a:rPr 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e </a:t>
            </a:r>
            <a:r>
              <a:rPr lang="en-U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instrucción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  <a:p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193471" y="5113317"/>
            <a:ext cx="5340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 </a:t>
            </a:r>
            <a:r>
              <a:rPr lang="es-E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Desarrollado por el </a:t>
            </a:r>
            <a:r>
              <a:rPr lang="es-E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Khronos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s-E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Compute </a:t>
            </a:r>
            <a:r>
              <a:rPr lang="es-E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Working</a:t>
            </a:r>
            <a:r>
              <a:rPr lang="es-E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s-E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Group</a:t>
            </a:r>
            <a:r>
              <a:rPr lang="es-E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, con representantes de AMD, Intel y </a:t>
            </a:r>
            <a:r>
              <a:rPr lang="es-E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Nvidia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21676" y="1370363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20192" y="2638879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22174" y="3907395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33551" y="517591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24"/>
          <p:cNvGrpSpPr/>
          <p:nvPr/>
        </p:nvGrpSpPr>
        <p:grpSpPr>
          <a:xfrm rot="5400000">
            <a:off x="-3129150" y="3314700"/>
            <a:ext cx="6246420" cy="22860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6400" y="6324600"/>
            <a:ext cx="5792786" cy="365125"/>
          </a:xfrm>
        </p:spPr>
        <p:txBody>
          <a:bodyPr/>
          <a:lstStyle/>
          <a:p>
            <a:r>
              <a:rPr lang="es-ES" sz="700" dirty="0">
                <a:latin typeface="NimbusRomNo9L-Medi"/>
              </a:rPr>
              <a:t>Introducción a la Programación paralela de </a:t>
            </a:r>
            <a:r>
              <a:rPr lang="es-ES" sz="700" dirty="0" err="1">
                <a:latin typeface="NimbusRomNo9L-Medi"/>
              </a:rPr>
              <a:t>GPU’s</a:t>
            </a:r>
            <a:r>
              <a:rPr lang="es-ES" sz="700" dirty="0">
                <a:latin typeface="NimbusRomNo9L-Medi"/>
              </a:rPr>
              <a:t> con CUDA y OPEN CL</a:t>
            </a:r>
            <a:r>
              <a:rPr lang="en-US" sz="700" dirty="0" smtClean="0">
                <a:latin typeface="NimbusRomNo9L-Medi"/>
              </a:rPr>
              <a:t>.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16646" y="49877"/>
            <a:ext cx="813921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Modelo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plataforma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: </a:t>
            </a:r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Fundamentos</a:t>
            </a:r>
            <a:endParaRPr lang="en-US" sz="40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endParaRPr 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486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38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138052" y="1279566"/>
            <a:ext cx="5777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Basado en el estándar C99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627910" y="2557483"/>
            <a:ext cx="5363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Funciones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básicas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,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pero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además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extiende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funciones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vectoriales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27910" y="3835400"/>
            <a:ext cx="5211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Existen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perfiles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escritorio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y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sistemas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móviles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  <a:p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193471" y="5113317"/>
            <a:ext cx="5340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Intel, AMD y </a:t>
            </a:r>
            <a:r>
              <a:rPr lang="es-E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Nvidia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, Samsung, Altera, entre otras, tienen </a:t>
            </a:r>
            <a:r>
              <a:rPr lang="es-E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implementaciones de la interfaz 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21676" y="1370363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20192" y="2638879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22174" y="3907395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33551" y="517591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24"/>
          <p:cNvGrpSpPr/>
          <p:nvPr/>
        </p:nvGrpSpPr>
        <p:grpSpPr>
          <a:xfrm rot="5400000">
            <a:off x="-3129150" y="3314700"/>
            <a:ext cx="6246420" cy="22860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6400" y="6324600"/>
            <a:ext cx="5792786" cy="365125"/>
          </a:xfrm>
        </p:spPr>
        <p:txBody>
          <a:bodyPr/>
          <a:lstStyle/>
          <a:p>
            <a:r>
              <a:rPr lang="es-ES" sz="700" dirty="0">
                <a:latin typeface="NimbusRomNo9L-Medi"/>
              </a:rPr>
              <a:t>Introducción a la Programación paralela de </a:t>
            </a:r>
            <a:r>
              <a:rPr lang="es-ES" sz="700" dirty="0" err="1">
                <a:latin typeface="NimbusRomNo9L-Medi"/>
              </a:rPr>
              <a:t>GPU’s</a:t>
            </a:r>
            <a:r>
              <a:rPr lang="es-ES" sz="700" dirty="0">
                <a:latin typeface="NimbusRomNo9L-Medi"/>
              </a:rPr>
              <a:t> con CUDA y OPEN CL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16640" y="49877"/>
            <a:ext cx="813921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Modelo</a:t>
            </a:r>
            <a:r>
              <a:rPr lang="en-US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40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plataforma</a:t>
            </a:r>
            <a:r>
              <a:rPr lang="en-US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: </a:t>
            </a:r>
            <a:r>
              <a:rPr lang="en-US" sz="40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Fundamentos</a:t>
            </a:r>
            <a:endParaRPr 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en-US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40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endParaRPr 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697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38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138052" y="1279566"/>
            <a:ext cx="5777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ompute </a:t>
            </a:r>
            <a:r>
              <a:rPr lang="es-E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U</a:t>
            </a:r>
            <a:r>
              <a:rPr lang="es-E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nified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s-E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</a:t>
            </a:r>
            <a:r>
              <a:rPr lang="es-E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evice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s-ES" sz="2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</a:t>
            </a:r>
            <a:r>
              <a:rPr lang="es-E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rchitecture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: Lenguaje propietario de NVIDIA para programación de </a:t>
            </a:r>
            <a:r>
              <a:rPr lang="es-E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GPU’s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627910" y="2557483"/>
            <a:ext cx="5363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Esquema de programación 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similar a </a:t>
            </a:r>
            <a:r>
              <a:rPr lang="es-E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OpenCL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27909" y="3835400"/>
            <a:ext cx="5363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OpenCL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especifica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una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interfaz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de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programación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necesitando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algunas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funciones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adicionales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  <a:p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193470" y="5113317"/>
            <a:ext cx="5798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Rendimiento de CUDA y </a:t>
            </a:r>
            <a:r>
              <a:rPr lang="es-E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OpenCL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pueden llegar a ser iguales teóricamente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21676" y="1370363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20192" y="2638879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22174" y="3907395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33551" y="517591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24"/>
          <p:cNvGrpSpPr/>
          <p:nvPr/>
        </p:nvGrpSpPr>
        <p:grpSpPr>
          <a:xfrm rot="5400000">
            <a:off x="-3129150" y="3314700"/>
            <a:ext cx="6246420" cy="22860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6400" y="6324600"/>
            <a:ext cx="5792786" cy="365125"/>
          </a:xfrm>
        </p:spPr>
        <p:txBody>
          <a:bodyPr/>
          <a:lstStyle/>
          <a:p>
            <a:r>
              <a:rPr lang="es-ES" sz="700" dirty="0">
                <a:latin typeface="NimbusRomNo9L-Medi"/>
              </a:rPr>
              <a:t>Introducción a la Programación paralela de </a:t>
            </a:r>
            <a:r>
              <a:rPr lang="es-ES" sz="700" dirty="0" err="1">
                <a:latin typeface="NimbusRomNo9L-Medi"/>
              </a:rPr>
              <a:t>GPU’s</a:t>
            </a:r>
            <a:r>
              <a:rPr lang="es-ES" sz="700" dirty="0">
                <a:latin typeface="NimbusRomNo9L-Medi"/>
              </a:rPr>
              <a:t> con CUDA y OPEN CL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053865" y="49877"/>
            <a:ext cx="518513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Introducción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a </a:t>
            </a:r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: </a:t>
            </a:r>
          </a:p>
          <a:p>
            <a:pPr algn="ctr"/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CUDA y </a:t>
            </a:r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endParaRPr 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94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38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324600"/>
            <a:ext cx="6096000" cy="365125"/>
          </a:xfrm>
        </p:spPr>
        <p:txBody>
          <a:bodyPr/>
          <a:lstStyle/>
          <a:p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Introducción a la Programación paralela de </a:t>
            </a:r>
            <a:r>
              <a:rPr lang="es-ES" sz="700" dirty="0" err="1">
                <a:solidFill>
                  <a:prstClr val="black">
                    <a:tint val="75000"/>
                  </a:prstClr>
                </a:solidFill>
                <a:latin typeface="NimbusRomNo9L-Medi"/>
              </a:rPr>
              <a:t>GPU’s</a:t>
            </a:r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 con CUDA y OPEN CL</a:t>
            </a:r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8322" y="49877"/>
            <a:ext cx="737586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Modelo</a:t>
            </a:r>
            <a:r>
              <a:rPr lang="en-US" sz="44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44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plataforma</a:t>
            </a:r>
            <a:r>
              <a:rPr lang="en-US" sz="44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endParaRPr lang="en-US" sz="4400" b="1" dirty="0">
              <a:ln w="19050">
                <a:solidFill>
                  <a:srgbClr val="1F497D">
                    <a:tint val="1000"/>
                  </a:srgbClr>
                </a:solidFill>
                <a:prstDash val="solid"/>
              </a:ln>
              <a:solidFill>
                <a:srgbClr val="9BBB59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975304590"/>
              </p:ext>
            </p:extLst>
          </p:nvPr>
        </p:nvGraphicFramePr>
        <p:xfrm>
          <a:off x="1676400" y="819318"/>
          <a:ext cx="6697788" cy="5283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2.bp.blogspot.com/-Saj4GOR8ERo/UQP-Sg8yVBI/AAAAAAAABGI/ff3gCeiwCVU/s1600/CUDAvsOpenC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90600"/>
            <a:ext cx="4268124" cy="486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2122435" y="5785687"/>
            <a:ext cx="5570024" cy="498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Equivalencias entre CUDA y </a:t>
            </a:r>
            <a:r>
              <a:rPr lang="es-ES" dirty="0" err="1" smtClean="0"/>
              <a:t>OpenCL</a:t>
            </a:r>
            <a:endParaRPr lang="es-ES" dirty="0" smtClean="0"/>
          </a:p>
          <a:p>
            <a:pPr algn="ctr"/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Cliff </a:t>
            </a:r>
            <a:r>
              <a:rPr lang="es-E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Woolley</a:t>
            </a:r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NVIDIA </a:t>
            </a:r>
            <a:r>
              <a:rPr lang="es-E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</a:t>
            </a:r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</a:t>
            </a:r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210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632920" y="1156331"/>
            <a:ext cx="7063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Host: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Usa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memoria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principal</a:t>
            </a:r>
            <a:endParaRPr lang="en-US" sz="1400" b="1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647165" y="2329949"/>
            <a:ext cx="4045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Compute Device: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Ejecuta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código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paralelizado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,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soporta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OpenCL</a:t>
            </a:r>
            <a:endParaRPr lang="en-US" sz="1400" b="1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594684" y="3578377"/>
            <a:ext cx="4165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Compute Unit: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Unidad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 hardware con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varios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núcleos</a:t>
            </a:r>
            <a:endParaRPr lang="en-US" sz="1400" b="1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6546" y="1247129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9446" y="2411345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8947" y="3650372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324600"/>
            <a:ext cx="6096000" cy="365125"/>
          </a:xfrm>
        </p:spPr>
        <p:txBody>
          <a:bodyPr/>
          <a:lstStyle/>
          <a:p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Introducción a la Programación paralela de </a:t>
            </a:r>
            <a:r>
              <a:rPr lang="es-ES" sz="700" dirty="0" err="1">
                <a:solidFill>
                  <a:prstClr val="black">
                    <a:tint val="75000"/>
                  </a:prstClr>
                </a:solidFill>
                <a:latin typeface="NimbusRomNo9L-Medi"/>
              </a:rPr>
              <a:t>GPU’s</a:t>
            </a:r>
            <a:r>
              <a:rPr lang="es-ES" sz="700" dirty="0">
                <a:solidFill>
                  <a:prstClr val="black">
                    <a:tint val="75000"/>
                  </a:prstClr>
                </a:solidFill>
                <a:latin typeface="NimbusRomNo9L-Medi"/>
              </a:rPr>
              <a:t> con CUDA y OPEN CL</a:t>
            </a:r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8322" y="49877"/>
            <a:ext cx="737586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Modelo</a:t>
            </a:r>
            <a:r>
              <a:rPr lang="en-US" sz="44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44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plataforma</a:t>
            </a:r>
            <a:r>
              <a:rPr lang="en-US" sz="44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endParaRPr lang="en-US" sz="4400" b="1" dirty="0">
              <a:ln w="19050">
                <a:solidFill>
                  <a:srgbClr val="1F497D">
                    <a:tint val="1000"/>
                  </a:srgbClr>
                </a:solidFill>
                <a:prstDash val="solid"/>
              </a:ln>
              <a:solidFill>
                <a:srgbClr val="9BBB59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115985800"/>
              </p:ext>
            </p:extLst>
          </p:nvPr>
        </p:nvGraphicFramePr>
        <p:xfrm>
          <a:off x="4876801" y="1059948"/>
          <a:ext cx="4253478" cy="4959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/>
          <p:cNvSpPr txBox="1"/>
          <p:nvPr/>
        </p:nvSpPr>
        <p:spPr>
          <a:xfrm flipH="1">
            <a:off x="647165" y="4745189"/>
            <a:ext cx="3924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Processing element: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Núcleo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 de </a:t>
            </a:r>
            <a:r>
              <a:rPr lang="en-US" sz="2000" dirty="0" err="1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procesamiento</a:t>
            </a:r>
            <a:endParaRPr lang="en-US" sz="1400" b="1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41428" y="4817184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224" y="2585108"/>
            <a:ext cx="4131586" cy="187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4760311" y="4659048"/>
            <a:ext cx="4335976" cy="498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de plataforma de </a:t>
            </a:r>
            <a:r>
              <a:rPr lang="es-E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</a:t>
            </a:r>
            <a:r>
              <a:rPr lang="es-E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Arq. CUDA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Cliff </a:t>
            </a:r>
            <a:r>
              <a:rPr lang="es-E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Woolley</a:t>
            </a:r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NVIDIA </a:t>
            </a:r>
            <a:r>
              <a:rPr lang="es-E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</a:t>
            </a:r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</a:t>
            </a:r>
            <a:r>
              <a: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01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138052" y="1279566"/>
            <a:ext cx="5777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El código del </a:t>
            </a:r>
            <a:r>
              <a:rPr lang="es-E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Host</a:t>
            </a:r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puede escribirse en C/C++</a:t>
            </a:r>
            <a:r>
              <a:rPr lang="es-E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 </a:t>
            </a:r>
            <a:endParaRPr lang="en-US" sz="2000" b="1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627910" y="2557483"/>
            <a:ext cx="5363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El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código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del 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Device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debe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estar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en C y se define en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una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función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Kernel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ejecutada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en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cada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“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hilo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”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27910" y="3835400"/>
            <a:ext cx="5211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El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código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del 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Host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especifica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los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comandos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transferencia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de </a:t>
            </a:r>
            <a:r>
              <a:rPr lang="en-US" sz="2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datos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entre el 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Host </a:t>
            </a:r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y el </a:t>
            </a:r>
            <a:r>
              <a:rPr lang="en-US" sz="2000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Device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  <a:p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222174" y="5113317"/>
            <a:ext cx="5340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Además especifica cuándo y donde se ejecuta el código del </a:t>
            </a:r>
            <a:r>
              <a:rPr lang="es-ES" sz="2000" i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Device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21676" y="1370363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20192" y="2638879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22174" y="3907395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33551" y="517591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24"/>
          <p:cNvGrpSpPr/>
          <p:nvPr/>
        </p:nvGrpSpPr>
        <p:grpSpPr>
          <a:xfrm rot="5400000">
            <a:off x="-3129150" y="3314700"/>
            <a:ext cx="6246420" cy="22860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6400" y="6324600"/>
            <a:ext cx="5792786" cy="365125"/>
          </a:xfrm>
        </p:spPr>
        <p:txBody>
          <a:bodyPr/>
          <a:lstStyle/>
          <a:p>
            <a:r>
              <a:rPr lang="es-ES" sz="700" dirty="0">
                <a:latin typeface="NimbusRomNo9L-Medi"/>
              </a:rPr>
              <a:t>Introducción a la Programación paralela de </a:t>
            </a:r>
            <a:r>
              <a:rPr lang="es-ES" sz="700" dirty="0" err="1">
                <a:latin typeface="NimbusRomNo9L-Medi"/>
              </a:rPr>
              <a:t>GPU’s</a:t>
            </a:r>
            <a:r>
              <a:rPr lang="es-ES" sz="700" dirty="0">
                <a:latin typeface="NimbusRomNo9L-Medi"/>
              </a:rPr>
              <a:t> con CUDA y OPEN CL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77119" y="49877"/>
            <a:ext cx="70182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Modelo</a:t>
            </a:r>
            <a:r>
              <a:rPr lang="en-US" sz="44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 </a:t>
            </a:r>
            <a:r>
              <a:rPr lang="en-US" sz="44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ejecución</a:t>
            </a:r>
            <a:r>
              <a:rPr lang="en-US" sz="4400" b="1" dirty="0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OpenCL</a:t>
            </a:r>
            <a:endParaRPr lang="en-US" sz="4400" b="1" dirty="0">
              <a:ln w="19050">
                <a:solidFill>
                  <a:srgbClr val="1F497D">
                    <a:tint val="1000"/>
                  </a:srgbClr>
                </a:solidFill>
                <a:prstDash val="solid"/>
              </a:ln>
              <a:solidFill>
                <a:srgbClr val="9BBB59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081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38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Animated_pointer_and_light-up_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S10196479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519BB6-FA83-4C7A-A5C3-FEA49DBE1C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Animated_pointer_and_light-up_text</Template>
  <TotalTime>0</TotalTime>
  <Words>49478</Words>
  <Application>Microsoft Office PowerPoint</Application>
  <PresentationFormat>On-screen Show (4:3)</PresentationFormat>
  <Paragraphs>2603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Consolas</vt:lpstr>
      <vt:lpstr>Corbel</vt:lpstr>
      <vt:lpstr>NimbusRomNo9L-Medi</vt:lpstr>
      <vt:lpstr>Times New Roman</vt:lpstr>
      <vt:lpstr>Verdana</vt:lpstr>
      <vt:lpstr>Animated_pointer_and_light-up_text</vt:lpstr>
      <vt:lpstr>TS101964798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2013-08-25T20:59:54Z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TC024787149991</vt:lpwstr>
  </property>
</Properties>
</file>