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80" r:id="rId4"/>
    <p:sldId id="279" r:id="rId5"/>
    <p:sldId id="258" r:id="rId6"/>
    <p:sldId id="259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60" r:id="rId23"/>
    <p:sldId id="261" r:id="rId24"/>
    <p:sldId id="296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g6XiUgZ8EyX6Wi6zAXPgE3Ogt3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jKnBDUesjTeEQ0fGjHWxVtKbRe2okeqs/view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c5e521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99c5e521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602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c5e521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99c5e521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68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c5e521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99c5e521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3056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c5e521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99c5e521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6979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c5e521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99c5e521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9027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c5e521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99c5e521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6358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c5e521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99c5e521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4289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c5e521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99c5e521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9275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c5e521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99c5e521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2365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c5e521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99c5e521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1849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c5e521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99c5e521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6996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c5e521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99c5e521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2157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9c5e521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99c5e521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c5e5217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99c5e5217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c5e5217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99c5e5217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3159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9c5e5217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99c5e5217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93c6c07c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993c6c07c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93c6c07c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g993c6c07c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93c6c07c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993c6c07c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9c5e5217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g99c5e5217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c5e521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99c5e521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5541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93c6c07c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993c6c07c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93c6c07c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g993c6c07c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93c6c07c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993c6c07c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c673dcb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g9c673dcb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c673dcb1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g9c673dcb1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9c5e5217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2" name="Google Shape;292;g99c5e5217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9c5e5217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g99c5e5217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9c5e5217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g99c5e5217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9c5e5217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4" name="Google Shape;324;g99c5e521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9c5e5217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g99c5e5217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c5e521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99c5e521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15065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9c5e5217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g99c5e5217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https://drive.google.com/file/d/1jKnBDUesjTeEQ0fGjHWxVtKbRe2okeqs/view</a:t>
            </a:r>
            <a:endParaRPr/>
          </a:p>
        </p:txBody>
      </p:sp>
      <p:sp>
        <p:nvSpPr>
          <p:cNvPr id="358" name="Google Shape;3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c5e521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99c5e521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9c5e5217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99c5e5217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c5e521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99c5e521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1528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c5e521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99c5e521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5967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c5e521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99c5e521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033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(optional)">
  <p:cSld name="Header (optional)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7752" y="4171308"/>
            <a:ext cx="1546248" cy="972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31583" cy="46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9902" y="0"/>
            <a:ext cx="3164098" cy="6035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59"/>
          <p:cNvCxnSpPr/>
          <p:nvPr/>
        </p:nvCxnSpPr>
        <p:spPr>
          <a:xfrm>
            <a:off x="452063" y="1746607"/>
            <a:ext cx="1304818" cy="0"/>
          </a:xfrm>
          <a:prstGeom prst="straightConnector1">
            <a:avLst/>
          </a:prstGeom>
          <a:noFill/>
          <a:ln w="76200" cap="flat" cmpd="sng">
            <a:solidFill>
              <a:srgbClr val="4A73B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59"/>
          <p:cNvSpPr txBox="1">
            <a:spLocks noGrp="1"/>
          </p:cNvSpPr>
          <p:nvPr>
            <p:ph type="dt" idx="10"/>
          </p:nvPr>
        </p:nvSpPr>
        <p:spPr>
          <a:xfrm>
            <a:off x="365790" y="4767120"/>
            <a:ext cx="2346588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9"/>
          <p:cNvSpPr txBox="1">
            <a:spLocks noGrp="1"/>
          </p:cNvSpPr>
          <p:nvPr>
            <p:ph type="sldNum" idx="12"/>
          </p:nvPr>
        </p:nvSpPr>
        <p:spPr>
          <a:xfrm>
            <a:off x="8373438" y="4757509"/>
            <a:ext cx="702971" cy="28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9"/>
          <p:cNvSpPr txBox="1">
            <a:spLocks noGrp="1"/>
          </p:cNvSpPr>
          <p:nvPr>
            <p:ph type="body" idx="1"/>
          </p:nvPr>
        </p:nvSpPr>
        <p:spPr>
          <a:xfrm>
            <a:off x="452063" y="1784086"/>
            <a:ext cx="6020174" cy="97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4400" b="1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9"/>
          <p:cNvSpPr txBox="1">
            <a:spLocks noGrp="1"/>
          </p:cNvSpPr>
          <p:nvPr>
            <p:ph type="body" idx="2"/>
          </p:nvPr>
        </p:nvSpPr>
        <p:spPr>
          <a:xfrm>
            <a:off x="452063" y="1366463"/>
            <a:ext cx="6020174" cy="31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800" b="1">
                <a:solidFill>
                  <a:srgbClr val="2B3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ongodb.com/manual/aggregation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docs.mongodb.com/manual/aggregation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docs.mongodb.com/manual/reference/operator/aggregation/addFields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ongodb.com/manual/reference/operator/aggregation/replaceRoot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ongodb.com/manual/reference/operator/aggregation/geoNea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ongodb.com/manual/reference/operator/aggregation/sample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docs.mongodb.com/manual/reference/operator/aggregation/grou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reference/operator/aggregation/unwind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docs.mongodb.com/manual/reference/operator/aggregation/bucketAuto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docs.mongodb.com/manual/reference/operator/aggregation/sortByCount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stackshare.io/elasticsearch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ogz.io/blog/elasticsearch-cluster-tutorial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elasticsearch/reference/current/getting-started-index.html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elastic.co/guide/en/elasticsearch/reference/current/getting-started-index.htm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t="16715" b="-7456"/>
          <a:stretch/>
        </p:blipFill>
        <p:spPr>
          <a:xfrm>
            <a:off x="0" y="-57150"/>
            <a:ext cx="9144002" cy="5791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t="82222"/>
          <a:stretch/>
        </p:blipFill>
        <p:spPr>
          <a:xfrm>
            <a:off x="0" y="4038598"/>
            <a:ext cx="9144002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r="72916" b="82222"/>
          <a:stretch/>
        </p:blipFill>
        <p:spPr>
          <a:xfrm>
            <a:off x="6293038" y="-57150"/>
            <a:ext cx="24765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4121390" y="1660491"/>
            <a:ext cx="4734000" cy="66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Thematic Academy</a:t>
            </a:r>
            <a:endParaRPr sz="3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Tema pelatihan: </a:t>
            </a:r>
            <a:endParaRPr sz="3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121390" y="2823224"/>
            <a:ext cx="4734000" cy="66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Pendalaman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Database 1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Pertemuan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19)</a:t>
            </a:r>
            <a:endParaRPr sz="2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99c5e52170_0_39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04" name="Google Shape;104;g99c5e52170_0_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99c5e5217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99c5e52170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99c5e52170_0_39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243A62"/>
                </a:solidFill>
              </a:rPr>
              <a:t>Compound Indexes</a:t>
            </a:r>
            <a:endParaRPr sz="2400" b="1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99c5e52170_0_39"/>
          <p:cNvSpPr/>
          <p:nvPr/>
        </p:nvSpPr>
        <p:spPr>
          <a:xfrm>
            <a:off x="331181" y="1170460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Jika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butuh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query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field, </a:t>
            </a:r>
            <a:r>
              <a:rPr lang="en-US" sz="1800" dirty="0" err="1"/>
              <a:t>kita</a:t>
            </a:r>
            <a:r>
              <a:rPr lang="en-US" sz="1800" dirty="0"/>
              <a:t> juga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index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field,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disebut</a:t>
            </a:r>
            <a:r>
              <a:rPr lang="en-US" sz="1800" dirty="0"/>
              <a:t> Compound Index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MongoDB </a:t>
            </a:r>
            <a:r>
              <a:rPr lang="en-US" sz="1800" dirty="0" err="1"/>
              <a:t>membatasi</a:t>
            </a:r>
            <a:r>
              <a:rPr lang="en-US" sz="1800" dirty="0"/>
              <a:t> </a:t>
            </a:r>
            <a:r>
              <a:rPr lang="en-US" sz="1800" dirty="0" err="1"/>
              <a:t>pembuatan</a:t>
            </a:r>
            <a:r>
              <a:rPr lang="en-US" sz="1800" dirty="0"/>
              <a:t> </a:t>
            </a:r>
            <a:r>
              <a:rPr lang="en-US" sz="1800" dirty="0" err="1"/>
              <a:t>maksimal</a:t>
            </a:r>
            <a:r>
              <a:rPr lang="en-US" sz="1800" dirty="0"/>
              <a:t> field yang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dibuat</a:t>
            </a:r>
            <a:r>
              <a:rPr lang="en-US" sz="1800" dirty="0"/>
              <a:t> di compound index </a:t>
            </a:r>
            <a:r>
              <a:rPr lang="en-US" sz="1800" dirty="0" err="1"/>
              <a:t>adalah</a:t>
            </a:r>
            <a:r>
              <a:rPr lang="en-US" sz="1800" dirty="0"/>
              <a:t> 32 field</a:t>
            </a:r>
          </a:p>
        </p:txBody>
      </p:sp>
    </p:spTree>
    <p:extLst>
      <p:ext uri="{BB962C8B-B14F-4D97-AF65-F5344CB8AC3E}">
        <p14:creationId xmlns:p14="http://schemas.microsoft.com/office/powerpoint/2010/main" val="201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99c5e52170_0_39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04" name="Google Shape;104;g99c5e52170_0_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99c5e5217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99c5e52170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99c5e52170_0_39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243A62"/>
                </a:solidFill>
              </a:rPr>
              <a:t>Syntax Compound Field Index</a:t>
            </a:r>
            <a:endParaRPr sz="2400" b="1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000;p159">
            <a:extLst>
              <a:ext uri="{FF2B5EF4-FFF2-40B4-BE49-F238E27FC236}">
                <a16:creationId xmlns:a16="http://schemas.microsoft.com/office/drawing/2014/main" id="{9F19E964-3713-40FC-BF42-95D3749DC57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12010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771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99c5e52170_0_39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04" name="Google Shape;104;g99c5e52170_0_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99c5e5217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99c5e52170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99c5e52170_0_39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243A62"/>
                </a:solidFill>
              </a:rPr>
              <a:t>Indexing Strategy</a:t>
            </a:r>
            <a:endParaRPr sz="2400" b="1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99c5e52170_0_39"/>
          <p:cNvSpPr/>
          <p:nvPr/>
        </p:nvSpPr>
        <p:spPr>
          <a:xfrm>
            <a:off x="331181" y="1170460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/>
              <a:t>Buat</a:t>
            </a:r>
            <a:r>
              <a:rPr lang="en-US" sz="1800" dirty="0"/>
              <a:t> index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performa</a:t>
            </a:r>
            <a:r>
              <a:rPr lang="en-US" sz="1800" dirty="0"/>
              <a:t> query</a:t>
            </a:r>
          </a:p>
          <a:p>
            <a:pPr marL="463550" marR="0" lvl="0" indent="-31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sz="1800" dirty="0"/>
              <a:t> </a:t>
            </a:r>
            <a:r>
              <a:rPr lang="en-US" sz="1800" dirty="0" err="1"/>
              <a:t>Gunakan</a:t>
            </a:r>
            <a:r>
              <a:rPr lang="en-US" sz="1800" dirty="0"/>
              <a:t> single index,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query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field </a:t>
            </a:r>
            <a:r>
              <a:rPr lang="en-US" sz="1800" dirty="0" err="1"/>
              <a:t>saja</a:t>
            </a:r>
            <a:endParaRPr lang="en-US" sz="1800" dirty="0"/>
          </a:p>
          <a:p>
            <a:pPr marL="463550" lvl="4" indent="-3175" algn="just">
              <a:lnSpc>
                <a:spcPct val="150000"/>
              </a:lnSpc>
              <a:buSzPts val="1800"/>
              <a:buFont typeface="Wingdings" panose="05000000000000000000" pitchFamily="2" charset="2"/>
              <a:buChar char="ü"/>
            </a:pPr>
            <a:r>
              <a:rPr lang="en-US" sz="1800" dirty="0"/>
              <a:t> </a:t>
            </a:r>
            <a:r>
              <a:rPr lang="en-US" sz="1800" dirty="0" err="1"/>
              <a:t>Gunakan</a:t>
            </a:r>
            <a:r>
              <a:rPr lang="en-US" sz="1800" dirty="0"/>
              <a:t> compound index,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query </a:t>
            </a:r>
            <a:r>
              <a:rPr lang="en-US" sz="1800" dirty="0" err="1"/>
              <a:t>ke</a:t>
            </a:r>
            <a:r>
              <a:rPr lang="en-US" sz="1800" dirty="0"/>
              <a:t> field </a:t>
            </a:r>
            <a:r>
              <a:rPr lang="en-US" sz="1800" dirty="0" err="1"/>
              <a:t>pertama</a:t>
            </a:r>
            <a:r>
              <a:rPr lang="en-US" sz="1800" dirty="0"/>
              <a:t>,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kombinasi</a:t>
            </a:r>
            <a:r>
              <a:rPr lang="en-US" sz="1800" dirty="0"/>
              <a:t> field </a:t>
            </a:r>
            <a:r>
              <a:rPr lang="en-US" sz="1800" dirty="0" err="1"/>
              <a:t>pertama</a:t>
            </a:r>
            <a:r>
              <a:rPr lang="en-US" sz="1800" dirty="0"/>
              <a:t> dan </a:t>
            </a:r>
            <a:r>
              <a:rPr lang="en-US" sz="1800" dirty="0" err="1"/>
              <a:t>kedua</a:t>
            </a:r>
            <a:r>
              <a:rPr lang="en-US" sz="1800" dirty="0"/>
              <a:t>,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dan </a:t>
            </a:r>
            <a:r>
              <a:rPr lang="en-US" sz="1800" dirty="0" err="1"/>
              <a:t>kedua</a:t>
            </a:r>
            <a:r>
              <a:rPr lang="en-US" sz="1800" dirty="0"/>
              <a:t> dan </a:t>
            </a:r>
            <a:r>
              <a:rPr lang="en-US" sz="1800" dirty="0" err="1"/>
              <a:t>seterusnya</a:t>
            </a:r>
            <a:endParaRPr lang="en-US" sz="1800"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/>
              <a:t>Buat</a:t>
            </a:r>
            <a:r>
              <a:rPr lang="en-US" sz="1800" dirty="0"/>
              <a:t> index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mengurutkan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query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/>
              <a:t>Sering-seringlah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function explain()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mengecek</a:t>
            </a:r>
            <a:r>
              <a:rPr lang="en-US" sz="1800" dirty="0"/>
              <a:t> </a:t>
            </a:r>
            <a:r>
              <a:rPr lang="en-US" sz="1800" dirty="0" err="1"/>
              <a:t>apakah</a:t>
            </a:r>
            <a:r>
              <a:rPr lang="en-US" sz="1800" dirty="0"/>
              <a:t> query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di optimize </a:t>
            </a:r>
            <a:r>
              <a:rPr lang="en-US" sz="1800" dirty="0" err="1"/>
              <a:t>dengan</a:t>
            </a:r>
            <a:r>
              <a:rPr lang="en-US" sz="1800" dirty="0"/>
              <a:t> index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belum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073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99c5e52170_0_39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04" name="Google Shape;104;g99c5e52170_0_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99c5e5217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99c5e52170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99c5e52170_0_39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243A62"/>
                </a:solidFill>
              </a:rPr>
              <a:t>Text Indexes</a:t>
            </a:r>
            <a:endParaRPr sz="2400" b="1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99c5e52170_0_39"/>
          <p:cNvSpPr/>
          <p:nvPr/>
        </p:nvSpPr>
        <p:spPr>
          <a:xfrm>
            <a:off x="331181" y="1170460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MongoDB </a:t>
            </a:r>
            <a:r>
              <a:rPr lang="en-US" sz="1800" dirty="0" err="1"/>
              <a:t>menyediakan</a:t>
            </a:r>
            <a:r>
              <a:rPr lang="en-US" sz="1800" dirty="0"/>
              <a:t> text index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pencarian</a:t>
            </a:r>
            <a:r>
              <a:rPr lang="en-US" sz="1800" dirty="0"/>
              <a:t> text di </a:t>
            </a:r>
            <a:r>
              <a:rPr lang="en-US" sz="1800" dirty="0" err="1"/>
              <a:t>tipe</a:t>
            </a:r>
            <a:r>
              <a:rPr lang="en-US" sz="1800" dirty="0"/>
              <a:t> data string.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Text index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pada field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string, </a:t>
            </a:r>
            <a:r>
              <a:rPr lang="en-US" sz="1800" dirty="0" err="1"/>
              <a:t>namun</a:t>
            </a:r>
            <a:r>
              <a:rPr lang="en-US" sz="1800" dirty="0"/>
              <a:t> juga pada array </a:t>
            </a:r>
            <a:r>
              <a:rPr lang="en-US" sz="1800" dirty="0" err="1"/>
              <a:t>berisi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string</a:t>
            </a:r>
          </a:p>
        </p:txBody>
      </p:sp>
    </p:spTree>
    <p:extLst>
      <p:ext uri="{BB962C8B-B14F-4D97-AF65-F5344CB8AC3E}">
        <p14:creationId xmlns:p14="http://schemas.microsoft.com/office/powerpoint/2010/main" val="126763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99c5e52170_0_39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04" name="Google Shape;104;g99c5e52170_0_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99c5e5217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99c5e52170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99c5e52170_0_39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243A62"/>
                </a:solidFill>
              </a:rPr>
              <a:t>Syntax Text Index</a:t>
            </a:r>
            <a:endParaRPr sz="2400" b="1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031;p164">
            <a:extLst>
              <a:ext uri="{FF2B5EF4-FFF2-40B4-BE49-F238E27FC236}">
                <a16:creationId xmlns:a16="http://schemas.microsoft.com/office/drawing/2014/main" id="{2618CEB7-24D3-4D0A-9379-145456D283A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12010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518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99c5e52170_0_39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04" name="Google Shape;104;g99c5e52170_0_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99c5e5217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99c5e52170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99c5e52170_0_39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243A62"/>
                </a:solidFill>
              </a:rPr>
              <a:t>Wildcard Indexes</a:t>
            </a:r>
            <a:endParaRPr sz="2400" b="1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99c5e52170_0_39"/>
          <p:cNvSpPr/>
          <p:nvPr/>
        </p:nvSpPr>
        <p:spPr>
          <a:xfrm>
            <a:off x="331181" y="1170460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MongoDB </a:t>
            </a:r>
            <a:r>
              <a:rPr lang="en-US" sz="1800" dirty="0" err="1"/>
              <a:t>mendukung</a:t>
            </a:r>
            <a:r>
              <a:rPr lang="en-US" sz="1800" dirty="0"/>
              <a:t> wildcard index, </a:t>
            </a:r>
            <a:r>
              <a:rPr lang="en-US" sz="1800" dirty="0" err="1"/>
              <a:t>dimana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index </a:t>
            </a:r>
            <a:r>
              <a:rPr lang="en-US" sz="1800" dirty="0" err="1"/>
              <a:t>terhadap</a:t>
            </a:r>
            <a:r>
              <a:rPr lang="en-US" sz="1800" dirty="0"/>
              <a:t> field yang </a:t>
            </a:r>
            <a:r>
              <a:rPr lang="en-US" sz="1800" dirty="0" err="1"/>
              <a:t>belum</a:t>
            </a:r>
            <a:r>
              <a:rPr lang="en-US" sz="1800" dirty="0"/>
              <a:t> </a:t>
            </a:r>
            <a:r>
              <a:rPr lang="en-US" sz="1800" dirty="0" err="1"/>
              <a:t>diketahui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field yang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berubah-ubah</a:t>
            </a:r>
            <a:endParaRPr lang="en-US" sz="1800"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/>
              <a:t>Misal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punya </a:t>
            </a:r>
            <a:r>
              <a:rPr lang="en-US" sz="1800" dirty="0" err="1"/>
              <a:t>sebuah</a:t>
            </a:r>
            <a:r>
              <a:rPr lang="en-US" sz="1800" dirty="0"/>
              <a:t> embedded document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field </a:t>
            </a:r>
            <a:r>
              <a:rPr lang="en-US" sz="1800" dirty="0" err="1"/>
              <a:t>customFields</a:t>
            </a:r>
            <a:r>
              <a:rPr lang="en-US" sz="1800" dirty="0"/>
              <a:t>, </a:t>
            </a:r>
            <a:r>
              <a:rPr lang="en-US" sz="1800" dirty="0" err="1"/>
              <a:t>dimana</a:t>
            </a:r>
            <a:r>
              <a:rPr lang="en-US" sz="1800" dirty="0"/>
              <a:t> </a:t>
            </a:r>
            <a:r>
              <a:rPr lang="en-US" sz="1800" dirty="0" err="1"/>
              <a:t>isi</a:t>
            </a:r>
            <a:r>
              <a:rPr lang="en-US" sz="1800" dirty="0"/>
              <a:t> </a:t>
            </a:r>
            <a:r>
              <a:rPr lang="en-US" sz="1800" dirty="0" err="1"/>
              <a:t>nya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bebas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data yang </a:t>
            </a:r>
            <a:r>
              <a:rPr lang="en-US" sz="1800" dirty="0" err="1"/>
              <a:t>dimasukkan</a:t>
            </a:r>
            <a:r>
              <a:rPr lang="en-US" sz="1800" dirty="0"/>
              <a:t>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Agar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mendukung</a:t>
            </a:r>
            <a:r>
              <a:rPr lang="en-US" sz="1800" dirty="0"/>
              <a:t> proses query yang </a:t>
            </a:r>
            <a:r>
              <a:rPr lang="en-US" sz="1800" dirty="0" err="1"/>
              <a:t>cepat</a:t>
            </a:r>
            <a:r>
              <a:rPr lang="en-US" sz="1800" dirty="0"/>
              <a:t> pada field </a:t>
            </a:r>
            <a:r>
              <a:rPr lang="en-US" sz="1800" dirty="0" err="1"/>
              <a:t>tersebut</a:t>
            </a:r>
            <a:r>
              <a:rPr lang="en-US" sz="1800" dirty="0"/>
              <a:t>,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wildcard index</a:t>
            </a:r>
          </a:p>
        </p:txBody>
      </p:sp>
    </p:spTree>
    <p:extLst>
      <p:ext uri="{BB962C8B-B14F-4D97-AF65-F5344CB8AC3E}">
        <p14:creationId xmlns:p14="http://schemas.microsoft.com/office/powerpoint/2010/main" val="704511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99c5e52170_0_39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04" name="Google Shape;104;g99c5e52170_0_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99c5e5217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99c5e52170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99c5e52170_0_39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243A62"/>
                </a:solidFill>
              </a:rPr>
              <a:t>Syntax Wildcard Index</a:t>
            </a:r>
            <a:endParaRPr sz="2400" b="1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055;p168">
            <a:extLst>
              <a:ext uri="{FF2B5EF4-FFF2-40B4-BE49-F238E27FC236}">
                <a16:creationId xmlns:a16="http://schemas.microsoft.com/office/drawing/2014/main" id="{246632E2-4572-45F6-BB3C-1148F56F7FB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12010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428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99c5e52170_0_39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04" name="Google Shape;104;g99c5e52170_0_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99c5e5217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99c5e52170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99c5e52170_0_39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243A62"/>
                </a:solidFill>
              </a:rPr>
              <a:t>Index Properties</a:t>
            </a:r>
            <a:endParaRPr sz="2400" b="1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99c5e52170_0_39"/>
          <p:cNvSpPr/>
          <p:nvPr/>
        </p:nvSpPr>
        <p:spPr>
          <a:xfrm>
            <a:off x="331181" y="1170460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MongoDB </a:t>
            </a:r>
            <a:r>
              <a:rPr lang="en-US" sz="1800" dirty="0" err="1"/>
              <a:t>mendukung</a:t>
            </a:r>
            <a:r>
              <a:rPr lang="en-US" sz="1800" dirty="0"/>
              <a:t> properties di index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/>
              <a:t>Istilah</a:t>
            </a:r>
            <a:r>
              <a:rPr lang="en-US" sz="1800" dirty="0"/>
              <a:t> properties di Index </a:t>
            </a: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agak</a:t>
            </a:r>
            <a:r>
              <a:rPr lang="en-US" sz="1800" dirty="0"/>
              <a:t> </a:t>
            </a:r>
            <a:r>
              <a:rPr lang="en-US" sz="1800" dirty="0" err="1"/>
              <a:t>sedikit</a:t>
            </a:r>
            <a:r>
              <a:rPr lang="en-US" sz="1800" dirty="0"/>
              <a:t> </a:t>
            </a:r>
            <a:r>
              <a:rPr lang="en-US" sz="1800" dirty="0" err="1"/>
              <a:t>membingungkan</a:t>
            </a:r>
            <a:r>
              <a:rPr lang="en-US" sz="1800" dirty="0"/>
              <a:t>, </a:t>
            </a:r>
            <a:r>
              <a:rPr lang="en-US" sz="1800" dirty="0" err="1"/>
              <a:t>sederhananya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menambahkan</a:t>
            </a:r>
            <a:r>
              <a:rPr lang="en-US" sz="1800" dirty="0"/>
              <a:t> </a:t>
            </a:r>
            <a:r>
              <a:rPr lang="en-US" sz="1800" dirty="0" err="1"/>
              <a:t>behaviour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kemampuan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index yang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buat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889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99c5e52170_0_39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04" name="Google Shape;104;g99c5e52170_0_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99c5e5217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99c5e52170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99c5e52170_0_39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243A62"/>
                </a:solidFill>
              </a:rPr>
              <a:t>TTL Index</a:t>
            </a:r>
            <a:endParaRPr sz="2400" b="1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99c5e52170_0_39"/>
          <p:cNvSpPr/>
          <p:nvPr/>
        </p:nvSpPr>
        <p:spPr>
          <a:xfrm>
            <a:off x="331181" y="1170460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TTL </a:t>
            </a:r>
            <a:r>
              <a:rPr lang="en-US" sz="1800" dirty="0" err="1"/>
              <a:t>singkatan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 Time To Live,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endParaRPr lang="en-US" sz="1800"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TTL Index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r>
              <a:rPr lang="en-US" sz="1800" dirty="0"/>
              <a:t> document di collection, </a:t>
            </a:r>
            <a:r>
              <a:rPr lang="en-US" sz="1800" dirty="0" err="1"/>
              <a:t>artinya</a:t>
            </a:r>
            <a:r>
              <a:rPr lang="en-US" sz="1800" dirty="0"/>
              <a:t> data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hilang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kurun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otomatis</a:t>
            </a:r>
            <a:endParaRPr lang="en-US" sz="1800"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TTL Index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di field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Date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Background proses di  MongoDB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regular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penghapusan</a:t>
            </a:r>
            <a:r>
              <a:rPr lang="en-US" sz="1800" dirty="0"/>
              <a:t> data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otomatis</a:t>
            </a:r>
            <a:endParaRPr lang="en-US" sz="1800"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/>
              <a:t>Sayangnya</a:t>
            </a:r>
            <a:r>
              <a:rPr lang="en-US" sz="1800" dirty="0"/>
              <a:t>, proses background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berjalan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60 </a:t>
            </a:r>
            <a:r>
              <a:rPr lang="en-US" sz="1800" dirty="0" err="1"/>
              <a:t>detik</a:t>
            </a:r>
            <a:r>
              <a:rPr lang="en-US" sz="1800" dirty="0"/>
              <a:t> </a:t>
            </a:r>
            <a:r>
              <a:rPr lang="en-US" sz="1800" dirty="0" err="1"/>
              <a:t>sekali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8653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99c5e52170_0_39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04" name="Google Shape;104;g99c5e52170_0_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99c5e5217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99c5e52170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99c5e52170_0_39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243A62"/>
                </a:solidFill>
              </a:rPr>
              <a:t>Syntax TTL Index</a:t>
            </a:r>
            <a:endParaRPr sz="2400" b="1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086;p173">
            <a:extLst>
              <a:ext uri="{FF2B5EF4-FFF2-40B4-BE49-F238E27FC236}">
                <a16:creationId xmlns:a16="http://schemas.microsoft.com/office/drawing/2014/main" id="{74F9156B-23A4-4138-AF54-24233CE251B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12010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69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dt" idx="10"/>
          </p:nvPr>
        </p:nvSpPr>
        <p:spPr>
          <a:xfrm>
            <a:off x="365790" y="4767120"/>
            <a:ext cx="2346588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Selasa, 23 Juni 2020</a:t>
            </a:r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373438" y="4757509"/>
            <a:ext cx="702971" cy="28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452063" y="2081919"/>
            <a:ext cx="7461448" cy="97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Memahami</a:t>
            </a:r>
            <a:r>
              <a:rPr lang="en-US" dirty="0"/>
              <a:t> Index pada MongoDB</a:t>
            </a:r>
            <a:endParaRPr dirty="0"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52063" y="1366463"/>
            <a:ext cx="6020174" cy="31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Bagian 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99c5e52170_0_39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04" name="Google Shape;104;g99c5e52170_0_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99c5e5217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99c5e52170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99c5e52170_0_39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243A62"/>
                </a:solidFill>
              </a:rPr>
              <a:t>Unique Index</a:t>
            </a:r>
            <a:endParaRPr sz="2400" b="1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99c5e52170_0_39"/>
          <p:cNvSpPr/>
          <p:nvPr/>
        </p:nvSpPr>
        <p:spPr>
          <a:xfrm>
            <a:off x="331181" y="1170460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Unique Index </a:t>
            </a:r>
            <a:r>
              <a:rPr lang="en-US" sz="1800" dirty="0" err="1"/>
              <a:t>memastikan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field-field di index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menyimpan</a:t>
            </a:r>
            <a:r>
              <a:rPr lang="en-US" sz="1800" dirty="0"/>
              <a:t> data duplicate.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/>
              <a:t>Contohnya</a:t>
            </a:r>
            <a:r>
              <a:rPr lang="en-US" sz="1800" dirty="0"/>
              <a:t>, di MongoDB, field _id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otomatis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unique index,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document </a:t>
            </a:r>
            <a:r>
              <a:rPr lang="en-US" sz="1800" dirty="0" err="1"/>
              <a:t>dengan</a:t>
            </a:r>
            <a:r>
              <a:rPr lang="en-US" sz="1800" dirty="0"/>
              <a:t> field _id yang </a:t>
            </a:r>
            <a:r>
              <a:rPr lang="en-US" sz="1800" dirty="0" err="1"/>
              <a:t>sama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9475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99c5e52170_0_39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04" name="Google Shape;104;g99c5e52170_0_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99c5e5217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99c5e52170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99c5e52170_0_39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243A62"/>
                </a:solidFill>
              </a:rPr>
              <a:t>Syntax Unique Index</a:t>
            </a:r>
            <a:endParaRPr sz="2400" b="1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099;p175">
            <a:extLst>
              <a:ext uri="{FF2B5EF4-FFF2-40B4-BE49-F238E27FC236}">
                <a16:creationId xmlns:a16="http://schemas.microsoft.com/office/drawing/2014/main" id="{0C708578-75AF-478D-8A00-63CD326ADE0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12010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8730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9c5e52170_0_0"/>
          <p:cNvSpPr txBox="1">
            <a:spLocks noGrp="1"/>
          </p:cNvSpPr>
          <p:nvPr>
            <p:ph type="dt" idx="10"/>
          </p:nvPr>
        </p:nvSpPr>
        <p:spPr>
          <a:xfrm>
            <a:off x="365790" y="4767120"/>
            <a:ext cx="23466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Selasa, 23 Juni 2020</a:t>
            </a:r>
            <a:endParaRPr/>
          </a:p>
        </p:txBody>
      </p:sp>
      <p:sp>
        <p:nvSpPr>
          <p:cNvPr id="127" name="Google Shape;127;g99c5e52170_0_0"/>
          <p:cNvSpPr txBox="1">
            <a:spLocks noGrp="1"/>
          </p:cNvSpPr>
          <p:nvPr>
            <p:ph type="sldNum" idx="12"/>
          </p:nvPr>
        </p:nvSpPr>
        <p:spPr>
          <a:xfrm>
            <a:off x="8373438" y="4757509"/>
            <a:ext cx="7029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28" name="Google Shape;128;g99c5e52170_0_0"/>
          <p:cNvSpPr txBox="1">
            <a:spLocks noGrp="1"/>
          </p:cNvSpPr>
          <p:nvPr>
            <p:ph type="body" idx="1"/>
          </p:nvPr>
        </p:nvSpPr>
        <p:spPr>
          <a:xfrm>
            <a:off x="452063" y="2081850"/>
            <a:ext cx="7405004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Agregasi</a:t>
            </a:r>
            <a:r>
              <a:rPr lang="en-US" dirty="0"/>
              <a:t> pada MongoDB</a:t>
            </a:r>
            <a:endParaRPr dirty="0"/>
          </a:p>
        </p:txBody>
      </p:sp>
      <p:sp>
        <p:nvSpPr>
          <p:cNvPr id="129" name="Google Shape;129;g99c5e52170_0_0"/>
          <p:cNvSpPr txBox="1">
            <a:spLocks noGrp="1"/>
          </p:cNvSpPr>
          <p:nvPr>
            <p:ph type="body" idx="2"/>
          </p:nvPr>
        </p:nvSpPr>
        <p:spPr>
          <a:xfrm>
            <a:off x="452063" y="1366463"/>
            <a:ext cx="60201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Bagian 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99c5e52170_0_66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35" name="Google Shape;135;g99c5e52170_0_6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g99c5e52170_0_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99c5e52170_0_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99c5e52170_0_66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3A62"/>
                </a:solidFill>
              </a:rPr>
              <a:t>Konsep Agregasi pada MongoDB</a:t>
            </a:r>
            <a:endParaRPr sz="2400" b="1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99c5e52170_0_66"/>
          <p:cNvSpPr/>
          <p:nvPr/>
        </p:nvSpPr>
        <p:spPr>
          <a:xfrm>
            <a:off x="331175" y="876949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99c5e52170_0_66"/>
          <p:cNvSpPr/>
          <p:nvPr/>
        </p:nvSpPr>
        <p:spPr>
          <a:xfrm>
            <a:off x="331175" y="1116988"/>
            <a:ext cx="8463900" cy="159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Proses </a:t>
            </a:r>
            <a:r>
              <a:rPr lang="en-US" sz="1800" dirty="0" err="1"/>
              <a:t>agregasi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mongodb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memproses</a:t>
            </a:r>
            <a:r>
              <a:rPr lang="en-US" sz="1800" dirty="0"/>
              <a:t> data (record)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dikumpulkan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dipisah-pisah</a:t>
            </a:r>
            <a:r>
              <a:rPr lang="en-US" sz="1800" dirty="0"/>
              <a:t>. 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data </a:t>
            </a:r>
            <a:r>
              <a:rPr lang="en-US" sz="1800" dirty="0" err="1"/>
              <a:t>harga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(</a:t>
            </a:r>
            <a:r>
              <a:rPr lang="en-US" sz="1800" dirty="0" err="1"/>
              <a:t>nama</a:t>
            </a:r>
            <a:r>
              <a:rPr lang="en-US" sz="1800" dirty="0"/>
              <a:t>, </a:t>
            </a:r>
            <a:r>
              <a:rPr lang="en-US" sz="1800" dirty="0" err="1"/>
              <a:t>harga</a:t>
            </a:r>
            <a:r>
              <a:rPr lang="en-US" sz="1800" dirty="0"/>
              <a:t>, </a:t>
            </a:r>
            <a:r>
              <a:rPr lang="en-US" sz="1800" dirty="0" err="1"/>
              <a:t>kategori</a:t>
            </a:r>
            <a:r>
              <a:rPr lang="en-US" sz="1800" dirty="0"/>
              <a:t>). Jika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mendapatkan</a:t>
            </a:r>
            <a:r>
              <a:rPr lang="en-US" sz="1800" dirty="0"/>
              <a:t> </a:t>
            </a:r>
            <a:r>
              <a:rPr lang="en-US" sz="1800" dirty="0" err="1"/>
              <a:t>harga</a:t>
            </a:r>
            <a:r>
              <a:rPr lang="en-US" sz="1800" dirty="0"/>
              <a:t> rata-rata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tiap</a:t>
            </a:r>
            <a:r>
              <a:rPr lang="en-US" sz="1800" dirty="0"/>
              <a:t> </a:t>
            </a:r>
            <a:r>
              <a:rPr lang="en-US" sz="1800" dirty="0" err="1"/>
              <a:t>kategori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, proses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dinamakan</a:t>
            </a:r>
            <a:r>
              <a:rPr lang="en-US" sz="1800" dirty="0"/>
              <a:t> </a:t>
            </a:r>
            <a:r>
              <a:rPr lang="en-US" sz="1800" dirty="0" err="1"/>
              <a:t>agregasi</a:t>
            </a:r>
            <a:r>
              <a:rPr lang="en-US" sz="1800" dirty="0"/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99c5e52170_0_66"/>
          <p:cNvSpPr/>
          <p:nvPr/>
        </p:nvSpPr>
        <p:spPr>
          <a:xfrm>
            <a:off x="170725" y="4833600"/>
            <a:ext cx="38778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/>
              <a:t>Sumber : </a:t>
            </a:r>
            <a:r>
              <a:rPr lang="en-US" sz="1100" u="sng">
                <a:solidFill>
                  <a:schemeClr val="hlink"/>
                </a:solidFill>
                <a:hlinkClick r:id="rId6"/>
              </a:rPr>
              <a:t>https://docs.mongodb.com/manual/aggregation/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99c5e52170_0_66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35" name="Google Shape;135;g99c5e52170_0_6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g99c5e52170_0_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99c5e52170_0_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99c5e52170_0_66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3A62"/>
                </a:solidFill>
              </a:rPr>
              <a:t>Konsep Agregasi pada MongoDB</a:t>
            </a:r>
            <a:endParaRPr sz="2400" b="1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99c5e52170_0_66"/>
          <p:cNvSpPr/>
          <p:nvPr/>
        </p:nvSpPr>
        <p:spPr>
          <a:xfrm>
            <a:off x="331175" y="876949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99c5e52170_0_66"/>
          <p:cNvSpPr/>
          <p:nvPr/>
        </p:nvSpPr>
        <p:spPr>
          <a:xfrm>
            <a:off x="331175" y="876949"/>
            <a:ext cx="8463900" cy="159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/>
              <a:t>	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memproses</a:t>
            </a:r>
            <a:r>
              <a:rPr lang="en-US" sz="1800" dirty="0"/>
              <a:t> data dan </a:t>
            </a:r>
            <a:r>
              <a:rPr lang="en-US" sz="1800" dirty="0" err="1"/>
              <a:t>mengembalikan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komputasi</a:t>
            </a:r>
            <a:r>
              <a:rPr lang="en-US" sz="1800" dirty="0"/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99c5e52170_0_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2211" y="1671967"/>
            <a:ext cx="6020575" cy="34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99c5e52170_0_66"/>
          <p:cNvSpPr/>
          <p:nvPr/>
        </p:nvSpPr>
        <p:spPr>
          <a:xfrm>
            <a:off x="170725" y="4833600"/>
            <a:ext cx="38778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/>
              <a:t>Sumber : </a:t>
            </a:r>
            <a:r>
              <a:rPr lang="en-US" sz="1100" u="sng">
                <a:solidFill>
                  <a:schemeClr val="hlink"/>
                </a:solidFill>
                <a:hlinkClick r:id="rId7"/>
              </a:rPr>
              <a:t>https://docs.mongodb.com/manual/aggregation/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6380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99c5e52170_0_75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48" name="Google Shape;148;g99c5e52170_0_7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99c5e52170_0_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99c5e52170_0_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99c5e52170_0_75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3A62"/>
                </a:solidFill>
              </a:rPr>
              <a:t>Agregasi Dasar</a:t>
            </a:r>
            <a:endParaRPr sz="2400" b="1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99c5e52170_0_75"/>
          <p:cNvSpPr/>
          <p:nvPr/>
        </p:nvSpPr>
        <p:spPr>
          <a:xfrm>
            <a:off x="331175" y="876949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dirty="0"/>
              <a:t>$</a:t>
            </a:r>
            <a:r>
              <a:rPr lang="en-US" sz="1600" dirty="0" err="1"/>
              <a:t>addFields</a:t>
            </a:r>
            <a:endParaRPr sz="1600" dirty="0"/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Menambahkan</a:t>
            </a:r>
            <a:r>
              <a:rPr lang="en-US" sz="1600" dirty="0"/>
              <a:t> </a:t>
            </a:r>
            <a:r>
              <a:rPr lang="en-US" sz="1600" i="1" dirty="0"/>
              <a:t>fields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.</a:t>
            </a:r>
            <a:endParaRPr sz="1600" dirty="0"/>
          </a:p>
        </p:txBody>
      </p:sp>
      <p:pic>
        <p:nvPicPr>
          <p:cNvPr id="153" name="Google Shape;153;g99c5e52170_0_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172" y="1753060"/>
            <a:ext cx="1866200" cy="26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99c5e52170_0_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75772" y="2237778"/>
            <a:ext cx="3162599" cy="163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99c5e52170_0_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90425" y="1259463"/>
            <a:ext cx="1866200" cy="35910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g99c5e52170_0_75"/>
          <p:cNvCxnSpPr>
            <a:stCxn id="153" idx="3"/>
            <a:endCxn id="154" idx="1"/>
          </p:cNvCxnSpPr>
          <p:nvPr/>
        </p:nvCxnSpPr>
        <p:spPr>
          <a:xfrm>
            <a:off x="2197372" y="3054972"/>
            <a:ext cx="47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g99c5e52170_0_75"/>
          <p:cNvCxnSpPr>
            <a:stCxn id="154" idx="3"/>
            <a:endCxn id="155" idx="1"/>
          </p:cNvCxnSpPr>
          <p:nvPr/>
        </p:nvCxnSpPr>
        <p:spPr>
          <a:xfrm>
            <a:off x="5838371" y="3054972"/>
            <a:ext cx="55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g99c5e52170_0_75"/>
          <p:cNvSpPr/>
          <p:nvPr/>
        </p:nvSpPr>
        <p:spPr>
          <a:xfrm>
            <a:off x="170725" y="4833600"/>
            <a:ext cx="60330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/>
              <a:t>Sumber :</a:t>
            </a:r>
            <a:r>
              <a:rPr lang="en-US" sz="1100" u="sng">
                <a:solidFill>
                  <a:schemeClr val="hlink"/>
                </a:solidFill>
                <a:hlinkClick r:id="rId9"/>
              </a:rPr>
              <a:t>https://docs.mongodb.com/manual/reference/operator/aggregation/addFields/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993c6c07cd_0_16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64" name="Google Shape;164;g993c6c07cd_0_1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993c6c07cd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993c6c07cd_0_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993c6c07cd_0_16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3A62"/>
                </a:solidFill>
              </a:rPr>
              <a:t>Agregasi Dasar</a:t>
            </a:r>
            <a:endParaRPr sz="2400" b="1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993c6c07cd_0_16"/>
          <p:cNvSpPr/>
          <p:nvPr/>
        </p:nvSpPr>
        <p:spPr>
          <a:xfrm>
            <a:off x="331175" y="876949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2. 	$</a:t>
            </a:r>
            <a:r>
              <a:rPr lang="en-US" sz="1600" dirty="0" err="1"/>
              <a:t>replaceRoot</a:t>
            </a:r>
            <a:endParaRPr sz="1600" dirty="0"/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Me-</a:t>
            </a:r>
            <a:r>
              <a:rPr lang="en-US" sz="1600" i="1" dirty="0"/>
              <a:t>replace</a:t>
            </a:r>
            <a:r>
              <a:rPr lang="en-US" sz="1600" dirty="0"/>
              <a:t> </a:t>
            </a:r>
            <a:r>
              <a:rPr lang="en-US" sz="1600" dirty="0" err="1"/>
              <a:t>seluruh</a:t>
            </a:r>
            <a:r>
              <a:rPr lang="en-US" sz="1600" dirty="0"/>
              <a:t> </a:t>
            </a:r>
            <a:r>
              <a:rPr lang="en-US" sz="1600" i="1" dirty="0"/>
              <a:t>field</a:t>
            </a:r>
            <a:r>
              <a:rPr lang="en-US" sz="1600" dirty="0"/>
              <a:t>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input </a:t>
            </a:r>
            <a:r>
              <a:rPr lang="en-US" sz="1600" i="1" dirty="0"/>
              <a:t>document</a:t>
            </a:r>
            <a:r>
              <a:rPr lang="en-US" sz="1600" dirty="0"/>
              <a:t>.</a:t>
            </a:r>
            <a:endParaRPr sz="1600" dirty="0"/>
          </a:p>
        </p:txBody>
      </p:sp>
      <p:sp>
        <p:nvSpPr>
          <p:cNvPr id="169" name="Google Shape;169;g993c6c07cd_0_16"/>
          <p:cNvSpPr/>
          <p:nvPr/>
        </p:nvSpPr>
        <p:spPr>
          <a:xfrm>
            <a:off x="170725" y="4833600"/>
            <a:ext cx="60330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/>
              <a:t>Sumber :</a:t>
            </a:r>
            <a:r>
              <a:rPr lang="en-US" sz="1100" u="sng">
                <a:solidFill>
                  <a:schemeClr val="hlink"/>
                </a:solidFill>
                <a:hlinkClick r:id="rId6"/>
              </a:rPr>
              <a:t>https://docs.mongodb.com/manual/reference/operator/aggregation/replaceRoot/</a:t>
            </a:r>
            <a:endParaRPr sz="110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/>
          </a:p>
        </p:txBody>
      </p:sp>
      <p:pic>
        <p:nvPicPr>
          <p:cNvPr id="170" name="Google Shape;170;g993c6c07cd_0_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92813" y="1765825"/>
            <a:ext cx="2758372" cy="10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993c6c07cd_0_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9850" y="3556247"/>
            <a:ext cx="2382810" cy="6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993c6c07cd_0_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36975" y="3498990"/>
            <a:ext cx="3958100" cy="76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g993c6c07cd_0_16"/>
          <p:cNvCxnSpPr>
            <a:stCxn id="171" idx="3"/>
            <a:endCxn id="172" idx="1"/>
          </p:cNvCxnSpPr>
          <p:nvPr/>
        </p:nvCxnSpPr>
        <p:spPr>
          <a:xfrm>
            <a:off x="3112660" y="3879422"/>
            <a:ext cx="17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g993c6c07cd_0_16"/>
          <p:cNvSpPr txBox="1"/>
          <p:nvPr/>
        </p:nvSpPr>
        <p:spPr>
          <a:xfrm>
            <a:off x="3941975" y="2953275"/>
            <a:ext cx="12423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original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993c6c07cd_0_16"/>
          <p:cNvSpPr txBox="1"/>
          <p:nvPr/>
        </p:nvSpPr>
        <p:spPr>
          <a:xfrm>
            <a:off x="6401925" y="4417575"/>
            <a:ext cx="153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hasil agregasi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993c6c07cd_0_39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81" name="Google Shape;181;g993c6c07cd_0_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g993c6c07cd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993c6c07cd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993c6c07cd_0_39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3A62"/>
                </a:solidFill>
              </a:rPr>
              <a:t>Agregasi Dasar</a:t>
            </a:r>
            <a:endParaRPr sz="2400" b="1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993c6c07cd_0_39"/>
          <p:cNvSpPr/>
          <p:nvPr/>
        </p:nvSpPr>
        <p:spPr>
          <a:xfrm>
            <a:off x="331175" y="876949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3. 	$</a:t>
            </a:r>
            <a:r>
              <a:rPr lang="en-US" sz="1600" dirty="0" err="1"/>
              <a:t>geoNear</a:t>
            </a:r>
            <a:endParaRPr sz="1600" dirty="0"/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Mencari</a:t>
            </a:r>
            <a:r>
              <a:rPr lang="en-US" sz="1600" dirty="0"/>
              <a:t> data </a:t>
            </a:r>
            <a:r>
              <a:rPr lang="en-US" sz="1600" dirty="0" err="1"/>
              <a:t>geopoint</a:t>
            </a:r>
            <a:r>
              <a:rPr lang="en-US" sz="1600" dirty="0"/>
              <a:t> </a:t>
            </a:r>
            <a:r>
              <a:rPr lang="en-US" sz="1600" dirty="0" err="1"/>
              <a:t>terdekat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yang </a:t>
            </a:r>
            <a:r>
              <a:rPr lang="en-US" sz="1600" dirty="0" err="1"/>
              <a:t>diinginkan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data </a:t>
            </a:r>
            <a:r>
              <a:rPr lang="en-US" sz="1600" dirty="0" err="1"/>
              <a:t>geopoint</a:t>
            </a:r>
            <a:r>
              <a:rPr lang="en-US" sz="1600" dirty="0"/>
              <a:t> yang </a:t>
            </a:r>
            <a:r>
              <a:rPr lang="en-US" sz="1600" dirty="0" err="1"/>
              <a:t>tersedia</a:t>
            </a:r>
            <a:endParaRPr sz="1600" dirty="0"/>
          </a:p>
        </p:txBody>
      </p:sp>
      <p:sp>
        <p:nvSpPr>
          <p:cNvPr id="186" name="Google Shape;186;g993c6c07cd_0_39"/>
          <p:cNvSpPr/>
          <p:nvPr/>
        </p:nvSpPr>
        <p:spPr>
          <a:xfrm>
            <a:off x="170725" y="4833600"/>
            <a:ext cx="60330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/>
              <a:t>Sumber :</a:t>
            </a:r>
            <a:r>
              <a:rPr lang="en-US" sz="1100" u="sng">
                <a:solidFill>
                  <a:schemeClr val="hlink"/>
                </a:solidFill>
                <a:hlinkClick r:id="rId6"/>
              </a:rPr>
              <a:t>https://docs.mongodb.com/manual/reference/operator/aggregation/geoNear/</a:t>
            </a:r>
            <a:endParaRPr sz="1100"/>
          </a:p>
        </p:txBody>
      </p:sp>
      <p:pic>
        <p:nvPicPr>
          <p:cNvPr id="187" name="Google Shape;187;g993c6c07cd_0_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175" y="2404174"/>
            <a:ext cx="3931767" cy="189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993c6c07cd_0_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52679" y="2404174"/>
            <a:ext cx="2020026" cy="1897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g993c6c07cd_0_39"/>
          <p:cNvCxnSpPr>
            <a:stCxn id="187" idx="3"/>
            <a:endCxn id="188" idx="1"/>
          </p:cNvCxnSpPr>
          <p:nvPr/>
        </p:nvCxnSpPr>
        <p:spPr>
          <a:xfrm>
            <a:off x="4262942" y="3352899"/>
            <a:ext cx="228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993c6c07cd_0_58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95" name="Google Shape;195;g993c6c07cd_0_58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993c6c07cd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993c6c07cd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993c6c07cd_0_58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3A62"/>
                </a:solidFill>
              </a:rPr>
              <a:t>Agregasi Dasar</a:t>
            </a:r>
            <a:endParaRPr sz="2400" b="1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993c6c07cd_0_58"/>
          <p:cNvSpPr/>
          <p:nvPr/>
        </p:nvSpPr>
        <p:spPr>
          <a:xfrm>
            <a:off x="331175" y="876949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4. 	$sample</a:t>
            </a:r>
            <a:endParaRPr sz="1600"/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Mengambil data acak sebanyak N sesuai yang diinginkan dari sebuah dokumen.</a:t>
            </a:r>
            <a:endParaRPr sz="1600"/>
          </a:p>
        </p:txBody>
      </p:sp>
      <p:sp>
        <p:nvSpPr>
          <p:cNvPr id="200" name="Google Shape;200;g993c6c07cd_0_58"/>
          <p:cNvSpPr/>
          <p:nvPr/>
        </p:nvSpPr>
        <p:spPr>
          <a:xfrm>
            <a:off x="170725" y="4833600"/>
            <a:ext cx="60330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/>
              <a:t>Sumber </a:t>
            </a:r>
            <a:r>
              <a:rPr lang="en-US" sz="1100" u="sng">
                <a:solidFill>
                  <a:schemeClr val="hlink"/>
                </a:solidFill>
                <a:hlinkClick r:id="rId6"/>
              </a:rPr>
              <a:t>https://docs.mongodb.com/manual/reference/operator/aggregation/sample/</a:t>
            </a:r>
            <a:endParaRPr sz="110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/>
          </a:p>
        </p:txBody>
      </p:sp>
      <p:pic>
        <p:nvPicPr>
          <p:cNvPr id="201" name="Google Shape;201;g993c6c07cd_0_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82000" y="2473199"/>
            <a:ext cx="27622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99c5e52170_0_84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07" name="Google Shape;207;g99c5e52170_0_8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g99c5e52170_0_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99c5e52170_0_8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99c5e52170_0_84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3A62"/>
                </a:solidFill>
              </a:rPr>
              <a:t>Core Aggregation</a:t>
            </a:r>
            <a:endParaRPr sz="2400" b="1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99c5e52170_0_84"/>
          <p:cNvSpPr/>
          <p:nvPr/>
        </p:nvSpPr>
        <p:spPr>
          <a:xfrm>
            <a:off x="331175" y="876949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1. 	$group</a:t>
            </a:r>
            <a:endParaRPr sz="16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Melakukan pengelompokan data input berdasarkan _id yang diinginkan</a:t>
            </a:r>
            <a:endParaRPr sz="160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/>
          </a:p>
        </p:txBody>
      </p:sp>
      <p:pic>
        <p:nvPicPr>
          <p:cNvPr id="212" name="Google Shape;212;g99c5e52170_0_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0575" y="1748575"/>
            <a:ext cx="4385100" cy="14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99c5e52170_0_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1175" y="3428175"/>
            <a:ext cx="1411350" cy="11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99c5e52170_0_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10325" y="3745274"/>
            <a:ext cx="3000375" cy="54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g99c5e52170_0_84"/>
          <p:cNvCxnSpPr>
            <a:stCxn id="213" idx="3"/>
            <a:endCxn id="214" idx="1"/>
          </p:cNvCxnSpPr>
          <p:nvPr/>
        </p:nvCxnSpPr>
        <p:spPr>
          <a:xfrm>
            <a:off x="3312525" y="4016737"/>
            <a:ext cx="99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" name="Google Shape;216;g99c5e52170_0_84"/>
          <p:cNvSpPr txBox="1"/>
          <p:nvPr/>
        </p:nvSpPr>
        <p:spPr>
          <a:xfrm>
            <a:off x="7004650" y="2104850"/>
            <a:ext cx="73428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Original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99c5e52170_0_84"/>
          <p:cNvSpPr txBox="1"/>
          <p:nvPr/>
        </p:nvSpPr>
        <p:spPr>
          <a:xfrm>
            <a:off x="4364975" y="4503000"/>
            <a:ext cx="73428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agregasi menghitung jumlah sales pada document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99c5e52170_0_84"/>
          <p:cNvSpPr/>
          <p:nvPr/>
        </p:nvSpPr>
        <p:spPr>
          <a:xfrm>
            <a:off x="170725" y="4833600"/>
            <a:ext cx="60330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/>
              <a:t>Sumber : </a:t>
            </a:r>
            <a:r>
              <a:rPr lang="en-US" sz="1100" u="sng">
                <a:solidFill>
                  <a:schemeClr val="hlink"/>
                </a:solidFill>
                <a:hlinkClick r:id="rId9"/>
              </a:rPr>
              <a:t>https://docs.mongodb.com/manual/reference/operator/aggregation/group/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99c5e52170_0_39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04" name="Google Shape;104;g99c5e52170_0_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99c5e5217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99c5e52170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99c5e52170_0_39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3A62"/>
                </a:solidFill>
              </a:rPr>
              <a:t>Index pada MongoDB</a:t>
            </a:r>
            <a:endParaRPr sz="2400" b="1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99c5e52170_0_39"/>
          <p:cNvSpPr/>
          <p:nvPr/>
        </p:nvSpPr>
        <p:spPr>
          <a:xfrm>
            <a:off x="331175" y="876949"/>
            <a:ext cx="8463900" cy="364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Index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di MongoDB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mengefisienkan</a:t>
            </a:r>
            <a:r>
              <a:rPr lang="en-US" sz="1800" dirty="0"/>
              <a:t> proses query. </a:t>
            </a:r>
            <a:r>
              <a:rPr lang="en-US" sz="1800" dirty="0" err="1"/>
              <a:t>Tanpa</a:t>
            </a:r>
            <a:r>
              <a:rPr lang="en-US" sz="1800" dirty="0"/>
              <a:t> Index, MongoDB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proses query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collection scan (</a:t>
            </a:r>
            <a:r>
              <a:rPr lang="en-US" sz="1800" dirty="0" err="1"/>
              <a:t>mencari</a:t>
            </a:r>
            <a:r>
              <a:rPr lang="en-US" sz="1800" dirty="0"/>
              <a:t> </a:t>
            </a:r>
            <a:r>
              <a:rPr lang="en-US" sz="1800" dirty="0" err="1"/>
              <a:t>keseluruh</a:t>
            </a:r>
            <a:r>
              <a:rPr lang="en-US" sz="1800" dirty="0"/>
              <a:t> data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 </a:t>
            </a:r>
            <a:r>
              <a:rPr lang="en-US" sz="1800" dirty="0" err="1"/>
              <a:t>sampai</a:t>
            </a:r>
            <a:r>
              <a:rPr lang="en-US" sz="1800" dirty="0"/>
              <a:t> </a:t>
            </a:r>
            <a:r>
              <a:rPr lang="en-US" sz="1800" dirty="0" err="1"/>
              <a:t>akhir</a:t>
            </a:r>
            <a:r>
              <a:rPr lang="en-US" sz="1800" dirty="0"/>
              <a:t>)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Jika </a:t>
            </a:r>
            <a:r>
              <a:rPr lang="en-US" sz="1800" dirty="0" err="1"/>
              <a:t>terdapat</a:t>
            </a:r>
            <a:r>
              <a:rPr lang="en-US" sz="1800" dirty="0"/>
              <a:t> Index pada collection MongoDB, MongoDB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Index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mendapatkan</a:t>
            </a:r>
            <a:r>
              <a:rPr lang="en-US" sz="1800" dirty="0"/>
              <a:t> data,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pencarian</a:t>
            </a:r>
            <a:r>
              <a:rPr lang="en-US" sz="1800" dirty="0"/>
              <a:t> </a:t>
            </a:r>
            <a:r>
              <a:rPr lang="en-US" sz="1800" dirty="0" err="1"/>
              <a:t>keseluruh</a:t>
            </a:r>
            <a:r>
              <a:rPr lang="en-US" sz="1800" dirty="0"/>
              <a:t> document</a:t>
            </a:r>
          </a:p>
        </p:txBody>
      </p:sp>
    </p:spTree>
    <p:extLst>
      <p:ext uri="{BB962C8B-B14F-4D97-AF65-F5344CB8AC3E}">
        <p14:creationId xmlns:p14="http://schemas.microsoft.com/office/powerpoint/2010/main" val="1519816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993c6c07cd_0_74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24" name="Google Shape;224;g993c6c07cd_0_7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993c6c07cd_0_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993c6c07cd_0_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993c6c07cd_0_74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3A62"/>
                </a:solidFill>
              </a:rPr>
              <a:t>Core Aggregation</a:t>
            </a:r>
            <a:endParaRPr sz="2400" b="1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993c6c07cd_0_74"/>
          <p:cNvSpPr/>
          <p:nvPr/>
        </p:nvSpPr>
        <p:spPr>
          <a:xfrm>
            <a:off x="331175" y="876949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2. 	$unwind</a:t>
            </a:r>
            <a:endParaRPr sz="16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err="1"/>
              <a:t>Mendekonstruksi</a:t>
            </a:r>
            <a:r>
              <a:rPr lang="en-US" sz="1600" dirty="0"/>
              <a:t> data </a:t>
            </a:r>
            <a:r>
              <a:rPr lang="en-US" sz="1600" i="1" dirty="0"/>
              <a:t>field array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.</a:t>
            </a:r>
            <a:endParaRPr sz="1600"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/>
          </a:p>
        </p:txBody>
      </p:sp>
      <p:pic>
        <p:nvPicPr>
          <p:cNvPr id="229" name="Google Shape;229;g993c6c07cd_0_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0125" y="1903849"/>
            <a:ext cx="71437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993c6c07cd_0_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3513" y="3314099"/>
            <a:ext cx="6276975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g993c6c07cd_0_74"/>
          <p:cNvCxnSpPr>
            <a:stCxn id="229" idx="2"/>
            <a:endCxn id="232" idx="0"/>
          </p:cNvCxnSpPr>
          <p:nvPr/>
        </p:nvCxnSpPr>
        <p:spPr>
          <a:xfrm flipH="1">
            <a:off x="4563000" y="2237224"/>
            <a:ext cx="9000" cy="30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" name="Google Shape;233;g993c6c07cd_0_74"/>
          <p:cNvSpPr/>
          <p:nvPr/>
        </p:nvSpPr>
        <p:spPr>
          <a:xfrm>
            <a:off x="170725" y="4833600"/>
            <a:ext cx="60330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/>
              <a:t>Sumber :</a:t>
            </a:r>
            <a:r>
              <a:rPr lang="en-US" sz="1100" u="sng">
                <a:solidFill>
                  <a:schemeClr val="hlink"/>
                </a:solidFill>
                <a:hlinkClick r:id="rId8"/>
              </a:rPr>
              <a:t>https://docs.mongodb.com/manual/reference/operator/aggregation/unwind/</a:t>
            </a:r>
            <a:endParaRPr sz="1100"/>
          </a:p>
        </p:txBody>
      </p:sp>
      <p:pic>
        <p:nvPicPr>
          <p:cNvPr id="232" name="Google Shape;232;g993c6c07cd_0_7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00913" y="2537474"/>
            <a:ext cx="4524375" cy="361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g993c6c07cd_0_74"/>
          <p:cNvCxnSpPr>
            <a:stCxn id="232" idx="2"/>
            <a:endCxn id="230" idx="0"/>
          </p:cNvCxnSpPr>
          <p:nvPr/>
        </p:nvCxnSpPr>
        <p:spPr>
          <a:xfrm>
            <a:off x="4563100" y="2899424"/>
            <a:ext cx="9000" cy="4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5" name="Google Shape;235;g993c6c07cd_0_74"/>
          <p:cNvSpPr txBox="1"/>
          <p:nvPr/>
        </p:nvSpPr>
        <p:spPr>
          <a:xfrm>
            <a:off x="3407113" y="4194300"/>
            <a:ext cx="23298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Dekonstruksi field array sizes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g993c6c07cd_0_83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41" name="Google Shape;241;g993c6c07cd_0_8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g993c6c07cd_0_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993c6c07cd_0_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993c6c07cd_0_83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3A62"/>
                </a:solidFill>
              </a:rPr>
              <a:t>Core Aggregation</a:t>
            </a:r>
            <a:endParaRPr sz="2400" b="1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993c6c07cd_0_83"/>
          <p:cNvSpPr/>
          <p:nvPr/>
        </p:nvSpPr>
        <p:spPr>
          <a:xfrm>
            <a:off x="331175" y="876949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3. 	$</a:t>
            </a:r>
            <a:r>
              <a:rPr lang="en-US" sz="1600" dirty="0" err="1"/>
              <a:t>bucketAuto</a:t>
            </a:r>
            <a:endParaRPr sz="1600" dirty="0"/>
          </a:p>
          <a:p>
            <a:pPr marL="4572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kategorisasi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</a:t>
            </a:r>
            <a:r>
              <a:rPr lang="en-US" sz="1600" dirty="0" err="1"/>
              <a:t>kedalam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group yang </a:t>
            </a:r>
            <a:r>
              <a:rPr lang="en-US" sz="1600" dirty="0" err="1"/>
              <a:t>bernama</a:t>
            </a:r>
            <a:r>
              <a:rPr lang="en-US" sz="1600" dirty="0"/>
              <a:t> </a:t>
            </a:r>
            <a:r>
              <a:rPr lang="en-US" sz="1600" i="1" dirty="0"/>
              <a:t>buckets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yang </a:t>
            </a:r>
            <a:r>
              <a:rPr lang="en-US" sz="1600" dirty="0" err="1"/>
              <a:t>diinginkan</a:t>
            </a:r>
            <a:endParaRPr sz="1600"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/>
          </a:p>
        </p:txBody>
      </p:sp>
      <p:pic>
        <p:nvPicPr>
          <p:cNvPr id="246" name="Google Shape;246;g993c6c07cd_0_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175" y="2145374"/>
            <a:ext cx="2677234" cy="2207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993c6c07cd_0_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6340" y="2558165"/>
            <a:ext cx="1811325" cy="13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993c6c07cd_0_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06488" y="1736651"/>
            <a:ext cx="1512425" cy="3024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g993c6c07cd_0_83"/>
          <p:cNvCxnSpPr>
            <a:stCxn id="246" idx="3"/>
            <a:endCxn id="247" idx="1"/>
          </p:cNvCxnSpPr>
          <p:nvPr/>
        </p:nvCxnSpPr>
        <p:spPr>
          <a:xfrm>
            <a:off x="3008409" y="3249050"/>
            <a:ext cx="65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g993c6c07cd_0_83"/>
          <p:cNvCxnSpPr>
            <a:stCxn id="247" idx="3"/>
            <a:endCxn id="248" idx="1"/>
          </p:cNvCxnSpPr>
          <p:nvPr/>
        </p:nvCxnSpPr>
        <p:spPr>
          <a:xfrm>
            <a:off x="5477665" y="3249053"/>
            <a:ext cx="132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" name="Google Shape;251;g993c6c07cd_0_83"/>
          <p:cNvSpPr txBox="1"/>
          <p:nvPr/>
        </p:nvSpPr>
        <p:spPr>
          <a:xfrm>
            <a:off x="3131413" y="3939950"/>
            <a:ext cx="28812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Melakukan pengelompokan harga dengan 4 kategori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993c6c07cd_0_83"/>
          <p:cNvSpPr/>
          <p:nvPr/>
        </p:nvSpPr>
        <p:spPr>
          <a:xfrm>
            <a:off x="170725" y="4833600"/>
            <a:ext cx="60330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/>
              <a:t>Sumber :</a:t>
            </a:r>
            <a:r>
              <a:rPr lang="en-US" sz="1100" u="sng">
                <a:solidFill>
                  <a:schemeClr val="hlink"/>
                </a:solidFill>
                <a:hlinkClick r:id="rId9"/>
              </a:rPr>
              <a:t>https://docs.mongodb.com/manual/reference/operator/aggregation/bucketAuto/</a:t>
            </a:r>
            <a:endParaRPr sz="1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993c6c07cd_0_92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58" name="Google Shape;258;g993c6c07cd_0_9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g993c6c07cd_0_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993c6c07cd_0_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993c6c07cd_0_92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3A62"/>
                </a:solidFill>
              </a:rPr>
              <a:t>Core Aggregation</a:t>
            </a:r>
            <a:endParaRPr sz="2400" b="1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993c6c07cd_0_92"/>
          <p:cNvSpPr/>
          <p:nvPr/>
        </p:nvSpPr>
        <p:spPr>
          <a:xfrm>
            <a:off x="331175" y="876949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4. 	$sortByCount</a:t>
            </a:r>
            <a:endParaRPr sz="16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Melakukan pengelompokan berdasarkan nilai dari kondisi tertentu, kemudian dilakukan penghitungan jumlah dari tiap group.</a:t>
            </a:r>
            <a:endParaRPr sz="160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/>
          </a:p>
        </p:txBody>
      </p:sp>
      <p:pic>
        <p:nvPicPr>
          <p:cNvPr id="263" name="Google Shape;263;g993c6c07cd_0_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6525" y="2076350"/>
            <a:ext cx="4471349" cy="13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993c6c07cd_0_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850" y="3985725"/>
            <a:ext cx="3729476" cy="3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993c6c07cd_0_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77874" y="3477049"/>
            <a:ext cx="1917678" cy="135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g993c6c07cd_0_92"/>
          <p:cNvCxnSpPr>
            <a:stCxn id="264" idx="3"/>
            <a:endCxn id="265" idx="1"/>
          </p:cNvCxnSpPr>
          <p:nvPr/>
        </p:nvCxnSpPr>
        <p:spPr>
          <a:xfrm>
            <a:off x="4459326" y="4155000"/>
            <a:ext cx="141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" name="Google Shape;267;g993c6c07cd_0_92"/>
          <p:cNvSpPr txBox="1"/>
          <p:nvPr/>
        </p:nvSpPr>
        <p:spPr>
          <a:xfrm>
            <a:off x="6151500" y="2297963"/>
            <a:ext cx="2822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Melakukan pengelompokan tags pada data dan dihitung berapa banyak tags yang muncul.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993c6c07cd_0_92"/>
          <p:cNvSpPr/>
          <p:nvPr/>
        </p:nvSpPr>
        <p:spPr>
          <a:xfrm>
            <a:off x="170725" y="4833600"/>
            <a:ext cx="60330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/>
              <a:t>Sumber :</a:t>
            </a:r>
            <a:r>
              <a:rPr lang="en-US" sz="1100" u="sng">
                <a:solidFill>
                  <a:schemeClr val="hlink"/>
                </a:solidFill>
                <a:hlinkClick r:id="rId9"/>
              </a:rPr>
              <a:t>https://docs.mongodb.com/manual/reference/operator/aggregation/sortByCount/</a:t>
            </a:r>
            <a:endParaRPr sz="1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9c673dcb1e_0_0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74" name="Google Shape;274;g9c673dcb1e_0_0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g9c673dcb1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9c673dcb1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9c673dcb1e_0_0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3A62"/>
                </a:solidFill>
              </a:rPr>
              <a:t>Performa Agregasi dan Optimalisasi Pipeline</a:t>
            </a:r>
            <a:endParaRPr sz="2400" b="1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9c673dcb1e_0_0"/>
          <p:cNvSpPr/>
          <p:nvPr/>
        </p:nvSpPr>
        <p:spPr>
          <a:xfrm>
            <a:off x="331175" y="876949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Performa </a:t>
            </a:r>
            <a:r>
              <a:rPr lang="en-US" sz="1600" dirty="0" err="1"/>
              <a:t>agregasi</a:t>
            </a:r>
            <a:r>
              <a:rPr lang="en-US" sz="1600" dirty="0"/>
              <a:t> yang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dilihat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menambahkan</a:t>
            </a:r>
            <a:r>
              <a:rPr lang="en-US" sz="1600" dirty="0"/>
              <a:t> parameter </a:t>
            </a:r>
            <a:r>
              <a:rPr lang="en-US" sz="1600" dirty="0" err="1"/>
              <a:t>berikut</a:t>
            </a:r>
            <a:r>
              <a:rPr lang="en-US" sz="1600" dirty="0"/>
              <a:t>:</a:t>
            </a:r>
            <a:endParaRPr sz="1600"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Performa </a:t>
            </a:r>
            <a:r>
              <a:rPr lang="en-US" sz="1600" dirty="0" err="1"/>
              <a:t>agregasi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optimal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limitasi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eksekusi</a:t>
            </a:r>
            <a:r>
              <a:rPr lang="en-US" sz="1600" dirty="0"/>
              <a:t> </a:t>
            </a:r>
            <a:r>
              <a:rPr lang="en-US" sz="1600" dirty="0" err="1"/>
              <a:t>agregasi</a:t>
            </a:r>
            <a:r>
              <a:rPr lang="en-US" sz="1600" dirty="0"/>
              <a:t> dan </a:t>
            </a:r>
            <a:r>
              <a:rPr lang="en-US" sz="1600" i="1" dirty="0"/>
              <a:t>pipeline</a:t>
            </a:r>
            <a:r>
              <a:rPr lang="en-US" sz="1600" dirty="0"/>
              <a:t>.</a:t>
            </a:r>
            <a:endParaRPr sz="1600" dirty="0"/>
          </a:p>
        </p:txBody>
      </p:sp>
      <p:sp>
        <p:nvSpPr>
          <p:cNvPr id="279" name="Google Shape;279;g9c673dcb1e_0_0"/>
          <p:cNvSpPr txBox="1"/>
          <p:nvPr/>
        </p:nvSpPr>
        <p:spPr>
          <a:xfrm>
            <a:off x="3072000" y="1681250"/>
            <a:ext cx="30000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db.customers.aggregate([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], { explain: true })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9c673dcb1e_0_22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85" name="Google Shape;285;g9c673dcb1e_0_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g9c673dcb1e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9c673dcb1e_0_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9c673dcb1e_0_22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3A62"/>
                </a:solidFill>
              </a:rPr>
              <a:t>Batasan Memory</a:t>
            </a:r>
            <a:endParaRPr sz="2400" b="1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9c673dcb1e_0_22"/>
          <p:cNvSpPr/>
          <p:nvPr/>
        </p:nvSpPr>
        <p:spPr>
          <a:xfrm>
            <a:off x="331175" y="876951"/>
            <a:ext cx="8463900" cy="4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Batas </a:t>
            </a:r>
            <a:r>
              <a:rPr lang="en-US" sz="1600" dirty="0" err="1"/>
              <a:t>ukuran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output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agregasi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16MB.</a:t>
            </a:r>
            <a:endParaRPr sz="1600" dirty="0"/>
          </a:p>
          <a:p>
            <a:pPr marL="4572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 dirty="0" err="1"/>
              <a:t>Menggunakan</a:t>
            </a:r>
            <a:r>
              <a:rPr lang="en-US" sz="1600" dirty="0"/>
              <a:t> $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-US" sz="1600" dirty="0"/>
              <a:t> dan $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membatasi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output </a:t>
            </a:r>
            <a:r>
              <a:rPr lang="en-US" sz="1600" dirty="0" err="1"/>
              <a:t>dokumen</a:t>
            </a:r>
            <a:r>
              <a:rPr lang="en-US" sz="1600" dirty="0"/>
              <a:t> dan field yang </a:t>
            </a:r>
            <a:r>
              <a:rPr lang="en-US" sz="1600" dirty="0" err="1"/>
              <a:t>ditampilkan</a:t>
            </a:r>
            <a:r>
              <a:rPr lang="en-US" sz="1600" dirty="0"/>
              <a:t>.</a:t>
            </a:r>
            <a:endParaRPr sz="1600" dirty="0"/>
          </a:p>
          <a:p>
            <a:pPr marL="4572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Batas 100MB RAM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i="1" dirty="0"/>
              <a:t>stage</a:t>
            </a:r>
            <a:r>
              <a:rPr lang="en-US" sz="1600" dirty="0"/>
              <a:t> pada </a:t>
            </a:r>
            <a:r>
              <a:rPr lang="en-US" sz="1600" dirty="0" err="1"/>
              <a:t>agregasi</a:t>
            </a:r>
            <a:r>
              <a:rPr lang="en-US" sz="1600" dirty="0"/>
              <a:t>.</a:t>
            </a:r>
            <a:endParaRPr sz="1600" dirty="0"/>
          </a:p>
          <a:p>
            <a:pPr marL="4572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 dirty="0" err="1"/>
              <a:t>Menggunakan</a:t>
            </a:r>
            <a:r>
              <a:rPr lang="en-US" sz="1600" dirty="0"/>
              <a:t> index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mengurangi</a:t>
            </a:r>
            <a:r>
              <a:rPr lang="en-US" sz="1600" dirty="0"/>
              <a:t>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i="1" dirty="0"/>
              <a:t>memory</a:t>
            </a:r>
            <a:r>
              <a:rPr lang="en-US" sz="1600" dirty="0"/>
              <a:t>.</a:t>
            </a:r>
            <a:endParaRPr sz="1600" dirty="0"/>
          </a:p>
          <a:p>
            <a:pPr marL="4572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 dirty="0" err="1"/>
              <a:t>Menambahkan</a:t>
            </a:r>
            <a:r>
              <a:rPr lang="en-US" sz="1600" dirty="0"/>
              <a:t> parameter </a:t>
            </a:r>
            <a:r>
              <a:rPr lang="en-US" sz="1600" dirty="0" err="1"/>
              <a:t>allowDiskUse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:</a:t>
            </a:r>
            <a:endParaRPr sz="1600" dirty="0"/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db.&lt;collection&gt;.aggregate([ ... ], {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allowDiskUse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: true })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endParaRPr sz="1600"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err="1"/>
              <a:t>Kekurangan</a:t>
            </a:r>
            <a:r>
              <a:rPr lang="en-US" sz="1600" dirty="0"/>
              <a:t>: </a:t>
            </a:r>
            <a:r>
              <a:rPr lang="en-US" sz="1600" dirty="0" err="1"/>
              <a:t>Kecepatan</a:t>
            </a:r>
            <a:r>
              <a:rPr lang="en-US" sz="1600" dirty="0"/>
              <a:t> query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berkurang</a:t>
            </a:r>
            <a:endParaRPr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9c5e52170_0_7"/>
          <p:cNvSpPr txBox="1">
            <a:spLocks noGrp="1"/>
          </p:cNvSpPr>
          <p:nvPr>
            <p:ph type="dt" idx="10"/>
          </p:nvPr>
        </p:nvSpPr>
        <p:spPr>
          <a:xfrm>
            <a:off x="365790" y="4767120"/>
            <a:ext cx="23466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Selasa, 23 Juni 2020</a:t>
            </a:r>
            <a:endParaRPr/>
          </a:p>
        </p:txBody>
      </p:sp>
      <p:sp>
        <p:nvSpPr>
          <p:cNvPr id="295" name="Google Shape;295;g99c5e52170_0_7"/>
          <p:cNvSpPr txBox="1">
            <a:spLocks noGrp="1"/>
          </p:cNvSpPr>
          <p:nvPr>
            <p:ph type="sldNum" idx="12"/>
          </p:nvPr>
        </p:nvSpPr>
        <p:spPr>
          <a:xfrm>
            <a:off x="8373438" y="4757509"/>
            <a:ext cx="7029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296" name="Google Shape;296;g99c5e52170_0_7"/>
          <p:cNvSpPr txBox="1">
            <a:spLocks noGrp="1"/>
          </p:cNvSpPr>
          <p:nvPr>
            <p:ph type="body" idx="1"/>
          </p:nvPr>
        </p:nvSpPr>
        <p:spPr>
          <a:xfrm>
            <a:off x="452063" y="1784086"/>
            <a:ext cx="6750248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Mengenal</a:t>
            </a:r>
            <a:r>
              <a:rPr lang="en-US" dirty="0"/>
              <a:t> Elasticsearch</a:t>
            </a:r>
            <a:endParaRPr dirty="0"/>
          </a:p>
        </p:txBody>
      </p:sp>
      <p:sp>
        <p:nvSpPr>
          <p:cNvPr id="297" name="Google Shape;297;g99c5e52170_0_7"/>
          <p:cNvSpPr txBox="1">
            <a:spLocks noGrp="1"/>
          </p:cNvSpPr>
          <p:nvPr>
            <p:ph type="body" idx="2"/>
          </p:nvPr>
        </p:nvSpPr>
        <p:spPr>
          <a:xfrm>
            <a:off x="452063" y="1366463"/>
            <a:ext cx="60201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Bagian 3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g99c5e52170_0_102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303" name="Google Shape;303;g99c5e52170_0_10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g99c5e52170_0_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99c5e52170_0_1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99c5e52170_0_102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3A62"/>
                </a:solidFill>
              </a:rPr>
              <a:t>Konsep elasticsearch</a:t>
            </a:r>
            <a:endParaRPr sz="2400" b="1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99c5e52170_0_102"/>
          <p:cNvSpPr/>
          <p:nvPr/>
        </p:nvSpPr>
        <p:spPr>
          <a:xfrm>
            <a:off x="331175" y="876949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mesin</a:t>
            </a:r>
            <a:r>
              <a:rPr lang="en-US" sz="1800" dirty="0"/>
              <a:t> </a:t>
            </a:r>
            <a:r>
              <a:rPr lang="en-US" sz="1800" dirty="0" err="1"/>
              <a:t>analisis</a:t>
            </a:r>
            <a:r>
              <a:rPr lang="en-US" sz="1800" dirty="0"/>
              <a:t> dan </a:t>
            </a:r>
            <a:r>
              <a:rPr lang="en-US" sz="1800" dirty="0" err="1"/>
              <a:t>pencarian</a:t>
            </a:r>
            <a:r>
              <a:rPr lang="en-US" sz="1800" dirty="0"/>
              <a:t> yang </a:t>
            </a:r>
            <a:r>
              <a:rPr lang="en-US" sz="1800" dirty="0" err="1"/>
              <a:t>biasa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menyimpan</a:t>
            </a:r>
            <a:r>
              <a:rPr lang="en-US" sz="1800" dirty="0"/>
              <a:t>, </a:t>
            </a:r>
            <a:r>
              <a:rPr lang="en-US" sz="1800" dirty="0" err="1"/>
              <a:t>mencari</a:t>
            </a:r>
            <a:r>
              <a:rPr lang="en-US" sz="1800" dirty="0"/>
              <a:t>, dan </a:t>
            </a:r>
            <a:r>
              <a:rPr lang="en-US" sz="1800" dirty="0" err="1"/>
              <a:t>menganalisis</a:t>
            </a:r>
            <a:r>
              <a:rPr lang="en-US" sz="1800" dirty="0"/>
              <a:t> data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cepat</a:t>
            </a:r>
            <a:r>
              <a:rPr lang="en-US" sz="1800" dirty="0"/>
              <a:t> dan </a:t>
            </a:r>
            <a:r>
              <a:rPr lang="en-US" sz="1800" i="1" dirty="0"/>
              <a:t>real time</a:t>
            </a:r>
            <a:r>
              <a:rPr lang="en-US" sz="1800" dirty="0"/>
              <a:t>. </a:t>
            </a:r>
            <a:r>
              <a:rPr lang="en-US" sz="1800" dirty="0" err="1"/>
              <a:t>Mesin</a:t>
            </a:r>
            <a:r>
              <a:rPr lang="en-US" sz="1800" dirty="0"/>
              <a:t> </a:t>
            </a:r>
            <a:r>
              <a:rPr lang="en-US" sz="1800" dirty="0" err="1"/>
              <a:t>pencarian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arsitektur</a:t>
            </a:r>
            <a:r>
              <a:rPr lang="en-US" sz="1800" dirty="0"/>
              <a:t> </a:t>
            </a:r>
            <a:r>
              <a:rPr lang="en-US" sz="1800" dirty="0" err="1"/>
              <a:t>berbasis</a:t>
            </a:r>
            <a:r>
              <a:rPr lang="en-US" sz="1800" dirty="0"/>
              <a:t> RESTful.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g99c5e52170_0_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525" y="2315625"/>
            <a:ext cx="8056949" cy="22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99c5e52170_0_102"/>
          <p:cNvSpPr/>
          <p:nvPr/>
        </p:nvSpPr>
        <p:spPr>
          <a:xfrm>
            <a:off x="170725" y="4833600"/>
            <a:ext cx="60330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/>
              <a:t>Sumber </a:t>
            </a:r>
            <a:r>
              <a:rPr lang="en-US" sz="1100" u="sng">
                <a:solidFill>
                  <a:schemeClr val="hlink"/>
                </a:solidFill>
                <a:hlinkClick r:id="rId7"/>
              </a:rPr>
              <a:t>https://stackshare.io/elasticsearch</a:t>
            </a:r>
            <a:endParaRPr sz="1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99c5e52170_0_111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315" name="Google Shape;315;g99c5e52170_0_11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g99c5e52170_0_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99c5e52170_0_1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99c5e52170_0_111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3A62"/>
                </a:solidFill>
              </a:rPr>
              <a:t>Setup Cluster Elasticsearch</a:t>
            </a:r>
            <a:endParaRPr sz="2400" b="1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99c5e52170_0_111"/>
          <p:cNvSpPr/>
          <p:nvPr/>
        </p:nvSpPr>
        <p:spPr>
          <a:xfrm>
            <a:off x="331175" y="876949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99c5e52170_0_111"/>
          <p:cNvSpPr/>
          <p:nvPr/>
        </p:nvSpPr>
        <p:spPr>
          <a:xfrm>
            <a:off x="331175" y="782063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/>
              <a:t>Cluster Elasticsearch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group yang </a:t>
            </a: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Elasticsearch </a:t>
            </a:r>
            <a:r>
              <a:rPr lang="en-US" sz="1800" i="1" dirty="0"/>
              <a:t>nodes</a:t>
            </a:r>
            <a:r>
              <a:rPr lang="en-US" sz="1800" dirty="0"/>
              <a:t> yang </a:t>
            </a:r>
            <a:r>
              <a:rPr lang="en-US" sz="1800" dirty="0" err="1"/>
              <a:t>saling</a:t>
            </a:r>
            <a:r>
              <a:rPr lang="en-US" sz="1800" dirty="0"/>
              <a:t> </a:t>
            </a:r>
            <a:r>
              <a:rPr lang="en-US" sz="1800" dirty="0" err="1"/>
              <a:t>terhubung</a:t>
            </a:r>
            <a:r>
              <a:rPr lang="en-US" sz="1800" dirty="0"/>
              <a:t>. </a:t>
            </a:r>
            <a:r>
              <a:rPr lang="en-US" sz="1800" dirty="0" err="1"/>
              <a:t>Tiap</a:t>
            </a:r>
            <a:r>
              <a:rPr lang="en-US" sz="1800" dirty="0"/>
              <a:t> </a:t>
            </a:r>
            <a:r>
              <a:rPr lang="en-US" sz="1800" i="1" dirty="0"/>
              <a:t>node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elasticsearch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diberikan</a:t>
            </a:r>
            <a:r>
              <a:rPr lang="en-US" sz="1800" dirty="0"/>
              <a:t> </a:t>
            </a:r>
            <a:r>
              <a:rPr lang="en-US" sz="1800" dirty="0" err="1"/>
              <a:t>tugas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 :</a:t>
            </a:r>
            <a:endParaRPr sz="1800" dirty="0"/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Data Nodes : </a:t>
            </a:r>
            <a:r>
              <a:rPr lang="en-US" sz="1800" dirty="0" err="1"/>
              <a:t>menyimpan</a:t>
            </a:r>
            <a:r>
              <a:rPr lang="en-US" sz="1800" dirty="0"/>
              <a:t> data dan </a:t>
            </a:r>
            <a:r>
              <a:rPr lang="en-US" sz="1800" dirty="0" err="1"/>
              <a:t>menjalankan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 </a:t>
            </a:r>
            <a:r>
              <a:rPr lang="en-US" sz="1800" dirty="0" err="1"/>
              <a:t>terkait</a:t>
            </a:r>
            <a:r>
              <a:rPr lang="en-US" sz="1800" dirty="0"/>
              <a:t> data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pencarian</a:t>
            </a:r>
            <a:r>
              <a:rPr lang="en-US" sz="1800" dirty="0"/>
              <a:t> dan </a:t>
            </a:r>
            <a:r>
              <a:rPr lang="en-US" sz="1800" dirty="0" err="1"/>
              <a:t>agregasi</a:t>
            </a:r>
            <a:r>
              <a:rPr lang="en-US" sz="1800" dirty="0"/>
              <a:t> data</a:t>
            </a:r>
            <a:endParaRPr sz="1800" dirty="0"/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Master Nodes : </a:t>
            </a:r>
            <a:r>
              <a:rPr lang="en-US" sz="1800" dirty="0" err="1"/>
              <a:t>Memanajemen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cluster dan </a:t>
            </a:r>
            <a:r>
              <a:rPr lang="en-US" sz="1800" dirty="0" err="1"/>
              <a:t>konfigurasi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menambah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</a:t>
            </a:r>
            <a:r>
              <a:rPr lang="en-US" sz="1800" i="1" dirty="0"/>
              <a:t>node</a:t>
            </a:r>
            <a:r>
              <a:rPr lang="en-US" sz="1800" dirty="0"/>
              <a:t> </a:t>
            </a:r>
            <a:r>
              <a:rPr lang="en-US" sz="1800" dirty="0" err="1"/>
              <a:t>elasticsearch</a:t>
            </a:r>
            <a:endParaRPr sz="1800" dirty="0"/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Client Nodes : </a:t>
            </a:r>
            <a:r>
              <a:rPr lang="en-US" sz="1800" dirty="0" err="1"/>
              <a:t>menuruskan</a:t>
            </a:r>
            <a:r>
              <a:rPr lang="en-US" sz="1800" dirty="0"/>
              <a:t> </a:t>
            </a:r>
            <a:r>
              <a:rPr lang="en-US" sz="1800" dirty="0" err="1"/>
              <a:t>permintaan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i="1" dirty="0"/>
              <a:t>cluster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i="1" dirty="0"/>
              <a:t>master nodes </a:t>
            </a:r>
            <a:endParaRPr sz="1800" i="1" dirty="0"/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Ingest Nodes :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pra-pemrosesan</a:t>
            </a:r>
            <a:r>
              <a:rPr lang="en-US" sz="1800" dirty="0"/>
              <a:t> </a:t>
            </a:r>
            <a:r>
              <a:rPr lang="en-US" sz="1800" dirty="0" err="1"/>
              <a:t>dokumen</a:t>
            </a:r>
            <a:r>
              <a:rPr lang="en-US" sz="1800" dirty="0"/>
              <a:t> </a:t>
            </a:r>
            <a:r>
              <a:rPr lang="en-US" sz="1800" dirty="0" err="1"/>
              <a:t>sebelum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pengindeksan</a:t>
            </a:r>
            <a:endParaRPr sz="1800" dirty="0"/>
          </a:p>
        </p:txBody>
      </p:sp>
      <p:sp>
        <p:nvSpPr>
          <p:cNvPr id="321" name="Google Shape;321;g99c5e52170_0_111"/>
          <p:cNvSpPr/>
          <p:nvPr/>
        </p:nvSpPr>
        <p:spPr>
          <a:xfrm>
            <a:off x="170725" y="4833600"/>
            <a:ext cx="60330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/>
              <a:t>Sumber : </a:t>
            </a:r>
            <a:r>
              <a:rPr lang="en-US" sz="1100" u="sng">
                <a:solidFill>
                  <a:schemeClr val="hlink"/>
                </a:solidFill>
                <a:hlinkClick r:id="rId6"/>
              </a:rPr>
              <a:t>https://logz.io/blog/elasticsearch-cluster-tutorial/</a:t>
            </a:r>
            <a:endParaRPr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9c5e52170_0_14"/>
          <p:cNvSpPr txBox="1">
            <a:spLocks noGrp="1"/>
          </p:cNvSpPr>
          <p:nvPr>
            <p:ph type="dt" idx="10"/>
          </p:nvPr>
        </p:nvSpPr>
        <p:spPr>
          <a:xfrm>
            <a:off x="365790" y="4767120"/>
            <a:ext cx="23466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Selasa, 23 Juni 2020</a:t>
            </a:r>
            <a:endParaRPr/>
          </a:p>
        </p:txBody>
      </p:sp>
      <p:sp>
        <p:nvSpPr>
          <p:cNvPr id="327" name="Google Shape;327;g99c5e52170_0_14"/>
          <p:cNvSpPr txBox="1">
            <a:spLocks noGrp="1"/>
          </p:cNvSpPr>
          <p:nvPr>
            <p:ph type="sldNum" idx="12"/>
          </p:nvPr>
        </p:nvSpPr>
        <p:spPr>
          <a:xfrm>
            <a:off x="8373438" y="4757509"/>
            <a:ext cx="7029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328" name="Google Shape;328;g99c5e52170_0_14"/>
          <p:cNvSpPr txBox="1">
            <a:spLocks noGrp="1"/>
          </p:cNvSpPr>
          <p:nvPr>
            <p:ph type="body" idx="1"/>
          </p:nvPr>
        </p:nvSpPr>
        <p:spPr>
          <a:xfrm>
            <a:off x="452077" y="1885676"/>
            <a:ext cx="7062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Membuat</a:t>
            </a:r>
            <a:r>
              <a:rPr lang="en-US" dirty="0"/>
              <a:t> Index pada </a:t>
            </a:r>
            <a:r>
              <a:rPr lang="en-US" dirty="0" err="1"/>
              <a:t>Dokumen</a:t>
            </a:r>
            <a:r>
              <a:rPr lang="en-US" dirty="0"/>
              <a:t> Elasticsearch</a:t>
            </a:r>
            <a:endParaRPr dirty="0"/>
          </a:p>
        </p:txBody>
      </p:sp>
      <p:sp>
        <p:nvSpPr>
          <p:cNvPr id="329" name="Google Shape;329;g99c5e52170_0_14"/>
          <p:cNvSpPr txBox="1">
            <a:spLocks noGrp="1"/>
          </p:cNvSpPr>
          <p:nvPr>
            <p:ph type="body" idx="2"/>
          </p:nvPr>
        </p:nvSpPr>
        <p:spPr>
          <a:xfrm>
            <a:off x="452063" y="1366463"/>
            <a:ext cx="60201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Bagian 4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g99c5e52170_0_120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335" name="Google Shape;335;g99c5e52170_0_120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g99c5e52170_0_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99c5e52170_0_1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99c5e52170_0_120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3A62"/>
                </a:solidFill>
              </a:rPr>
              <a:t>Indexing Dokumen</a:t>
            </a:r>
            <a:endParaRPr sz="2400" b="1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99c5e52170_0_120"/>
          <p:cNvSpPr/>
          <p:nvPr/>
        </p:nvSpPr>
        <p:spPr>
          <a:xfrm>
            <a:off x="331175" y="876949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Untuk melakukan indexing satu dokumen, dapat dilakukan dengan cara melakukan GET request sesuai dengan spesifikasi dari document ID dari data yang telah dimasukkan sebelumnya.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g99c5e52170_0_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175" y="2631350"/>
            <a:ext cx="4071500" cy="11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99c5e52170_0_1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5575" y="2081037"/>
            <a:ext cx="2999734" cy="2207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g99c5e52170_0_120"/>
          <p:cNvCxnSpPr>
            <a:stCxn id="340" idx="3"/>
            <a:endCxn id="341" idx="1"/>
          </p:cNvCxnSpPr>
          <p:nvPr/>
        </p:nvCxnSpPr>
        <p:spPr>
          <a:xfrm>
            <a:off x="4402675" y="3184712"/>
            <a:ext cx="95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3" name="Google Shape;343;g99c5e52170_0_120"/>
          <p:cNvSpPr/>
          <p:nvPr/>
        </p:nvSpPr>
        <p:spPr>
          <a:xfrm>
            <a:off x="170725" y="4833600"/>
            <a:ext cx="65256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/>
              <a:t>Sumber </a:t>
            </a:r>
            <a:r>
              <a:rPr lang="en-US" sz="1100" u="sng">
                <a:solidFill>
                  <a:schemeClr val="hlink"/>
                </a:solidFill>
                <a:hlinkClick r:id="rId8"/>
              </a:rPr>
              <a:t>https://www.elastic.co/guide/en/elasticsearch/reference/current/getting-started-index.html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99c5e52170_0_39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04" name="Google Shape;104;g99c5e52170_0_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99c5e5217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99c5e52170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99c5e52170_0_39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3A62"/>
                </a:solidFill>
              </a:rPr>
              <a:t>Index pada MongoDB</a:t>
            </a:r>
            <a:endParaRPr sz="2400" b="1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99c5e52170_0_39"/>
          <p:cNvSpPr/>
          <p:nvPr/>
        </p:nvSpPr>
        <p:spPr>
          <a:xfrm>
            <a:off x="331175" y="876949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Index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data </a:t>
            </a:r>
            <a:r>
              <a:rPr lang="en-US" sz="1800" dirty="0" err="1"/>
              <a:t>khusus</a:t>
            </a:r>
            <a:r>
              <a:rPr lang="en-US" sz="1800" dirty="0"/>
              <a:t> yang </a:t>
            </a:r>
            <a:r>
              <a:rPr lang="en-US" sz="1800" dirty="0" err="1"/>
              <a:t>menyimpan</a:t>
            </a:r>
            <a:r>
              <a:rPr lang="en-US" sz="1800" dirty="0"/>
              <a:t> data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yang </a:t>
            </a: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dicari</a:t>
            </a:r>
            <a:r>
              <a:rPr lang="en-US" sz="1800" dirty="0"/>
              <a:t>. 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Index </a:t>
            </a:r>
            <a:r>
              <a:rPr lang="en-US" sz="1800" dirty="0" err="1"/>
              <a:t>menyimpan</a:t>
            </a:r>
            <a:r>
              <a:rPr lang="en-US" sz="1800" dirty="0"/>
              <a:t> </a:t>
            </a:r>
            <a:r>
              <a:rPr lang="en-US" sz="1800" dirty="0" err="1"/>
              <a:t>spesifik</a:t>
            </a:r>
            <a:r>
              <a:rPr lang="en-US" sz="1800" dirty="0"/>
              <a:t> field, </a:t>
            </a:r>
            <a:r>
              <a:rPr lang="en-US" sz="1800" dirty="0" err="1"/>
              <a:t>lalu</a:t>
            </a:r>
            <a:r>
              <a:rPr lang="en-US" sz="1800" dirty="0"/>
              <a:t> </a:t>
            </a:r>
            <a:r>
              <a:rPr lang="en-US" sz="1800" dirty="0" err="1"/>
              <a:t>mengurutkan</a:t>
            </a:r>
            <a:r>
              <a:rPr lang="en-US" sz="1800" dirty="0"/>
              <a:t> data field </a:t>
            </a:r>
            <a:r>
              <a:rPr lang="en-US" sz="1800" dirty="0" err="1"/>
              <a:t>tersebut</a:t>
            </a:r>
            <a:r>
              <a:rPr lang="en-US" sz="1800" dirty="0"/>
              <a:t>. 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mempermudah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proses </a:t>
            </a:r>
            <a:r>
              <a:rPr lang="en-US" sz="1800" dirty="0" err="1"/>
              <a:t>pencarian</a:t>
            </a:r>
            <a:r>
              <a:rPr lang="en-US" sz="1800" dirty="0"/>
              <a:t>, </a:t>
            </a:r>
            <a:r>
              <a:rPr lang="en-US" sz="1800" dirty="0" err="1"/>
              <a:t>namun</a:t>
            </a:r>
            <a:r>
              <a:rPr lang="en-US" sz="1800" dirty="0"/>
              <a:t> </a:t>
            </a:r>
            <a:r>
              <a:rPr lang="en-US" sz="1800" dirty="0" err="1"/>
              <a:t>mempermudah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butuh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pencarian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range document (</a:t>
            </a:r>
            <a:r>
              <a:rPr lang="en-US" sz="1800" dirty="0" err="1"/>
              <a:t>seperti</a:t>
            </a:r>
            <a:r>
              <a:rPr lang="en-US" sz="1800" dirty="0"/>
              <a:t> paging).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, Index di MongoDB,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kerjanya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Index di Relational DB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2112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g99c5e52170_0_129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349" name="Google Shape;349;g99c5e52170_0_12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g99c5e52170_0_1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99c5e52170_0_1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99c5e52170_0_129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3A62"/>
                </a:solidFill>
              </a:rPr>
              <a:t>Indexing pada Banyak Dokumen</a:t>
            </a:r>
            <a:endParaRPr sz="2400" b="1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99c5e52170_0_129"/>
          <p:cNvSpPr/>
          <p:nvPr/>
        </p:nvSpPr>
        <p:spPr>
          <a:xfrm>
            <a:off x="331175" y="876949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err="1"/>
              <a:t>Terdapat</a:t>
            </a:r>
            <a:r>
              <a:rPr lang="en-US" sz="1800" dirty="0"/>
              <a:t> </a:t>
            </a:r>
            <a:r>
              <a:rPr lang="en-US" sz="1800" dirty="0" err="1"/>
              <a:t>penambahan</a:t>
            </a:r>
            <a:r>
              <a:rPr lang="en-US" sz="1800" dirty="0"/>
              <a:t> </a:t>
            </a:r>
            <a:r>
              <a:rPr lang="en-US" sz="1800" i="1" dirty="0"/>
              <a:t>query parameter </a:t>
            </a:r>
            <a:r>
              <a:rPr lang="en-US" sz="1800" dirty="0"/>
              <a:t>pada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i="1" dirty="0"/>
              <a:t>indexing</a:t>
            </a:r>
            <a:r>
              <a:rPr lang="en-US" sz="1800" dirty="0"/>
              <a:t> data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menambahkan</a:t>
            </a:r>
            <a:r>
              <a:rPr lang="en-US" sz="1800" dirty="0"/>
              <a:t> request _bulk pada parameter.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99c5e52170_0_129"/>
          <p:cNvSpPr txBox="1"/>
          <p:nvPr/>
        </p:nvSpPr>
        <p:spPr>
          <a:xfrm>
            <a:off x="1091825" y="2155150"/>
            <a:ext cx="69426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5F7FA"/>
                </a:solidFill>
                <a:highlight>
                  <a:srgbClr val="343741"/>
                </a:highlight>
                <a:latin typeface="Courier New"/>
                <a:ea typeface="Courier New"/>
                <a:cs typeface="Courier New"/>
                <a:sym typeface="Courier New"/>
              </a:rPr>
              <a:t>curl -H </a:t>
            </a:r>
            <a:r>
              <a:rPr lang="en-US" sz="1200">
                <a:solidFill>
                  <a:srgbClr val="ADEFFF"/>
                </a:solidFill>
                <a:highlight>
                  <a:srgbClr val="343741"/>
                </a:highlight>
                <a:latin typeface="Courier New"/>
                <a:ea typeface="Courier New"/>
                <a:cs typeface="Courier New"/>
                <a:sym typeface="Courier New"/>
              </a:rPr>
              <a:t>"Content-Type: application/json"</a:t>
            </a:r>
            <a:r>
              <a:rPr lang="en-US" sz="1200">
                <a:solidFill>
                  <a:srgbClr val="F5F7FA"/>
                </a:solidFill>
                <a:highlight>
                  <a:srgbClr val="343741"/>
                </a:highlight>
                <a:latin typeface="Courier New"/>
                <a:ea typeface="Courier New"/>
                <a:cs typeface="Courier New"/>
                <a:sym typeface="Courier New"/>
              </a:rPr>
              <a:t> -XPOST </a:t>
            </a:r>
            <a:r>
              <a:rPr lang="en-US" sz="1200">
                <a:solidFill>
                  <a:srgbClr val="ADEFFF"/>
                </a:solidFill>
                <a:highlight>
                  <a:srgbClr val="343741"/>
                </a:highlight>
                <a:latin typeface="Courier New"/>
                <a:ea typeface="Courier New"/>
                <a:cs typeface="Courier New"/>
                <a:sym typeface="Courier New"/>
              </a:rPr>
              <a:t>"localhost:9200/bank/_bulk?pretty&amp;refresh"</a:t>
            </a:r>
            <a:r>
              <a:rPr lang="en-US" sz="1200">
                <a:solidFill>
                  <a:srgbClr val="F5F7FA"/>
                </a:solidFill>
                <a:highlight>
                  <a:srgbClr val="343741"/>
                </a:highlight>
                <a:latin typeface="Courier New"/>
                <a:ea typeface="Courier New"/>
                <a:cs typeface="Courier New"/>
                <a:sym typeface="Courier New"/>
              </a:rPr>
              <a:t> --data-binary </a:t>
            </a:r>
            <a:r>
              <a:rPr lang="en-US" sz="1200">
                <a:solidFill>
                  <a:srgbClr val="ADEFFF"/>
                </a:solidFill>
                <a:highlight>
                  <a:srgbClr val="343741"/>
                </a:highlight>
                <a:latin typeface="Courier New"/>
                <a:ea typeface="Courier New"/>
                <a:cs typeface="Courier New"/>
                <a:sym typeface="Courier New"/>
              </a:rPr>
              <a:t>"@accounts.json"</a:t>
            </a:r>
            <a:endParaRPr sz="1200">
              <a:solidFill>
                <a:srgbClr val="F5F7FA"/>
              </a:solidFill>
              <a:highlight>
                <a:srgbClr val="34374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5F7FA"/>
                </a:solidFill>
                <a:highlight>
                  <a:srgbClr val="343741"/>
                </a:highlight>
                <a:latin typeface="Courier New"/>
                <a:ea typeface="Courier New"/>
                <a:cs typeface="Courier New"/>
                <a:sym typeface="Courier New"/>
              </a:rPr>
              <a:t>curl </a:t>
            </a:r>
            <a:r>
              <a:rPr lang="en-US" sz="1200">
                <a:solidFill>
                  <a:srgbClr val="ADEFFF"/>
                </a:solidFill>
                <a:highlight>
                  <a:srgbClr val="343741"/>
                </a:highlight>
                <a:latin typeface="Courier New"/>
                <a:ea typeface="Courier New"/>
                <a:cs typeface="Courier New"/>
                <a:sym typeface="Courier New"/>
              </a:rPr>
              <a:t>"localhost:9200/_cat/indices?v"</a:t>
            </a:r>
            <a:endParaRPr sz="1200">
              <a:solidFill>
                <a:srgbClr val="ADEFFF"/>
              </a:solidFill>
              <a:highlight>
                <a:srgbClr val="34374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99c5e52170_0_129"/>
          <p:cNvSpPr/>
          <p:nvPr/>
        </p:nvSpPr>
        <p:spPr>
          <a:xfrm>
            <a:off x="170725" y="4833600"/>
            <a:ext cx="6833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/>
              <a:t>Sumber : </a:t>
            </a:r>
            <a:r>
              <a:rPr lang="en-US" sz="1100" u="sng">
                <a:solidFill>
                  <a:schemeClr val="hlink"/>
                </a:solidFill>
                <a:hlinkClick r:id="rId6"/>
              </a:rPr>
              <a:t>https://www.elastic.co/guide/en/elasticsearch/reference/current/getting-started-index.html</a:t>
            </a:r>
            <a:endParaRPr sz="11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8"/>
          <p:cNvGrpSpPr/>
          <p:nvPr/>
        </p:nvGrpSpPr>
        <p:grpSpPr>
          <a:xfrm>
            <a:off x="3094159" y="1213693"/>
            <a:ext cx="6049849" cy="2173893"/>
            <a:chOff x="-1526118" y="1468582"/>
            <a:chExt cx="13653462" cy="4906100"/>
          </a:xfrm>
        </p:grpSpPr>
        <p:pic>
          <p:nvPicPr>
            <p:cNvPr id="361" name="Google Shape;361;p8"/>
            <p:cNvPicPr preferRelativeResize="0"/>
            <p:nvPr/>
          </p:nvPicPr>
          <p:blipFill rotWithShape="1">
            <a:blip r:embed="rId3">
              <a:alphaModFix/>
            </a:blip>
            <a:srcRect l="20689" t="11365" r="20683" b="9916"/>
            <a:stretch/>
          </p:blipFill>
          <p:spPr>
            <a:xfrm>
              <a:off x="5833591" y="2022764"/>
              <a:ext cx="2133784" cy="2864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8"/>
            <p:cNvPicPr preferRelativeResize="0"/>
            <p:nvPr/>
          </p:nvPicPr>
          <p:blipFill rotWithShape="1">
            <a:blip r:embed="rId4">
              <a:alphaModFix/>
            </a:blip>
            <a:srcRect l="6571" t="38018" r="6501" b="38298"/>
            <a:stretch/>
          </p:blipFill>
          <p:spPr>
            <a:xfrm>
              <a:off x="1941532" y="4887627"/>
              <a:ext cx="5458691" cy="1487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8"/>
            <p:cNvPicPr preferRelativeResize="0"/>
            <p:nvPr/>
          </p:nvPicPr>
          <p:blipFill rotWithShape="1">
            <a:blip r:embed="rId5">
              <a:alphaModFix/>
            </a:blip>
            <a:srcRect l="11819" t="14813" r="12785" b="16415"/>
            <a:stretch/>
          </p:blipFill>
          <p:spPr>
            <a:xfrm>
              <a:off x="2508685" y="1678709"/>
              <a:ext cx="3125498" cy="2851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8"/>
            <p:cNvPicPr preferRelativeResize="0"/>
            <p:nvPr/>
          </p:nvPicPr>
          <p:blipFill rotWithShape="1">
            <a:blip r:embed="rId6">
              <a:alphaModFix/>
            </a:blip>
            <a:srcRect l="13266" t="16077" r="9456" b="16076"/>
            <a:stretch/>
          </p:blipFill>
          <p:spPr>
            <a:xfrm>
              <a:off x="-1526118" y="1468582"/>
              <a:ext cx="4145638" cy="36396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8"/>
            <p:cNvPicPr preferRelativeResize="0"/>
            <p:nvPr/>
          </p:nvPicPr>
          <p:blipFill rotWithShape="1">
            <a:blip r:embed="rId7">
              <a:alphaModFix/>
            </a:blip>
            <a:srcRect l="7654" t="13458" r="7467" b="12511"/>
            <a:stretch/>
          </p:blipFill>
          <p:spPr>
            <a:xfrm>
              <a:off x="7573817" y="1844169"/>
              <a:ext cx="4553527" cy="39716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6" name="Google Shape;366;p8"/>
          <p:cNvPicPr preferRelativeResize="0"/>
          <p:nvPr/>
        </p:nvPicPr>
        <p:blipFill rotWithShape="1">
          <a:blip r:embed="rId8">
            <a:alphaModFix/>
          </a:blip>
          <a:srcRect t="82222"/>
          <a:stretch/>
        </p:blipFill>
        <p:spPr>
          <a:xfrm>
            <a:off x="0" y="4038598"/>
            <a:ext cx="9144002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8"/>
          <p:cNvPicPr preferRelativeResize="0"/>
          <p:nvPr/>
        </p:nvPicPr>
        <p:blipFill rotWithShape="1">
          <a:blip r:embed="rId8">
            <a:alphaModFix/>
          </a:blip>
          <a:srcRect r="72916" b="82222"/>
          <a:stretch/>
        </p:blipFill>
        <p:spPr>
          <a:xfrm>
            <a:off x="7931775" y="4038600"/>
            <a:ext cx="1212226" cy="59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8"/>
          <p:cNvPicPr preferRelativeResize="0"/>
          <p:nvPr/>
        </p:nvPicPr>
        <p:blipFill rotWithShape="1">
          <a:blip r:embed="rId8">
            <a:alphaModFix/>
          </a:blip>
          <a:srcRect l="-630" r="629" b="82222"/>
          <a:stretch/>
        </p:blipFill>
        <p:spPr>
          <a:xfrm>
            <a:off x="-85725" y="0"/>
            <a:ext cx="9229726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8"/>
          <p:cNvSpPr txBox="1"/>
          <p:nvPr/>
        </p:nvSpPr>
        <p:spPr>
          <a:xfrm>
            <a:off x="1171575" y="1959224"/>
            <a:ext cx="6677100" cy="86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 sz="4800" b="1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99c5e52170_0_39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04" name="Google Shape;104;g99c5e52170_0_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99c5e5217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99c5e52170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99c5e52170_0_39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3A62"/>
                </a:solidFill>
              </a:rPr>
              <a:t>Index pada MongoDB</a:t>
            </a:r>
            <a:endParaRPr sz="2400" b="1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99c5e52170_0_39"/>
          <p:cNvSpPr/>
          <p:nvPr/>
        </p:nvSpPr>
        <p:spPr>
          <a:xfrm>
            <a:off x="331181" y="1170460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/>
              <a:t>MongoDB </a:t>
            </a:r>
            <a:r>
              <a:rPr lang="en-US" sz="1800" dirty="0" err="1"/>
              <a:t>memiliki</a:t>
            </a:r>
            <a:r>
              <a:rPr lang="en-US" sz="1800" dirty="0"/>
              <a:t> index </a:t>
            </a:r>
            <a:r>
              <a:rPr lang="en-US" sz="1800" dirty="0" err="1"/>
              <a:t>unik</a:t>
            </a:r>
            <a:r>
              <a:rPr lang="en-US" sz="1800" dirty="0"/>
              <a:t> yang </a:t>
            </a:r>
            <a:r>
              <a:rPr lang="en-US" sz="1800" dirty="0" err="1"/>
              <a:t>selalu</a:t>
            </a:r>
            <a:r>
              <a:rPr lang="en-US" sz="1800" dirty="0"/>
              <a:t> </a:t>
            </a:r>
            <a:r>
              <a:rPr lang="en-US" sz="1800" dirty="0" err="1"/>
              <a:t>diawali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field “_id”. Index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pencegahan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memasukkan</a:t>
            </a:r>
            <a:r>
              <a:rPr lang="en-US" sz="1800" dirty="0"/>
              <a:t> 2 </a:t>
            </a:r>
            <a:r>
              <a:rPr lang="en-US" sz="1800" dirty="0" err="1"/>
              <a:t>dokumen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value yang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dokumen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ter</a:t>
            </a:r>
            <a:r>
              <a:rPr lang="en-US" sz="1800" dirty="0"/>
              <a:t>-</a:t>
            </a:r>
            <a:r>
              <a:rPr lang="en-US" sz="1800" i="1" dirty="0"/>
              <a:t>replace</a:t>
            </a:r>
            <a:r>
              <a:rPr lang="en-US" sz="1800" dirty="0"/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99c5e52170_0_48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14" name="Google Shape;114;g99c5e52170_0_48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g99c5e52170_0_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99c5e52170_0_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99c5e52170_0_48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3A62"/>
                </a:solidFill>
              </a:rPr>
              <a:t>MongoDB Index vs MySQL Index</a:t>
            </a:r>
            <a:endParaRPr sz="2400" b="1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99c5e52170_0_48"/>
          <p:cNvSpPr/>
          <p:nvPr/>
        </p:nvSpPr>
        <p:spPr>
          <a:xfrm>
            <a:off x="792500" y="2936300"/>
            <a:ext cx="39564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/>
              <a:t>Field _id pada MongoDB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primary key</a:t>
            </a:r>
            <a:r>
              <a:rPr lang="en-US" dirty="0"/>
              <a:t>.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BSON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99c5e52170_0_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175" y="1555650"/>
            <a:ext cx="4879050" cy="12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99c5e52170_0_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0825" y="1415999"/>
            <a:ext cx="67627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99c5e52170_0_48"/>
          <p:cNvSpPr/>
          <p:nvPr/>
        </p:nvSpPr>
        <p:spPr>
          <a:xfrm>
            <a:off x="5035350" y="2936288"/>
            <a:ext cx="39564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/>
              <a:t>Field id pada MySQL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primary key</a:t>
            </a:r>
            <a:r>
              <a:rPr lang="en-US" dirty="0"/>
              <a:t>.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integer.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99c5e52170_0_39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04" name="Google Shape;104;g99c5e52170_0_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99c5e5217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99c5e52170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99c5e52170_0_39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243A62"/>
                </a:solidFill>
              </a:rPr>
              <a:t>Create Index Function</a:t>
            </a:r>
            <a:endParaRPr sz="2400" b="1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524C3D7A-6018-49A8-8CED-EB26BBEC7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1657410"/>
            <a:ext cx="7239000" cy="182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7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99c5e52170_0_39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04" name="Google Shape;104;g99c5e52170_0_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99c5e5217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99c5e52170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99c5e52170_0_39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243A62"/>
                </a:solidFill>
              </a:rPr>
              <a:t>Single Field Index</a:t>
            </a:r>
            <a:endParaRPr sz="2400" b="1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99c5e52170_0_39"/>
          <p:cNvSpPr/>
          <p:nvPr/>
        </p:nvSpPr>
        <p:spPr>
          <a:xfrm>
            <a:off x="331181" y="1170460"/>
            <a:ext cx="8463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/>
              <a:t>Secara</a:t>
            </a:r>
            <a:r>
              <a:rPr lang="en-US" sz="1800" dirty="0"/>
              <a:t> default, field _id di MongoDB </a:t>
            </a:r>
            <a:r>
              <a:rPr lang="en-US" sz="1800" dirty="0" err="1"/>
              <a:t>sudah</a:t>
            </a:r>
            <a:r>
              <a:rPr lang="en-US" sz="1800" dirty="0"/>
              <a:t> di index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otomatis</a:t>
            </a:r>
            <a:r>
              <a:rPr lang="en-US" sz="1800" dirty="0"/>
              <a:t>, </a:t>
            </a:r>
            <a:r>
              <a:rPr lang="en-US" sz="1800" dirty="0" err="1"/>
              <a:t>jadi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index </a:t>
            </a:r>
            <a:r>
              <a:rPr lang="en-US" sz="1800" dirty="0" err="1"/>
              <a:t>lagi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manual </a:t>
            </a:r>
            <a:r>
              <a:rPr lang="en-US" sz="1800" dirty="0" err="1"/>
              <a:t>untuk</a:t>
            </a:r>
            <a:r>
              <a:rPr lang="en-US" sz="1800" dirty="0"/>
              <a:t> field _id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MongoDB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penuh</a:t>
            </a:r>
            <a:r>
              <a:rPr lang="en-US" sz="1800" dirty="0"/>
              <a:t> </a:t>
            </a:r>
            <a:r>
              <a:rPr lang="en-US" sz="1800" dirty="0" err="1"/>
              <a:t>pembuatan</a:t>
            </a:r>
            <a:r>
              <a:rPr lang="en-US" sz="1800" dirty="0"/>
              <a:t> index di </a:t>
            </a:r>
            <a:r>
              <a:rPr lang="en-US" sz="1800" dirty="0" err="1"/>
              <a:t>semua</a:t>
            </a:r>
            <a:r>
              <a:rPr lang="en-US" sz="1800" dirty="0"/>
              <a:t> field yang </a:t>
            </a:r>
            <a:r>
              <a:rPr lang="en-US" sz="1800" dirty="0" err="1"/>
              <a:t>ada</a:t>
            </a:r>
            <a:r>
              <a:rPr lang="en-US" sz="1800" dirty="0"/>
              <a:t> di document.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begitu</a:t>
            </a:r>
            <a:r>
              <a:rPr lang="en-US" sz="1800" dirty="0"/>
              <a:t>,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mempercepat</a:t>
            </a:r>
            <a:r>
              <a:rPr lang="en-US" sz="1800" dirty="0"/>
              <a:t> proses query di MongoDB </a:t>
            </a:r>
            <a:r>
              <a:rPr lang="en-US" sz="1800" dirty="0" err="1"/>
              <a:t>untuk</a:t>
            </a:r>
            <a:r>
              <a:rPr lang="en-US" sz="1800" dirty="0"/>
              <a:t> query </a:t>
            </a:r>
            <a:r>
              <a:rPr lang="en-US" sz="1800" dirty="0" err="1"/>
              <a:t>terhadap</a:t>
            </a:r>
            <a:r>
              <a:rPr lang="en-US" sz="1800" dirty="0"/>
              <a:t> field </a:t>
            </a:r>
            <a:r>
              <a:rPr lang="en-US" sz="1800" dirty="0" err="1"/>
              <a:t>tersebut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487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99c5e52170_0_39"/>
          <p:cNvPicPr preferRelativeResize="0"/>
          <p:nvPr/>
        </p:nvPicPr>
        <p:blipFill rotWithShape="1">
          <a:blip r:embed="rId3">
            <a:alphaModFix/>
          </a:blip>
          <a:srcRect l="-629" r="30708" b="82221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04" name="Google Shape;104;g99c5e52170_0_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99c5e5217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99c5e52170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99c5e52170_0_39"/>
          <p:cNvSpPr/>
          <p:nvPr/>
        </p:nvSpPr>
        <p:spPr>
          <a:xfrm>
            <a:off x="331181" y="118750"/>
            <a:ext cx="56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243A62"/>
                </a:solidFill>
              </a:rPr>
              <a:t>Syntax Single Field Index</a:t>
            </a:r>
            <a:endParaRPr lang="en-US" sz="2400" b="1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987;p157">
            <a:extLst>
              <a:ext uri="{FF2B5EF4-FFF2-40B4-BE49-F238E27FC236}">
                <a16:creationId xmlns:a16="http://schemas.microsoft.com/office/drawing/2014/main" id="{FF25875D-17BC-4679-99B0-C238D9CE881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12010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39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77B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1515</Words>
  <Application>Microsoft Office PowerPoint</Application>
  <PresentationFormat>On-screen Show (16:9)</PresentationFormat>
  <Paragraphs>155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Komang Sugiartha</dc:creator>
  <cp:lastModifiedBy>sugiartha</cp:lastModifiedBy>
  <cp:revision>11</cp:revision>
  <dcterms:modified xsi:type="dcterms:W3CDTF">2020-10-22T12:41:52Z</dcterms:modified>
</cp:coreProperties>
</file>