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Light" panose="020F0302020204030204" pitchFamily="34" charset="0"/>
      <p:regular r:id="rId17"/>
      <p:bold r:id="rId18"/>
      <p:italic r:id="rId19"/>
      <p:boldItalic r:id="rId20"/>
    </p:embeddedFont>
    <p:embeddedFont>
      <p:font typeface="Roboto Medium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D84082-8340-4C58-8C3B-78B69A9B8E93}">
  <a:tblStyle styleId="{88D84082-8340-4C58-8C3B-78B69A9B8E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>
      <p:cViewPr varScale="1">
        <p:scale>
          <a:sx n="150" d="100"/>
          <a:sy n="150" d="100"/>
        </p:scale>
        <p:origin x="9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dac6d00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dac6d00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ac6d00fd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ac6d00fd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dbdcfaa9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dbdcfaa9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f3c508d0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f3c508d0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f3c508d0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f3c508d0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f3c508d0c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f3c508d0c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f3c508d0c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f3c508d0c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f3c508d0c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f3c508d0c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75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f3c508d0c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f3c508d0c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d0c190ed6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d0c190ed6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3153075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latin typeface="Roboto Medium"/>
                <a:ea typeface="Roboto Medium"/>
                <a:cs typeface="Roboto Medium"/>
                <a:sym typeface="Roboto Medium"/>
              </a:rPr>
              <a:t>Data </a:t>
            </a:r>
            <a:r>
              <a:rPr lang="pt-PT" sz="1800" dirty="0" err="1">
                <a:latin typeface="Roboto Medium"/>
                <a:ea typeface="Roboto Medium"/>
                <a:cs typeface="Roboto Medium"/>
                <a:sym typeface="Roboto Medium"/>
              </a:rPr>
              <a:t>Science</a:t>
            </a:r>
            <a:r>
              <a:rPr lang="pt-PT" sz="1800" dirty="0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pt-PT" sz="1800" dirty="0" err="1">
                <a:latin typeface="Roboto Medium"/>
                <a:ea typeface="Roboto Medium"/>
                <a:cs typeface="Roboto Medium"/>
                <a:sym typeface="Roboto Medium"/>
              </a:rPr>
              <a:t>and</a:t>
            </a:r>
            <a:r>
              <a:rPr lang="pt-PT" sz="1800" dirty="0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pt-PT" sz="1800" dirty="0" err="1">
                <a:latin typeface="Roboto Medium"/>
                <a:ea typeface="Roboto Medium"/>
                <a:cs typeface="Roboto Medium"/>
                <a:sym typeface="Roboto Medium"/>
              </a:rPr>
              <a:t>Machine</a:t>
            </a:r>
            <a:r>
              <a:rPr lang="pt-PT" sz="1800" dirty="0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pt-PT" sz="1800" dirty="0" err="1">
                <a:latin typeface="Roboto Medium"/>
                <a:ea typeface="Roboto Medium"/>
                <a:cs typeface="Roboto Medium"/>
                <a:sym typeface="Roboto Medium"/>
              </a:rPr>
              <a:t>Learning</a:t>
            </a:r>
            <a:r>
              <a:rPr lang="pt-PT" sz="1800" dirty="0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Bootcamp</a:t>
            </a:r>
            <a:endParaRPr sz="1800" dirty="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560975"/>
            <a:ext cx="8520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IRON KAGGLE</a:t>
            </a:r>
            <a:endParaRPr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311700" y="3076875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Good luck</a:t>
            </a:r>
            <a:endParaRPr sz="18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311700" y="3408575"/>
            <a:ext cx="8520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get started!</a:t>
            </a:r>
            <a:endParaRPr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26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719375" y="842675"/>
            <a:ext cx="69687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Iron Kaggle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LETS COMPETE! Before you jump further, we want you to have an end-to-end experience of solving a Machine Learning problem.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So let’s try and predict the sales of shops, shall we?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You have a dataset containing information on shops’ sales per day (and several characteristics of them) - your goal is to predict the sales!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719375" y="842675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Iron Kaggle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Training data (640841 entries): we will share with you a training set of store sales per day, with bits of information of what happened in that day in that store.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Real-Life Data (+70k entries): we will also share with you entries without the sales. This will be used (on the teachers side) to verify how good your model really is!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719375" y="842675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Iron Kaggle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Expected Deliver: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“Real-life data set” with an extra column called “sales”, with your predictions (in .csv)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An expected value of R2 of performance of your model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A 5’ presentation on the choices you did and the road you took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719375" y="842675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Iron Kaggle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Groups (similar to the room):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G1 – Julia + </a:t>
            </a:r>
            <a:r>
              <a:rPr lang="en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Dusan</a:t>
            </a:r>
            <a:endParaRPr lang="en"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G2 – </a:t>
            </a:r>
            <a:r>
              <a:rPr lang="en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Saúl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 + Tiago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G3 – Caroline + Kerem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G4 – Carlos + Dani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9144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7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3598333" y="538843"/>
            <a:ext cx="4831942" cy="390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Schedule D2: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9am: Welcome, Group organization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Follows to Development time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1pm: Lunch break</a:t>
            </a: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2pm: You will receive the “real-life” data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2pm: Development time + presentation creation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4pm: Delivery of the real life data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4pm-5pm: Finish your presentation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5pm: presentations + winner announcement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1888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1;p18">
            <a:extLst>
              <a:ext uri="{FF2B5EF4-FFF2-40B4-BE49-F238E27FC236}">
                <a16:creationId xmlns:a16="http://schemas.microsoft.com/office/drawing/2014/main" id="{25D67706-33D0-F95D-F1CE-D30C41462557}"/>
              </a:ext>
            </a:extLst>
          </p:cNvPr>
          <p:cNvSpPr txBox="1"/>
          <p:nvPr/>
        </p:nvSpPr>
        <p:spPr>
          <a:xfrm>
            <a:off x="643466" y="538843"/>
            <a:ext cx="4831942" cy="390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Iron Kaggle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Schedule D1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Receive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the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data</a:t>
            </a: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Project time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719375" y="538843"/>
            <a:ext cx="7710900" cy="390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Iron Kaggle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DELIVERABLE: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A .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csv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file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called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with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your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groupd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name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(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e.g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, ‘G1.csv’, ‘G2.csv’)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The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value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of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R2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you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are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expecting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to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get</a:t>
            </a:r>
            <a:endParaRPr lang="pt-PT"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PT"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Send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this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in a .zip file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containing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two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elements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:</a:t>
            </a:r>
          </a:p>
          <a:p>
            <a:pPr marL="171450" lvl="2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    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the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csv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file</a:t>
            </a:r>
          </a:p>
          <a:p>
            <a:pPr marL="171450" lvl="2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     a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txt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file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with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the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R2 score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inside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1888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215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719375" y="842675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Iron Kaggle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Winners: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Winner 1 -&gt; Group with the highest R2 score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Winner 2 -&gt; Group with the most correct prediction of their own R2 score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BOTH CAN BE THE SAME GROUP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9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719375" y="842675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Iron Kaggle - Results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3279750399"/>
              </p:ext>
            </p:extLst>
          </p:nvPr>
        </p:nvGraphicFramePr>
        <p:xfrm>
          <a:off x="779674" y="1689150"/>
          <a:ext cx="7458090" cy="2689742"/>
        </p:xfrm>
        <a:graphic>
          <a:graphicData uri="http://schemas.openxmlformats.org/drawingml/2006/table">
            <a:tbl>
              <a:tblPr>
                <a:noFill/>
                <a:tableStyleId>{88D84082-8340-4C58-8C3B-78B69A9B8E93}</a:tableStyleId>
              </a:tblPr>
              <a:tblGrid>
                <a:gridCol w="158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1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1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1618">
                  <a:extLst>
                    <a:ext uri="{9D8B030D-6E8A-4147-A177-3AD203B41FA5}">
                      <a16:colId xmlns:a16="http://schemas.microsoft.com/office/drawing/2014/main" val="2710993456"/>
                    </a:ext>
                  </a:extLst>
                </a:gridCol>
              </a:tblGrid>
              <a:tr h="6185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Group 1: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Group 2: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Group 3: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Group 4: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0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 Prediction</a:t>
                      </a:r>
                      <a:endParaRPr sz="9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(how much your thought your model would perform)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8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 Score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(how your model performed with real life data provided by Joao)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4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 Difference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441</Words>
  <Application>Microsoft Macintosh PowerPoint</Application>
  <PresentationFormat>On-screen Show (16:9)</PresentationFormat>
  <Paragraphs>112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 Medium</vt:lpstr>
      <vt:lpstr>Roboto Light</vt:lpstr>
      <vt:lpstr>Roboto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João Rocha Melo</cp:lastModifiedBy>
  <cp:revision>13</cp:revision>
  <dcterms:modified xsi:type="dcterms:W3CDTF">2024-10-09T16:30:49Z</dcterms:modified>
</cp:coreProperties>
</file>