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21"/>
  </p:notesMasterIdLst>
  <p:sldIdLst>
    <p:sldId id="333" r:id="rId2"/>
    <p:sldId id="304" r:id="rId3"/>
    <p:sldId id="305" r:id="rId4"/>
    <p:sldId id="332" r:id="rId5"/>
    <p:sldId id="334" r:id="rId6"/>
    <p:sldId id="300" r:id="rId7"/>
    <p:sldId id="308" r:id="rId8"/>
    <p:sldId id="312" r:id="rId9"/>
    <p:sldId id="313" r:id="rId10"/>
    <p:sldId id="314" r:id="rId11"/>
    <p:sldId id="322" r:id="rId12"/>
    <p:sldId id="323" r:id="rId13"/>
    <p:sldId id="324" r:id="rId14"/>
    <p:sldId id="330" r:id="rId15"/>
    <p:sldId id="325" r:id="rId16"/>
    <p:sldId id="326" r:id="rId17"/>
    <p:sldId id="331" r:id="rId18"/>
    <p:sldId id="327" r:id="rId19"/>
    <p:sldId id="299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 autoAdjust="0"/>
    <p:restoredTop sz="88430" autoAdjust="0"/>
  </p:normalViewPr>
  <p:slideViewPr>
    <p:cSldViewPr>
      <p:cViewPr varScale="1">
        <p:scale>
          <a:sx n="71" d="100"/>
          <a:sy n="71" d="100"/>
        </p:scale>
        <p:origin x="114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7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5A1266AA-8512-47CB-B9E3-80873AF4D774}" type="datetimeFigureOut">
              <a:rPr lang="en-GB"/>
              <a:pPr>
                <a:defRPr/>
              </a:pPr>
              <a:t>09/10/2018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FE455ED8-09E2-4C01-877C-4F88D3D553AD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PlaceHolder 1"/>
          <p:cNvSpPr>
            <a:spLocks noGrp="1"/>
          </p:cNvSpPr>
          <p:nvPr>
            <p:ph type="body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8AEDD50-C7B4-4BB9-9FD6-F3C0C509A30D}" type="slidenum">
              <a:rPr lang="en-GB" altLang="en-US" smtClean="0"/>
              <a:pPr>
                <a:spcBef>
                  <a:spcPct val="0"/>
                </a:spcBef>
              </a:pPr>
              <a:t>3</a:t>
            </a:fld>
            <a:endParaRPr lang="en-GB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6863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2998788" y="-33338"/>
            <a:ext cx="1230312" cy="94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2852738" y="0"/>
            <a:ext cx="15875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355" y="3326682"/>
            <a:ext cx="7772400" cy="863191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355" y="4202927"/>
            <a:ext cx="6858000" cy="551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1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368300" y="262840"/>
            <a:ext cx="8414144" cy="71508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346699" y="1308100"/>
            <a:ext cx="3435745" cy="4771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308100"/>
            <a:ext cx="4622800" cy="47717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9014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68300" y="262840"/>
            <a:ext cx="8414144" cy="71508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308100"/>
            <a:ext cx="8414144" cy="47717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557834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78855" y="2057036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78854" y="2963405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68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267E9351-B350-4A63-B5ED-4C4ED52B02EB}" type="datetimeFigureOut">
              <a:rPr lang="en-GB"/>
              <a:pPr>
                <a:defRPr/>
              </a:pPr>
              <a:t>09/10/2018</a:t>
            </a:fld>
            <a:endParaRPr lang="en-GB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28A0F9E3-E3CC-4F2C-BEC0-C6BDBF97A7AA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604686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95505D25-BA83-488B-A2DD-28DADFE7E1FD}" type="datetimeFigureOut">
              <a:rPr lang="en-GB"/>
              <a:pPr>
                <a:defRPr/>
              </a:pPr>
              <a:t>09/10/2018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4134AB12-2762-40E8-81B5-86344B53A459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155358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6059488"/>
            <a:ext cx="1524000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5" y="6129338"/>
            <a:ext cx="13096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888" y="6116638"/>
            <a:ext cx="147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376238" y="1374775"/>
            <a:ext cx="841851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55575" y="58689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1" name="Title Placeholder 5"/>
          <p:cNvSpPr>
            <a:spLocks noGrp="1"/>
          </p:cNvSpPr>
          <p:nvPr>
            <p:ph type="title"/>
          </p:nvPr>
        </p:nvSpPr>
        <p:spPr bwMode="auto">
          <a:xfrm>
            <a:off x="376238" y="381000"/>
            <a:ext cx="8418512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j-ea"/>
          <a:cs typeface="Calibri" panose="020F0502020204030204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scitools.org.uk/iris/docs/latest/gallery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citools.org.uk/iris/docs/latest/gallery" TargetMode="External"/><Relationship Id="rId2" Type="http://schemas.openxmlformats.org/officeDocument/2006/relationships/hyperlink" Target="https://scitools.org.uk/iris/docs/latest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citools.org.uk/iris/docs/latest/userguide/index.htm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scitools.org.uk/iris/docs/latest/userguide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342900" y="3327400"/>
            <a:ext cx="7772400" cy="862013"/>
          </a:xfrm>
        </p:spPr>
        <p:txBody>
          <a:bodyPr/>
          <a:lstStyle/>
          <a:p>
            <a:pPr eaLnBrk="1" hangingPunct="1"/>
            <a:r>
              <a:rPr lang="en-GB" altLang="en-US" smtClean="0"/>
              <a:t>Python data analysis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342900" y="4203700"/>
            <a:ext cx="6858000" cy="550863"/>
          </a:xfrm>
        </p:spPr>
        <p:txBody>
          <a:bodyPr/>
          <a:lstStyle/>
          <a:p>
            <a:pPr eaLnBrk="1" hangingPunct="1"/>
            <a:r>
              <a:rPr lang="en-GB" altLang="en-US" smtClean="0"/>
              <a:t>Iris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4400" b="1">
                <a:cs typeface="Calibri" panose="020F0502020204030204" pitchFamily="34" charset="0"/>
              </a:rPr>
              <a:t>So what can Iris do?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68313" y="1268413"/>
            <a:ext cx="8207375" cy="32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>
                <a:cs typeface="Calibri" panose="020F0502020204030204" pitchFamily="34" charset="0"/>
              </a:rPr>
              <a:t>There are too many features to describe in detail. Here are some things that extend functionality we have seen in lower level libraries: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>
              <a:cs typeface="Calibri" panose="020F050202020403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>
                <a:cs typeface="Calibri" panose="020F0502020204030204" pitchFamily="34" charset="0"/>
              </a:rPr>
              <a:t>Loading data from multiple files: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>
              <a:cs typeface="Calibri" panose="020F050202020403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iris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filename = iris.sample_data_path('GloSea4', '*.nc')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cubes = iris.load(filename)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4400" b="1">
                <a:cs typeface="Calibri" panose="020F0502020204030204" pitchFamily="34" charset="0"/>
              </a:rPr>
              <a:t>Constrained loading</a:t>
            </a:r>
          </a:p>
        </p:txBody>
      </p:sp>
      <p:sp>
        <p:nvSpPr>
          <p:cNvPr id="21507" name="TextBox 2"/>
          <p:cNvSpPr txBox="1">
            <a:spLocks noChangeArrowheads="1"/>
          </p:cNvSpPr>
          <p:nvPr/>
        </p:nvSpPr>
        <p:spPr bwMode="auto">
          <a:xfrm>
            <a:off x="468313" y="1268413"/>
            <a:ext cx="8207375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>
                <a:cs typeface="Calibri" panose="020F0502020204030204" pitchFamily="34" charset="0"/>
              </a:rPr>
              <a:t>Constrained by CF standard name: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>
              <a:cs typeface="Calibri" panose="020F050202020403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filename = iris.sample_data_path('uk_hires.nc')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cubes = iris.load(filename,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['air_potential_temperature', 'specific_humidity'])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68313" y="3789363"/>
            <a:ext cx="8207375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>
                <a:cs typeface="Calibri" panose="020F0502020204030204" pitchFamily="34" charset="0"/>
              </a:rPr>
              <a:t>Constrained by coordinate selection: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>
              <a:cs typeface="Calibri" panose="020F050202020403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filename = iris.sample_data_path('uk_hires.nc')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level_10_or_12_fp_6 = iris.Constraint(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model_level_number=[10, 16], forecast_period=6)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cubes = iris.load(filename, level_10_or_16_fp_6)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4400" b="1">
                <a:cs typeface="Calibri" panose="020F0502020204030204" pitchFamily="34" charset="0"/>
              </a:rPr>
              <a:t>Cube slicing/indexing - like numpy</a:t>
            </a:r>
          </a:p>
        </p:txBody>
      </p:sp>
      <p:sp>
        <p:nvSpPr>
          <p:cNvPr id="22531" name="TextBox 2"/>
          <p:cNvSpPr txBox="1">
            <a:spLocks noChangeArrowheads="1"/>
          </p:cNvSpPr>
          <p:nvPr/>
        </p:nvSpPr>
        <p:spPr bwMode="auto">
          <a:xfrm>
            <a:off x="468313" y="1268413"/>
            <a:ext cx="8207375" cy="421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>
                <a:cs typeface="Calibri" panose="020F0502020204030204" pitchFamily="34" charset="0"/>
              </a:rPr>
              <a:t>Cubes can be sliced and indexed like numpy arrays: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>
              <a:cs typeface="Calibri" panose="020F050202020403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get the first element of the first dimension 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200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(+ every other dimension)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(cube[0])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get the first 4 elements of the first dimension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(+ every other dimension)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(cube[0:4])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Get the first element of the first and third dimension (+ every other dimension)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(cube[0, :, 0])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4400" b="1">
                <a:cs typeface="Calibri" panose="020F0502020204030204" pitchFamily="34" charset="0"/>
              </a:rPr>
              <a:t>Plotting a cube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68313" y="1196975"/>
            <a:ext cx="8207375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matplotlib.pyplot </a:t>
            </a: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plt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iris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iris.quickplot </a:t>
            </a: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qplt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Load the data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fname = iris.sample_data_path('air_temp.pp')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temperature_cube = iris.load_cube(fname)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Draw the contour with 25 levels.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qplt.contourf(temperature_cube, 25)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Add coastlines to the map created by contourf.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plt.gca().coastlines()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plt.show()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68313" y="1196975"/>
            <a:ext cx="8207375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matplotlib.pyplot </a:t>
            </a: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plt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iris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iris.quickplot </a:t>
            </a: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qplt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Load the data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fname = iris.sample_data_path('air_temp.pp')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temperature_cube = iris.load_cube(fname)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Draw the contour with 25 levels.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qplt.contourf(temperature_cube, 25)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Add coastlines to the map created by contourf.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plt.gca().coastlines()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plt.show()</a:t>
            </a:r>
          </a:p>
        </p:txBody>
      </p:sp>
      <p:sp>
        <p:nvSpPr>
          <p:cNvPr id="24579" name="Title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4400" b="1">
                <a:cs typeface="Calibri" panose="020F0502020204030204" pitchFamily="34" charset="0"/>
              </a:rPr>
              <a:t>Plotting a cube</a:t>
            </a:r>
          </a:p>
        </p:txBody>
      </p:sp>
      <p:pic>
        <p:nvPicPr>
          <p:cNvPr id="2458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2017713"/>
            <a:ext cx="5241925" cy="3932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4400" b="1">
                <a:cs typeface="Calibri" panose="020F0502020204030204" pitchFamily="34" charset="0"/>
              </a:rPr>
              <a:t>Collapsing cubes</a:t>
            </a:r>
          </a:p>
        </p:txBody>
      </p:sp>
      <p:sp>
        <p:nvSpPr>
          <p:cNvPr id="25603" name="TextBox 2"/>
          <p:cNvSpPr txBox="1">
            <a:spLocks noChangeArrowheads="1"/>
          </p:cNvSpPr>
          <p:nvPr/>
        </p:nvSpPr>
        <p:spPr bwMode="auto">
          <a:xfrm>
            <a:off x="468313" y="1268413"/>
            <a:ext cx="8207375" cy="32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>
                <a:cs typeface="Calibri" panose="020F0502020204030204" pitchFamily="34" charset="0"/>
              </a:rPr>
              <a:t>Cubes can be collapsed using various statistical/mathematical operations.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>
              <a:cs typeface="Calibri" panose="020F050202020403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>
                <a:cs typeface="Calibri" panose="020F0502020204030204" pitchFamily="34" charset="0"/>
              </a:rPr>
              <a:t>Calculate a time-series mean: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>
              <a:cs typeface="Calibri" panose="020F050202020403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air_temp_mean = air_temp.collapsed('time', iris.analysis.MEAN)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4400" b="1">
                <a:cs typeface="Calibri" panose="020F0502020204030204" pitchFamily="34" charset="0"/>
              </a:rPr>
              <a:t>Merging cubes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68313" y="1268413"/>
            <a:ext cx="8207375" cy="480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(cubes)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800" i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 air_temperature / (kelvin)          (y: 4; x: 5)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800" i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 air_temperature / (kelvin)          (y: 4; x: 5)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800" i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2: air_temperature / (kelvin)          (y: 4; x: 5)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(cubes[0])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800" i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air_temperature / (kelvin)             (y: 4; x: 5)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800" i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GB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altLang="en-US" sz="18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z: 1 meters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(cubes[1])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800" i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air_temperature / (kelvin)             (y: 4; x: 5)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800" i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...      </a:t>
            </a:r>
            <a:r>
              <a:rPr lang="en-GB" altLang="en-US" sz="18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z: 2 meters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(cubes[2])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800" i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air_temperature / (kelvin)             (y: 4; x: 5)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800" i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GB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altLang="en-US" sz="18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z: 3 meters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(cubes.merge())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800" i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 air_temperature / (kelvin)          </a:t>
            </a:r>
            <a:r>
              <a:rPr lang="en-GB" altLang="en-US" sz="180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18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z: 3</a:t>
            </a:r>
            <a:r>
              <a:rPr lang="en-GB" altLang="en-US" sz="180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y: 4; x: 5)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4400" b="1">
                <a:cs typeface="Calibri" panose="020F0502020204030204" pitchFamily="34" charset="0"/>
              </a:rPr>
              <a:t>Merging cubes</a:t>
            </a:r>
          </a:p>
        </p:txBody>
      </p:sp>
      <p:pic>
        <p:nvPicPr>
          <p:cNvPr id="27651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63" y="2205038"/>
            <a:ext cx="705167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4400" b="1">
                <a:cs typeface="Calibri" panose="020F0502020204030204" pitchFamily="34" charset="0"/>
              </a:rPr>
              <a:t>And plotting</a:t>
            </a:r>
          </a:p>
        </p:txBody>
      </p:sp>
      <p:sp>
        <p:nvSpPr>
          <p:cNvPr id="28675" name="TextBox 2"/>
          <p:cNvSpPr txBox="1">
            <a:spLocks noChangeArrowheads="1"/>
          </p:cNvSpPr>
          <p:nvPr/>
        </p:nvSpPr>
        <p:spPr bwMode="auto">
          <a:xfrm>
            <a:off x="468313" y="1268413"/>
            <a:ext cx="8207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>
                <a:cs typeface="Calibri" panose="020F0502020204030204" pitchFamily="34" charset="0"/>
              </a:rPr>
              <a:t>See: </a:t>
            </a:r>
            <a:r>
              <a:rPr lang="en-GB" altLang="en-US">
                <a:cs typeface="Calibri" panose="020F0502020204030204" pitchFamily="34" charset="0"/>
                <a:hlinkClick r:id="rId2"/>
              </a:rPr>
              <a:t>https://scitools.org.uk/iris/docs/latest/gallery</a:t>
            </a:r>
            <a:r>
              <a:rPr lang="en-GB" altLang="en-US">
                <a:cs typeface="Calibri" panose="020F0502020204030204" pitchFamily="34" charset="0"/>
              </a:rPr>
              <a:t>  </a:t>
            </a:r>
            <a:endParaRPr lang="en-GB" altLang="en-US" sz="2000">
              <a:cs typeface="Calibri" panose="020F0502020204030204" pitchFamily="34" charset="0"/>
            </a:endParaRPr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64" t="14217" r="41682" b="2206"/>
          <a:stretch>
            <a:fillRect/>
          </a:stretch>
        </p:blipFill>
        <p:spPr bwMode="auto">
          <a:xfrm>
            <a:off x="755650" y="1916113"/>
            <a:ext cx="3074988" cy="431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6" t="14217" r="42563" b="1961"/>
          <a:stretch>
            <a:fillRect/>
          </a:stretch>
        </p:blipFill>
        <p:spPr bwMode="auto">
          <a:xfrm>
            <a:off x="5003800" y="1916113"/>
            <a:ext cx="3124200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b="1" smtClean="0"/>
              <a:t>Further reading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8313" y="1609725"/>
            <a:ext cx="8280400" cy="3416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GB" sz="2800" spc="-5" dirty="0">
                <a:latin typeface="Calibri" panose="020F0502020204030204" pitchFamily="34" charset="0"/>
                <a:cs typeface="Calibri" panose="020F0502020204030204" pitchFamily="34" charset="0"/>
              </a:rPr>
              <a:t>Iris documentation:</a:t>
            </a:r>
          </a:p>
          <a:p>
            <a:pPr eaLnBrk="1" hangingPunct="1">
              <a:defRPr/>
            </a:pPr>
            <a:r>
              <a:rPr lang="en-GB" sz="2800" spc="-5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800" spc="-5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</a:t>
            </a:r>
            <a:r>
              <a:rPr lang="en-GB" sz="2800" spc="-5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://</a:t>
            </a:r>
            <a:r>
              <a:rPr lang="en-GB" sz="2800" spc="-5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scitools.org.uk/iris/docs/latest</a:t>
            </a:r>
            <a:endParaRPr lang="en-GB" sz="2800" spc="-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defRPr/>
            </a:pPr>
            <a:endParaRPr lang="en-GB" sz="2800" spc="-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defRPr/>
            </a:pPr>
            <a:r>
              <a:rPr lang="en-GB" sz="2800" spc="-5" dirty="0">
                <a:latin typeface="Calibri" panose="020F0502020204030204" pitchFamily="34" charset="0"/>
                <a:cs typeface="Calibri" panose="020F0502020204030204" pitchFamily="34" charset="0"/>
              </a:rPr>
              <a:t>Iris image gallery:</a:t>
            </a:r>
          </a:p>
          <a:p>
            <a:pPr eaLnBrk="1" hangingPunct="1">
              <a:defRPr/>
            </a:pPr>
            <a:r>
              <a:rPr lang="en-GB" sz="2800" spc="-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800" spc="-5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https://scitools.org.uk/iris/docs/latest/gallery</a:t>
            </a:r>
            <a:endParaRPr lang="en-GB" sz="2800" spc="-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defRPr/>
            </a:pPr>
            <a:endParaRPr lang="en-GB" sz="2800" spc="-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defRPr/>
            </a:pPr>
            <a:endParaRPr lang="en-GB" sz="2000" spc="-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defRPr/>
            </a:pPr>
            <a:endParaRPr lang="en-GB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Shape 1"/>
          <p:cNvSpPr txBox="1">
            <a:spLocks noChangeArrowheads="1"/>
          </p:cNvSpPr>
          <p:nvPr/>
        </p:nvSpPr>
        <p:spPr bwMode="auto">
          <a:xfrm>
            <a:off x="457200" y="273050"/>
            <a:ext cx="8228013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cs typeface="Calibri" panose="020F0502020204030204" pitchFamily="34" charset="0"/>
            </a:endParaRPr>
          </a:p>
        </p:txBody>
      </p:sp>
      <p:sp>
        <p:nvSpPr>
          <p:cNvPr id="10243" name="TextShape 2"/>
          <p:cNvSpPr txBox="1">
            <a:spLocks noChangeArrowheads="1"/>
          </p:cNvSpPr>
          <p:nvPr/>
        </p:nvSpPr>
        <p:spPr bwMode="auto">
          <a:xfrm>
            <a:off x="457200" y="1604963"/>
            <a:ext cx="8228013" cy="397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cs typeface="Calibri" panose="020F050202020403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cs typeface="Calibri" panose="020F0502020204030204" pitchFamily="34" charset="0"/>
            </a:endParaRPr>
          </a:p>
        </p:txBody>
      </p:sp>
      <p:sp>
        <p:nvSpPr>
          <p:cNvPr id="1024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There are lots of tools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 rtlCol="0">
            <a:normAutofit fontScale="925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Many (Atmospheric) Science libraries are available for Python: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Courier"/>
                <a:cs typeface="Courier"/>
              </a:rPr>
              <a:t>netCDF4-python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err="1">
                <a:latin typeface="Courier"/>
                <a:cs typeface="Courier"/>
              </a:rPr>
              <a:t>c</a:t>
            </a:r>
            <a:r>
              <a:rPr lang="en-US" dirty="0" err="1" smtClean="0">
                <a:latin typeface="Courier"/>
                <a:cs typeface="Courier"/>
              </a:rPr>
              <a:t>dat</a:t>
            </a:r>
            <a:endParaRPr lang="en-US" dirty="0" smtClean="0">
              <a:latin typeface="Courier"/>
              <a:cs typeface="Courier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err="1">
                <a:latin typeface="Courier"/>
                <a:cs typeface="Courier"/>
              </a:rPr>
              <a:t>c</a:t>
            </a:r>
            <a:r>
              <a:rPr lang="en-US" dirty="0" err="1" smtClean="0">
                <a:latin typeface="Courier"/>
                <a:cs typeface="Courier"/>
              </a:rPr>
              <a:t>f</a:t>
            </a:r>
            <a:r>
              <a:rPr lang="en-US" dirty="0" smtClean="0">
                <a:latin typeface="Courier"/>
                <a:cs typeface="Courier"/>
              </a:rPr>
              <a:t>-python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Courier"/>
                <a:cs typeface="Courier"/>
              </a:rPr>
              <a:t>Iris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latin typeface="Courier"/>
                <a:cs typeface="Courier"/>
              </a:rPr>
              <a:t>pyNGL</a:t>
            </a:r>
            <a:endParaRPr lang="en-US" dirty="0" smtClean="0">
              <a:latin typeface="Courier"/>
              <a:cs typeface="Courier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Many others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latin typeface="Courier"/>
                <a:cs typeface="Courier"/>
              </a:rPr>
              <a:t>OpenClimateGIS</a:t>
            </a:r>
            <a:endParaRPr lang="en-US" dirty="0" smtClean="0">
              <a:latin typeface="Courier"/>
              <a:cs typeface="Courier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latin typeface="Courier"/>
                <a:cs typeface="Courier"/>
              </a:rPr>
              <a:t>pyTroll</a:t>
            </a:r>
            <a:endParaRPr lang="en-US" dirty="0" smtClean="0">
              <a:latin typeface="Courier"/>
              <a:cs typeface="Courier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Courier"/>
                <a:cs typeface="Courier"/>
              </a:rPr>
              <a:t>…</a:t>
            </a:r>
            <a:endParaRPr lang="en-US" dirty="0">
              <a:latin typeface="Courier"/>
              <a:cs typeface="Courier"/>
            </a:endParaRPr>
          </a:p>
        </p:txBody>
      </p:sp>
      <p:pic>
        <p:nvPicPr>
          <p:cNvPr id="5" name="Picture 4" descr="basemap_shot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89413" y="1931988"/>
            <a:ext cx="4495800" cy="41290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4" r="6345" b="8656"/>
          <a:stretch>
            <a:fillRect/>
          </a:stretch>
        </p:blipFill>
        <p:spPr bwMode="auto">
          <a:xfrm>
            <a:off x="1116013" y="3419475"/>
            <a:ext cx="3095625" cy="267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extShape 1"/>
          <p:cNvSpPr txBox="1">
            <a:spLocks noChangeArrowheads="1"/>
          </p:cNvSpPr>
          <p:nvPr/>
        </p:nvSpPr>
        <p:spPr bwMode="auto">
          <a:xfrm>
            <a:off x="457200" y="273050"/>
            <a:ext cx="8228013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cs typeface="Calibri" panose="020F0502020204030204" pitchFamily="34" charset="0"/>
            </a:endParaRPr>
          </a:p>
        </p:txBody>
      </p:sp>
      <p:sp>
        <p:nvSpPr>
          <p:cNvPr id="12292" name="TextShape 2"/>
          <p:cNvSpPr txBox="1">
            <a:spLocks noChangeArrowheads="1"/>
          </p:cNvSpPr>
          <p:nvPr/>
        </p:nvSpPr>
        <p:spPr bwMode="auto">
          <a:xfrm>
            <a:off x="457200" y="1604963"/>
            <a:ext cx="8228013" cy="397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cs typeface="Calibri" panose="020F050202020403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cs typeface="Calibri" panose="020F0502020204030204" pitchFamily="34" charset="0"/>
            </a:endParaRPr>
          </a:p>
        </p:txBody>
      </p:sp>
      <p:sp>
        <p:nvSpPr>
          <p:cNvPr id="12293" name="Title 1"/>
          <p:cNvSpPr>
            <a:spLocks noGrp="1"/>
          </p:cNvSpPr>
          <p:nvPr>
            <p:ph type="title"/>
          </p:nvPr>
        </p:nvSpPr>
        <p:spPr>
          <a:xfrm>
            <a:off x="376238" y="260350"/>
            <a:ext cx="8418512" cy="881063"/>
          </a:xfrm>
        </p:spPr>
        <p:txBody>
          <a:bodyPr/>
          <a:lstStyle/>
          <a:p>
            <a:pPr eaLnBrk="1" hangingPunct="1"/>
            <a:r>
              <a:rPr lang="en-GB" altLang="en-US" sz="4000" smtClean="0">
                <a:solidFill>
                  <a:srgbClr val="000000"/>
                </a:solidFill>
              </a:rPr>
              <a:t>Higher-level data tools</a:t>
            </a: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68413"/>
            <a:ext cx="4038600" cy="4525962"/>
          </a:xfrm>
        </p:spPr>
        <p:txBody>
          <a:bodyPr rtlCol="0">
            <a:normAutofit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Iris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1800" dirty="0"/>
              <a:t>Developed by </a:t>
            </a:r>
            <a:r>
              <a:rPr lang="en-US" sz="1800" dirty="0" smtClean="0"/>
              <a:t>the Met Office</a:t>
            </a:r>
            <a:endParaRPr lang="en-US" sz="18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1800" dirty="0"/>
              <a:t>Reads </a:t>
            </a:r>
            <a:r>
              <a:rPr lang="en-US" sz="1800" dirty="0" smtClean="0"/>
              <a:t>NetCDF, </a:t>
            </a:r>
            <a:r>
              <a:rPr lang="en-US" sz="1800" dirty="0"/>
              <a:t>PP and </a:t>
            </a:r>
            <a:r>
              <a:rPr lang="en-US" sz="1800" dirty="0" err="1"/>
              <a:t>Grib</a:t>
            </a:r>
            <a:endParaRPr lang="en-US" sz="18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1800" dirty="0"/>
              <a:t>Supports CF-conventions via the </a:t>
            </a:r>
            <a:r>
              <a:rPr lang="en-US" sz="1800" dirty="0" smtClean="0"/>
              <a:t>"Cube"</a:t>
            </a:r>
            <a:endParaRPr lang="en-US" sz="18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1800" dirty="0"/>
              <a:t>Plotting via </a:t>
            </a:r>
            <a:r>
              <a:rPr lang="en-US" sz="1800" dirty="0" err="1" smtClean="0"/>
              <a:t>cartopy</a:t>
            </a:r>
            <a:r>
              <a:rPr lang="en-US" sz="1800" dirty="0" smtClean="0"/>
              <a:t> or </a:t>
            </a:r>
            <a:r>
              <a:rPr lang="en-US" sz="1800" dirty="0" err="1" smtClean="0"/>
              <a:t>matplotlib</a:t>
            </a:r>
            <a:r>
              <a:rPr lang="en-US" sz="1800" dirty="0" smtClean="0"/>
              <a:t> + </a:t>
            </a:r>
            <a:r>
              <a:rPr lang="en-US" sz="1800" dirty="0" err="1" smtClean="0"/>
              <a:t>basemap</a:t>
            </a:r>
            <a:endParaRPr lang="en-US" sz="1800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4525962"/>
          </a:xfrm>
        </p:spPr>
        <p:txBody>
          <a:bodyPr rtlCol="0">
            <a:normAutofit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err="1"/>
              <a:t>c</a:t>
            </a:r>
            <a:r>
              <a:rPr lang="en-US" dirty="0" err="1" smtClean="0"/>
              <a:t>f</a:t>
            </a:r>
            <a:r>
              <a:rPr lang="en-US" dirty="0" smtClean="0"/>
              <a:t>-python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1800" dirty="0"/>
              <a:t>Developed by Uni. Reading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1800" dirty="0"/>
              <a:t>Reads </a:t>
            </a:r>
            <a:r>
              <a:rPr lang="en-US" sz="1800" dirty="0" smtClean="0"/>
              <a:t>NetCDF </a:t>
            </a:r>
            <a:r>
              <a:rPr lang="en-US" sz="1800" dirty="0"/>
              <a:t>and PP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1800" dirty="0"/>
              <a:t>Strict interpretation of the CF-conventions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1800" dirty="0"/>
              <a:t>Plotting via </a:t>
            </a:r>
            <a:r>
              <a:rPr lang="en-US" sz="1800" dirty="0" err="1"/>
              <a:t>cfplot</a:t>
            </a:r>
            <a:r>
              <a:rPr lang="en-US" sz="1800" dirty="0"/>
              <a:t> or </a:t>
            </a:r>
            <a:r>
              <a:rPr lang="en-US" sz="1800" dirty="0" err="1" smtClean="0"/>
              <a:t>matplotlib</a:t>
            </a:r>
            <a:r>
              <a:rPr lang="en-US" sz="1800" dirty="0" smtClean="0"/>
              <a:t> + </a:t>
            </a:r>
            <a:r>
              <a:rPr lang="en-US" sz="1800" dirty="0" err="1" smtClean="0"/>
              <a:t>basemap</a:t>
            </a:r>
            <a:endParaRPr lang="en-US" sz="1800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763963"/>
            <a:ext cx="3727450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b="1" smtClean="0"/>
              <a:t>What makes these tools useful?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931150" cy="4525963"/>
          </a:xfrm>
        </p:spPr>
        <p:txBody>
          <a:bodyPr/>
          <a:lstStyle/>
          <a:p>
            <a:pPr eaLnBrk="1" hangingPunct="1"/>
            <a:r>
              <a:rPr lang="en-GB" altLang="en-US" smtClean="0"/>
              <a:t>The biggest gain from using these tools is that you can work with higher-level objects that know about real-world coordinate systems.</a:t>
            </a:r>
          </a:p>
          <a:p>
            <a:pPr eaLnBrk="1" hangingPunct="1"/>
            <a:endParaRPr lang="en-GB" altLang="en-US" smtClean="0"/>
          </a:p>
          <a:p>
            <a:pPr eaLnBrk="1" hangingPunct="1"/>
            <a:r>
              <a:rPr lang="en-GB" altLang="en-US" smtClean="0"/>
              <a:t>Hence you can subset a variable based on temporal, spatial and other constraints rather than using slicing in index space.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 txBox="1">
            <a:spLocks/>
          </p:cNvSpPr>
          <p:nvPr/>
        </p:nvSpPr>
        <p:spPr bwMode="auto">
          <a:xfrm>
            <a:off x="376238" y="381000"/>
            <a:ext cx="8418512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3200" b="1">
                <a:cs typeface="Calibri" panose="020F0502020204030204" pitchFamily="34" charset="0"/>
              </a:rPr>
              <a:t>Introducing Iris</a:t>
            </a:r>
          </a:p>
        </p:txBody>
      </p:sp>
      <p:sp>
        <p:nvSpPr>
          <p:cNvPr id="15363" name="Content Placeholder 2"/>
          <p:cNvSpPr txBox="1">
            <a:spLocks/>
          </p:cNvSpPr>
          <p:nvPr/>
        </p:nvSpPr>
        <p:spPr bwMode="auto">
          <a:xfrm>
            <a:off x="457200" y="1423988"/>
            <a:ext cx="793115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/>
              <a:t>A Python package for data analysis and visualisation</a:t>
            </a:r>
          </a:p>
        </p:txBody>
      </p:sp>
      <p:pic>
        <p:nvPicPr>
          <p:cNvPr id="1536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350" y="2708275"/>
            <a:ext cx="2479675" cy="245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Rectangle 2"/>
          <p:cNvSpPr>
            <a:spLocks noChangeArrowheads="1"/>
          </p:cNvSpPr>
          <p:nvPr/>
        </p:nvSpPr>
        <p:spPr bwMode="auto">
          <a:xfrm>
            <a:off x="4787900" y="3582988"/>
            <a:ext cx="2413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4000" b="1">
                <a:latin typeface="Arial Black" panose="020B0A04020102020204" pitchFamily="34" charset="0"/>
                <a:cs typeface="Calibri" panose="020F0502020204030204" pitchFamily="34" charset="0"/>
              </a:rPr>
              <a:t>Iris</a:t>
            </a:r>
            <a:endParaRPr lang="en-GB" altLang="en-US" sz="4000">
              <a:latin typeface="Arial Black" panose="020B0A0402010202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b="1" smtClean="0"/>
              <a:t>What is Iris?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6563" y="1189038"/>
            <a:ext cx="8707437" cy="4832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GB" sz="2800" spc="-5" dirty="0">
                <a:latin typeface="Calibri" panose="020F0502020204030204" pitchFamily="34" charset="0"/>
                <a:cs typeface="Calibri" panose="020F0502020204030204" pitchFamily="34" charset="0"/>
              </a:rPr>
              <a:t>Iris is publicised as:</a:t>
            </a:r>
          </a:p>
          <a:p>
            <a:pPr eaLnBrk="1" hangingPunct="1">
              <a:defRPr/>
            </a:pPr>
            <a:endParaRPr lang="en-GB" sz="2800" spc="-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defRPr/>
            </a:pPr>
            <a:r>
              <a:rPr lang="en-GB" sz="2800" spc="-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800" b="1" spc="-5" dirty="0">
                <a:latin typeface="Calibri" panose="020F0502020204030204" pitchFamily="34" charset="0"/>
                <a:cs typeface="Calibri" panose="020F0502020204030204" pitchFamily="34" charset="0"/>
              </a:rPr>
              <a:t>"A </a:t>
            </a:r>
            <a:r>
              <a:rPr lang="en-GB" sz="2800" b="1" spc="-5" dirty="0">
                <a:latin typeface="Calibri" panose="020F0502020204030204" pitchFamily="34" charset="0"/>
                <a:cs typeface="Calibri" panose="020F0502020204030204" pitchFamily="34" charset="0"/>
              </a:rPr>
              <a:t>Python library for Meteorology and </a:t>
            </a:r>
            <a:r>
              <a:rPr lang="en-GB" sz="2800" b="1" spc="-5" dirty="0">
                <a:latin typeface="Calibri" panose="020F0502020204030204" pitchFamily="34" charset="0"/>
                <a:cs typeface="Calibri" panose="020F0502020204030204" pitchFamily="34" charset="0"/>
              </a:rPr>
              <a:t>Climatology"</a:t>
            </a:r>
            <a:endParaRPr lang="en-GB" sz="2800" b="1" spc="-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defRPr/>
            </a:pPr>
            <a:endParaRPr lang="en-GB" sz="2800" spc="-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GB" sz="2800" spc="-5" dirty="0">
                <a:latin typeface="Calibri" panose="020F0502020204030204" pitchFamily="34" charset="0"/>
                <a:cs typeface="Calibri" panose="020F0502020204030204" pitchFamily="34" charset="0"/>
              </a:rPr>
              <a:t>Implements the CF-netCDF Data Model in its </a:t>
            </a:r>
            <a:r>
              <a:rPr lang="en-GB" sz="2800" spc="-5" dirty="0">
                <a:latin typeface="Calibri" panose="020F0502020204030204" pitchFamily="34" charset="0"/>
                <a:cs typeface="Calibri" panose="020F0502020204030204" pitchFamily="34" charset="0"/>
              </a:rPr>
              <a:t>"cube" </a:t>
            </a:r>
            <a:r>
              <a:rPr lang="en-GB" sz="2800" spc="-5" dirty="0">
                <a:latin typeface="Calibri" panose="020F0502020204030204" pitchFamily="34" charset="0"/>
                <a:cs typeface="Calibri" panose="020F0502020204030204" pitchFamily="34" charset="0"/>
              </a:rPr>
              <a:t>design.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GB" sz="2800" spc="-5" dirty="0">
                <a:latin typeface="Calibri" panose="020F0502020204030204" pitchFamily="34" charset="0"/>
                <a:cs typeface="Calibri" panose="020F0502020204030204" pitchFamily="34" charset="0"/>
              </a:rPr>
              <a:t>Supports read/write access to a range of data formats (including CF-netCDF, GRIB, and PP).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GB" sz="2800" spc="-5" dirty="0">
                <a:latin typeface="Calibri" panose="020F0502020204030204" pitchFamily="34" charset="0"/>
                <a:cs typeface="Calibri" panose="020F0502020204030204" pitchFamily="34" charset="0"/>
              </a:rPr>
              <a:t>Fundamental data manipulation operations, such as arithmetic, interpolation, and statistics; 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GB" sz="2800" spc="-5" dirty="0">
                <a:latin typeface="Calibri" panose="020F0502020204030204" pitchFamily="34" charset="0"/>
                <a:cs typeface="Calibri" panose="020F0502020204030204" pitchFamily="34" charset="0"/>
              </a:rPr>
              <a:t>A range of integrated plotting options.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 idx="4294967295"/>
          </p:nvPr>
        </p:nvSpPr>
        <p:spPr>
          <a:xfrm>
            <a:off x="412750" y="153988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smtClean="0"/>
              <a:t>Documentation</a:t>
            </a:r>
          </a:p>
        </p:txBody>
      </p:sp>
      <p:pic>
        <p:nvPicPr>
          <p:cNvPr id="17411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052513"/>
            <a:ext cx="838835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627313" y="4076700"/>
            <a:ext cx="6256337" cy="5540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endParaRPr lang="en-GB" sz="600" dirty="0">
              <a:hlinkClick r:id="rId3"/>
            </a:endParaRPr>
          </a:p>
          <a:p>
            <a:pPr algn="ctr" eaLnBrk="1" hangingPunct="1">
              <a:defRPr/>
            </a:pPr>
            <a:r>
              <a:rPr lang="en-GB" dirty="0">
                <a:hlinkClick r:id="rId4"/>
              </a:rPr>
              <a:t>https://scitools.org.uk/iris/docs/latest/userguide/</a:t>
            </a:r>
            <a:r>
              <a:rPr lang="en-GB" dirty="0"/>
              <a:t/>
            </a:r>
            <a:br>
              <a:rPr lang="en-GB" dirty="0"/>
            </a:br>
            <a:r>
              <a:rPr lang="en-GB" sz="600" dirty="0"/>
              <a:t>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 txBox="1">
            <a:spLocks/>
          </p:cNvSpPr>
          <p:nvPr/>
        </p:nvSpPr>
        <p:spPr bwMode="auto">
          <a:xfrm>
            <a:off x="457200" y="11588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4400" b="1">
                <a:cs typeface="Calibri" panose="020F0502020204030204" pitchFamily="34" charset="0"/>
              </a:rPr>
              <a:t>Main concept - the "cube"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77825" y="1628775"/>
            <a:ext cx="8388350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cube consists of: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standard name and/or a long name and unit;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data array;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collection of coordinates and associated data dimensions on the </a:t>
            </a: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cube's </a:t>
            </a: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data array;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an attributes dictionary for metadata;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list of cell methods (e.g. </a:t>
            </a: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"mean </a:t>
            </a: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over </a:t>
            </a: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time")</a:t>
            </a:r>
            <a:endParaRPr lang="en-US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list of coordinate </a:t>
            </a: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"factories" </a:t>
            </a: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used to derive coordinates from the values of other coordinates in the cube;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4400" b="1">
                <a:cs typeface="Calibri" panose="020F0502020204030204" pitchFamily="34" charset="0"/>
              </a:rPr>
              <a:t>The "cube" - in a picture</a:t>
            </a:r>
          </a:p>
        </p:txBody>
      </p:sp>
      <p:pic>
        <p:nvPicPr>
          <p:cNvPr id="19459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773238"/>
            <a:ext cx="577215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KRI-stfc-nerc-ceda-ncas-nceo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Presentation-Template.pptx" id="{64E64C99-32AD-4DBD-A783-777FE8AFCFC7}" vid="{E2F161C3-CD8D-4EA6-9FFF-942FC83901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UKRI-stfc-nerc-ceda-ncas-nceo-Presentation-Template</Template>
  <TotalTime>18009</TotalTime>
  <Words>739</Words>
  <Application>Microsoft Office PowerPoint</Application>
  <PresentationFormat>On-screen Show (4:3)</PresentationFormat>
  <Paragraphs>154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Courier</vt:lpstr>
      <vt:lpstr>Arial Black</vt:lpstr>
      <vt:lpstr>Courier New</vt:lpstr>
      <vt:lpstr>UKRI-stfc-nerc-ceda-ncas-nceo-Presentation-Template</vt:lpstr>
      <vt:lpstr>Python data analysis</vt:lpstr>
      <vt:lpstr>There are lots of tools</vt:lpstr>
      <vt:lpstr>Higher-level data tools</vt:lpstr>
      <vt:lpstr>What makes these tools useful?</vt:lpstr>
      <vt:lpstr>PowerPoint Presentation</vt:lpstr>
      <vt:lpstr>What is Iris?</vt:lpstr>
      <vt:lpstr>Documentation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Authorised User</dc:creator>
  <cp:lastModifiedBy>Godfrey, Tommy (STFC,RAL,RALSP)</cp:lastModifiedBy>
  <cp:revision>97</cp:revision>
  <dcterms:created xsi:type="dcterms:W3CDTF">2014-02-27T16:12:17Z</dcterms:created>
  <dcterms:modified xsi:type="dcterms:W3CDTF">2018-10-09T09:29:15Z</dcterms:modified>
</cp:coreProperties>
</file>