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337" r:id="rId2"/>
    <p:sldId id="300" r:id="rId3"/>
    <p:sldId id="338" r:id="rId4"/>
    <p:sldId id="308" r:id="rId5"/>
    <p:sldId id="312" r:id="rId6"/>
    <p:sldId id="332" r:id="rId7"/>
    <p:sldId id="322" r:id="rId8"/>
    <p:sldId id="333" r:id="rId9"/>
    <p:sldId id="335" r:id="rId10"/>
    <p:sldId id="336" r:id="rId11"/>
    <p:sldId id="323" r:id="rId12"/>
    <p:sldId id="334" r:id="rId13"/>
    <p:sldId id="327" r:id="rId14"/>
    <p:sldId id="299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 autoAdjust="0"/>
    <p:restoredTop sz="88430" autoAdjust="0"/>
  </p:normalViewPr>
  <p:slideViewPr>
    <p:cSldViewPr>
      <p:cViewPr varScale="1">
        <p:scale>
          <a:sx n="71" d="100"/>
          <a:sy n="71" d="100"/>
        </p:scale>
        <p:origin x="114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7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dirty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B28DCC6A-AAB2-4B7E-B82F-CADB6531A425}" type="datetimeFigureOut">
              <a:rPr lang="en-GB"/>
              <a:pPr>
                <a:defRPr/>
              </a:pPr>
              <a:t>16/10/2018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dirty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1EA45170-A961-4DDC-AF96-06C37068653D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686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2998788" y="-33338"/>
            <a:ext cx="1230312" cy="94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2852738" y="0"/>
            <a:ext cx="15875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95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8414144" cy="71508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4622800" cy="47717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0890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8414144" cy="71508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8414144" cy="47717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262059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270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1B2C313D-02D0-4E9B-B840-46EBD9DDFD83}" type="datetimeFigureOut">
              <a:rPr lang="en-GB"/>
              <a:pPr>
                <a:defRPr/>
              </a:pPr>
              <a:t>16/10/2018</a:t>
            </a:fld>
            <a:endParaRPr lang="en-GB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 dirty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38EDA98E-85AB-4DA3-B28A-FE593DB988B8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08254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6059488"/>
            <a:ext cx="152400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6129338"/>
            <a:ext cx="1309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88" y="6116638"/>
            <a:ext cx="147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376238" y="1374775"/>
            <a:ext cx="841851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55575" y="58689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376238" y="381000"/>
            <a:ext cx="841851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j-ea"/>
          <a:cs typeface="Calibri" panose="020F0502020204030204" pitchFamily="34" charset="0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ajheaps.github.io/cf-plot/gallery.html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ms.ncas.ac.uk/wiki/ToolsAndUtilities" TargetMode="External"/><Relationship Id="rId2" Type="http://schemas.openxmlformats.org/officeDocument/2006/relationships/hyperlink" Target="https://cfpython.bitbucket.io/docs/latest/index.html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ajheaps.github.io/cf-plo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fpython.bitbucket.io/docs/latest/index.html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ctrTitle"/>
          </p:nvPr>
        </p:nvSpPr>
        <p:spPr>
          <a:xfrm>
            <a:off x="342900" y="3327400"/>
            <a:ext cx="7772400" cy="862013"/>
          </a:xfrm>
        </p:spPr>
        <p:txBody>
          <a:bodyPr/>
          <a:lstStyle/>
          <a:p>
            <a:r>
              <a:rPr lang="en-GB" altLang="en-US" smtClean="0"/>
              <a:t>Python data analysis</a:t>
            </a:r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342900" y="4203700"/>
            <a:ext cx="6858000" cy="550863"/>
          </a:xfrm>
        </p:spPr>
        <p:txBody>
          <a:bodyPr/>
          <a:lstStyle/>
          <a:p>
            <a:r>
              <a:rPr lang="en-GB" altLang="en-US" smtClean="0"/>
              <a:t>cf-python and cf-plot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4400" b="1">
                <a:cs typeface="Calibri" panose="020F0502020204030204" pitchFamily="34" charset="0"/>
              </a:rPr>
              <a:t>cfa example</a:t>
            </a:r>
          </a:p>
        </p:txBody>
      </p:sp>
      <p:sp>
        <p:nvSpPr>
          <p:cNvPr id="16387" name="TextBox 2"/>
          <p:cNvSpPr txBox="1">
            <a:spLocks noChangeArrowheads="1"/>
          </p:cNvSpPr>
          <p:nvPr/>
        </p:nvSpPr>
        <p:spPr bwMode="auto">
          <a:xfrm>
            <a:off x="468313" y="1268413"/>
            <a:ext cx="8424862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>
                <a:cs typeface="Calibri" panose="020F0502020204030204" pitchFamily="34" charset="0"/>
              </a:rPr>
              <a:t>cfa </a:t>
            </a:r>
            <a:r>
              <a:rPr lang="en-GB" altLang="en-US">
                <a:cs typeface="Calibri" panose="020F0502020204030204" pitchFamily="34" charset="0"/>
              </a:rPr>
              <a:t>can read multiple files and aggregate the contents into a single output file, e.g.: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altLang="en-US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cfa -o out.nc file1.nc file2.nc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altLang="en-US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cfa -o out.nc file[1-9].nc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altLang="en-US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cfa -f NETCDF3_CLASSIC -o out.nc data1/*.nc </a:t>
            </a:r>
            <a:br>
              <a:rPr lang="en-GB" altLang="en-US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data2/*.nc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pt-BR" altLang="en-US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cfa -o out.nc </a:t>
            </a:r>
            <a:br>
              <a:rPr lang="pt-BR" altLang="en-US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en-US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http://test.opendap.org/dap/coads_climat	ology.nc file*.nc   </a:t>
            </a:r>
            <a:r>
              <a:rPr lang="pt-BR" altLang="en-US">
                <a:latin typeface="Courier New" panose="02070309020205020404" pitchFamily="49" charset="0"/>
                <a:cs typeface="Courier New" panose="02070309020205020404" pitchFamily="49" charset="0"/>
              </a:rPr>
              <a:t># remote file(s)</a:t>
            </a:r>
            <a:endParaRPr lang="en-GB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4400" b="1">
                <a:cs typeface="Calibri" panose="020F0502020204030204" pitchFamily="34" charset="0"/>
              </a:rPr>
              <a:t>Plotting with cfplot</a:t>
            </a:r>
          </a:p>
        </p:txBody>
      </p:sp>
      <p:sp>
        <p:nvSpPr>
          <p:cNvPr id="17411" name="TextBox 2"/>
          <p:cNvSpPr txBox="1">
            <a:spLocks noChangeArrowheads="1"/>
          </p:cNvSpPr>
          <p:nvPr/>
        </p:nvSpPr>
        <p:spPr bwMode="auto">
          <a:xfrm>
            <a:off x="468313" y="1268413"/>
            <a:ext cx="8424862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>
                <a:cs typeface="Calibri" panose="020F0502020204030204" pitchFamily="34" charset="0"/>
              </a:rPr>
              <a:t>cfplot</a:t>
            </a:r>
            <a:r>
              <a:rPr lang="en-GB" altLang="en-US">
                <a:cs typeface="Calibri" panose="020F0502020204030204" pitchFamily="34" charset="0"/>
              </a:rPr>
              <a:t> is a set of Python routines for making the common contour and vector plots that climate researchers use. The data to make a contour plot can be passed to </a:t>
            </a:r>
            <a:r>
              <a:rPr lang="en-GB" altLang="en-US" b="1">
                <a:cs typeface="Calibri" panose="020F0502020204030204" pitchFamily="34" charset="0"/>
              </a:rPr>
              <a:t>cfplot</a:t>
            </a:r>
            <a:r>
              <a:rPr lang="en-GB" altLang="en-US">
                <a:cs typeface="Calibri" panose="020F0502020204030204" pitchFamily="34" charset="0"/>
              </a:rPr>
              <a:t> using </a:t>
            </a:r>
            <a:r>
              <a:rPr lang="en-GB" altLang="en-US" b="1">
                <a:cs typeface="Calibri" panose="020F0502020204030204" pitchFamily="34" charset="0"/>
              </a:rPr>
              <a:t>cf-python</a:t>
            </a:r>
            <a:r>
              <a:rPr lang="en-GB" altLang="en-US">
                <a:cs typeface="Calibri" panose="020F0502020204030204" pitchFamily="34" charset="0"/>
              </a:rPr>
              <a:t> as per the following example.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>
              <a:cs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cf, cfplot </a:t>
            </a: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cfp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f = cf.read('/opt/graphics/cfplot_data/tas_A1.nc')[0]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cfp.con(f.subspace(time=15))</a:t>
            </a:r>
          </a:p>
        </p:txBody>
      </p:sp>
      <p:pic>
        <p:nvPicPr>
          <p:cNvPr id="1741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4103688"/>
            <a:ext cx="3816350" cy="2311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4400" b="1">
                <a:cs typeface="Calibri" panose="020F0502020204030204" pitchFamily="34" charset="0"/>
              </a:rPr>
              <a:t>Plotting with cfplot</a:t>
            </a:r>
          </a:p>
        </p:txBody>
      </p:sp>
      <p:sp>
        <p:nvSpPr>
          <p:cNvPr id="18435" name="TextBox 2"/>
          <p:cNvSpPr txBox="1">
            <a:spLocks noChangeArrowheads="1"/>
          </p:cNvSpPr>
          <p:nvPr/>
        </p:nvSpPr>
        <p:spPr bwMode="auto">
          <a:xfrm>
            <a:off x="468313" y="1268413"/>
            <a:ext cx="8424862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>
                <a:cs typeface="Calibri" panose="020F0502020204030204" pitchFamily="34" charset="0"/>
              </a:rPr>
              <a:t>Plotting rotated pole data.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>
              <a:cs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cf, cfplot </a:t>
            </a: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cfp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f = cf.read('/opt/graphics/cfplot_data/rgp.nc')[0]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cfp.con(f)</a:t>
            </a:r>
          </a:p>
        </p:txBody>
      </p:sp>
      <p:pic>
        <p:nvPicPr>
          <p:cNvPr id="1843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2808288"/>
            <a:ext cx="4645025" cy="3213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4400" b="1">
                <a:cs typeface="Calibri" panose="020F0502020204030204" pitchFamily="34" charset="0"/>
              </a:rPr>
              <a:t>And more</a:t>
            </a:r>
          </a:p>
        </p:txBody>
      </p:sp>
      <p:sp>
        <p:nvSpPr>
          <p:cNvPr id="19459" name="TextBox 2"/>
          <p:cNvSpPr txBox="1">
            <a:spLocks noChangeArrowheads="1"/>
          </p:cNvSpPr>
          <p:nvPr/>
        </p:nvSpPr>
        <p:spPr bwMode="auto">
          <a:xfrm>
            <a:off x="468313" y="1268413"/>
            <a:ext cx="8496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>
                <a:cs typeface="Calibri" panose="020F0502020204030204" pitchFamily="34" charset="0"/>
              </a:rPr>
              <a:t>See: </a:t>
            </a:r>
            <a:r>
              <a:rPr lang="en-GB" altLang="en-US" sz="2000">
                <a:cs typeface="Calibri" panose="020F0502020204030204" pitchFamily="34" charset="0"/>
                <a:hlinkClick r:id="rId2"/>
              </a:rPr>
              <a:t>http://ajheaps.github.io/cf-plot/gallery.html</a:t>
            </a:r>
            <a:endParaRPr lang="en-GB" altLang="en-US" sz="1800">
              <a:cs typeface="Calibri" panose="020F0502020204030204" pitchFamily="34" charset="0"/>
            </a:endParaRPr>
          </a:p>
        </p:txBody>
      </p:sp>
      <p:pic>
        <p:nvPicPr>
          <p:cNvPr id="1946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63" t="14461" r="30521" b="4166"/>
          <a:stretch>
            <a:fillRect/>
          </a:stretch>
        </p:blipFill>
        <p:spPr bwMode="auto">
          <a:xfrm>
            <a:off x="2411413" y="1844675"/>
            <a:ext cx="2994025" cy="4379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GB" altLang="en-US" b="1" smtClean="0"/>
              <a:t>Further reading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8313" y="1271588"/>
            <a:ext cx="8280400" cy="3600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GB" sz="2800" spc="-5" dirty="0" err="1">
                <a:latin typeface="Calibri" panose="020F0502020204030204" pitchFamily="34" charset="0"/>
                <a:cs typeface="Calibri" panose="020F0502020204030204" pitchFamily="34" charset="0"/>
              </a:rPr>
              <a:t>cf</a:t>
            </a:r>
            <a:r>
              <a:rPr lang="en-GB" sz="2800" spc="-5" dirty="0">
                <a:latin typeface="Calibri" panose="020F0502020204030204" pitchFamily="34" charset="0"/>
                <a:cs typeface="Calibri" panose="020F0502020204030204" pitchFamily="34" charset="0"/>
              </a:rPr>
              <a:t>-python documentation (current version):</a:t>
            </a:r>
          </a:p>
          <a:p>
            <a:pPr eaLnBrk="1" hangingPunct="1">
              <a:defRPr/>
            </a:pPr>
            <a:r>
              <a:rPr lang="en-GB" sz="2800" spc="-5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https://cfpython.bitbucket.io/docs/latest/index.html</a:t>
            </a:r>
            <a:endParaRPr lang="en-GB" sz="2800" spc="-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defRPr/>
            </a:pPr>
            <a:endParaRPr lang="en-GB" sz="2800" spc="-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defRPr/>
            </a:pPr>
            <a:r>
              <a:rPr lang="en-GB" sz="2800" spc="-5" dirty="0" err="1">
                <a:latin typeface="Calibri" panose="020F0502020204030204" pitchFamily="34" charset="0"/>
                <a:cs typeface="Calibri" panose="020F0502020204030204" pitchFamily="34" charset="0"/>
              </a:rPr>
              <a:t>cf</a:t>
            </a:r>
            <a:r>
              <a:rPr lang="en-GB" sz="2800" spc="-5" dirty="0">
                <a:latin typeface="Calibri" panose="020F0502020204030204" pitchFamily="34" charset="0"/>
                <a:cs typeface="Calibri" panose="020F0502020204030204" pitchFamily="34" charset="0"/>
              </a:rPr>
              <a:t> tools:</a:t>
            </a:r>
          </a:p>
          <a:p>
            <a:pPr eaLnBrk="1" hangingPunct="1">
              <a:defRPr/>
            </a:pPr>
            <a:r>
              <a:rPr lang="en-GB" sz="2800" spc="-5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http://cms.ncas.ac.uk/wiki/ToolsAndUtilities</a:t>
            </a:r>
            <a:endParaRPr lang="en-GB" sz="2800" spc="-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defRPr/>
            </a:pPr>
            <a:endParaRPr lang="en-GB" sz="2800" spc="-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defRPr/>
            </a:pPr>
            <a:r>
              <a:rPr lang="en-GB" sz="2800" spc="-5" dirty="0" err="1">
                <a:latin typeface="Calibri" panose="020F0502020204030204" pitchFamily="34" charset="0"/>
                <a:cs typeface="Calibri" panose="020F0502020204030204" pitchFamily="34" charset="0"/>
              </a:rPr>
              <a:t>cfplot</a:t>
            </a:r>
            <a:r>
              <a:rPr lang="en-GB" sz="2800" spc="-5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eaLnBrk="1" hangingPunct="1">
              <a:defRPr/>
            </a:pPr>
            <a:r>
              <a:rPr lang="en-GB" sz="3200" spc="-5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http://ajheaps.github.io/cf-plot/</a:t>
            </a:r>
            <a:endParaRPr lang="en-GB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 idx="4294967295"/>
          </p:nvPr>
        </p:nvSpPr>
        <p:spPr>
          <a:xfrm>
            <a:off x="436563" y="198438"/>
            <a:ext cx="8229600" cy="1143000"/>
          </a:xfrm>
        </p:spPr>
        <p:txBody>
          <a:bodyPr/>
          <a:lstStyle/>
          <a:p>
            <a:r>
              <a:rPr lang="en-GB" altLang="en-US" b="1" dirty="0" smtClean="0"/>
              <a:t>What is </a:t>
            </a:r>
            <a:r>
              <a:rPr lang="en-GB" altLang="en-US" b="1" dirty="0" err="1" smtClean="0"/>
              <a:t>cf</a:t>
            </a:r>
            <a:r>
              <a:rPr lang="en-GB" altLang="en-US" b="1" dirty="0" smtClean="0"/>
              <a:t>-python?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6563" y="1341438"/>
            <a:ext cx="8528050" cy="4832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GB" sz="2800" spc="-5" dirty="0" err="1">
                <a:latin typeface="Calibri" panose="020F0502020204030204" pitchFamily="34" charset="0"/>
                <a:cs typeface="Calibri" panose="020F0502020204030204" pitchFamily="34" charset="0"/>
              </a:rPr>
              <a:t>cf</a:t>
            </a:r>
            <a:r>
              <a:rPr lang="en-GB" sz="2800" spc="-5" dirty="0">
                <a:latin typeface="Calibri" panose="020F0502020204030204" pitchFamily="34" charset="0"/>
                <a:cs typeface="Calibri" panose="020F0502020204030204" pitchFamily="34" charset="0"/>
              </a:rPr>
              <a:t>-python is an implementation of the CF data model that: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GB" sz="2800" spc="-5" dirty="0">
                <a:latin typeface="Calibri" panose="020F0502020204030204" pitchFamily="34" charset="0"/>
                <a:cs typeface="Calibri" panose="020F0502020204030204" pitchFamily="34" charset="0"/>
              </a:rPr>
              <a:t>Reads CF-netCDF and PP format files, aggregating contents into as few multi-dimensional fields as possible.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GB" sz="2800" spc="-5" dirty="0">
                <a:latin typeface="Calibri" panose="020F0502020204030204" pitchFamily="34" charset="0"/>
                <a:cs typeface="Calibri" panose="020F0502020204030204" pitchFamily="34" charset="0"/>
              </a:rPr>
              <a:t>Writes fields to CF-netCDF files on disk.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GB" sz="2800" spc="-5" dirty="0">
                <a:latin typeface="Calibri" panose="020F0502020204030204" pitchFamily="34" charset="0"/>
                <a:cs typeface="Calibri" panose="020F0502020204030204" pitchFamily="34" charset="0"/>
              </a:rPr>
              <a:t>Creates, deletes and modifies field data and metadata.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GB" sz="2800" spc="-5" dirty="0">
                <a:latin typeface="Calibri" panose="020F0502020204030204" pitchFamily="34" charset="0"/>
                <a:cs typeface="Calibri" panose="020F0502020204030204" pitchFamily="34" charset="0"/>
              </a:rPr>
              <a:t>Subsets fields by conditions on their metadata.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GB" sz="2800" spc="-5" dirty="0">
                <a:latin typeface="Calibri" panose="020F0502020204030204" pitchFamily="34" charset="0"/>
                <a:cs typeface="Calibri" panose="020F0502020204030204" pitchFamily="34" charset="0"/>
              </a:rPr>
              <a:t>Subspaces a field to create a new field.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GB" sz="2800" spc="-5" dirty="0">
                <a:latin typeface="Calibri" panose="020F0502020204030204" pitchFamily="34" charset="0"/>
                <a:cs typeface="Calibri" panose="020F0502020204030204" pitchFamily="34" charset="0"/>
              </a:rPr>
              <a:t>Enables arithmetic/comparison operations with fields.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GB" sz="2800" spc="-5" dirty="0">
                <a:latin typeface="Calibri" panose="020F0502020204030204" pitchFamily="34" charset="0"/>
                <a:cs typeface="Calibri" panose="020F0502020204030204" pitchFamily="34" charset="0"/>
              </a:rPr>
              <a:t>Calculates statistics on field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36563" y="1984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j-ea"/>
                <a:cs typeface="Calibri" panose="020F0502020204030204" pitchFamily="34" charset="0"/>
              </a:defRPr>
            </a:lvl1pPr>
            <a:lvl2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pPr eaLnBrk="1" hangingPunct="1"/>
            <a:r>
              <a:rPr lang="en-GB" altLang="en-US" b="1" dirty="0" smtClean="0"/>
              <a:t>A foreword</a:t>
            </a:r>
            <a:endParaRPr lang="en-GB" altLang="en-US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36563" y="1341438"/>
            <a:ext cx="8528050" cy="35394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GB" sz="2800" spc="-5" dirty="0" smtClean="0">
                <a:latin typeface="Calibri" panose="020F0502020204030204" pitchFamily="34" charset="0"/>
                <a:cs typeface="Calibri" panose="020F0502020204030204" pitchFamily="34" charset="0"/>
              </a:rPr>
              <a:t>At the moment </a:t>
            </a:r>
            <a:r>
              <a:rPr lang="en-GB" sz="2800" spc="-5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cf</a:t>
            </a:r>
            <a:r>
              <a:rPr lang="en-GB" sz="2800" spc="-5" dirty="0" smtClean="0">
                <a:latin typeface="Calibri" panose="020F0502020204030204" pitchFamily="34" charset="0"/>
                <a:cs typeface="Calibri" panose="020F0502020204030204" pitchFamily="34" charset="0"/>
              </a:rPr>
              <a:t>-python and </a:t>
            </a:r>
            <a:r>
              <a:rPr lang="en-GB" sz="2800" spc="-5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cf</a:t>
            </a:r>
            <a:r>
              <a:rPr lang="en-GB" sz="2800" spc="-5" dirty="0" smtClean="0">
                <a:latin typeface="Calibri" panose="020F0502020204030204" pitchFamily="34" charset="0"/>
                <a:cs typeface="Calibri" panose="020F0502020204030204" pitchFamily="34" charset="0"/>
              </a:rPr>
              <a:t>-plot only work with Python 2 and are hopefully getting Python 3 support at some point in 2019.</a:t>
            </a:r>
          </a:p>
          <a:p>
            <a:pPr eaLnBrk="1" hangingPunct="1">
              <a:defRPr/>
            </a:pPr>
            <a:r>
              <a:rPr lang="en-GB" sz="2800" spc="-5" dirty="0" smtClean="0">
                <a:latin typeface="Calibri" panose="020F0502020204030204" pitchFamily="34" charset="0"/>
                <a:cs typeface="Calibri" panose="020F0502020204030204" pitchFamily="34" charset="0"/>
              </a:rPr>
              <a:t>For the sake of completeness we will show you how to use them regardless.</a:t>
            </a:r>
          </a:p>
          <a:p>
            <a:pPr eaLnBrk="1" hangingPunct="1">
              <a:defRPr/>
            </a:pPr>
            <a:r>
              <a:rPr lang="en-GB" sz="2800" spc="-5" dirty="0" smtClean="0">
                <a:latin typeface="Calibri" panose="020F0502020204030204" pitchFamily="34" charset="0"/>
                <a:cs typeface="Calibri" panose="020F0502020204030204" pitchFamily="34" charset="0"/>
              </a:rPr>
              <a:t>If you want to use them yourself you can do so if you install Python 2 or just wait until they are updated with Python 3 compatibility.</a:t>
            </a:r>
            <a:endParaRPr lang="en-GB" sz="2800" spc="-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606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 idx="4294967295"/>
          </p:nvPr>
        </p:nvSpPr>
        <p:spPr>
          <a:xfrm>
            <a:off x="436563" y="249238"/>
            <a:ext cx="8229600" cy="1143000"/>
          </a:xfrm>
        </p:spPr>
        <p:txBody>
          <a:bodyPr/>
          <a:lstStyle/>
          <a:p>
            <a:r>
              <a:rPr lang="en-GB" altLang="en-US" smtClean="0"/>
              <a:t>Documentation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843213" y="5589588"/>
            <a:ext cx="6256337" cy="4000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GB" sz="2000" dirty="0">
                <a:hlinkClick r:id="rId2"/>
              </a:rPr>
              <a:t>https://cfpython.bitbucket.io/docs/latest/index.html</a:t>
            </a:r>
            <a:endParaRPr lang="en-GB" sz="2000" dirty="0"/>
          </a:p>
        </p:txBody>
      </p:sp>
      <p:pic>
        <p:nvPicPr>
          <p:cNvPr id="1024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417638"/>
            <a:ext cx="8689975" cy="402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 txBox="1">
            <a:spLocks/>
          </p:cNvSpPr>
          <p:nvPr/>
        </p:nvSpPr>
        <p:spPr bwMode="auto">
          <a:xfrm>
            <a:off x="457200" y="11588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4400" b="1">
                <a:cs typeface="Calibri" panose="020F0502020204030204" pitchFamily="34" charset="0"/>
              </a:rPr>
              <a:t>Main concept - the "field"</a:t>
            </a:r>
          </a:p>
        </p:txBody>
      </p:sp>
      <p:sp>
        <p:nvSpPr>
          <p:cNvPr id="11267" name="Rectangle 1"/>
          <p:cNvSpPr>
            <a:spLocks noChangeArrowheads="1"/>
          </p:cNvSpPr>
          <p:nvPr/>
        </p:nvSpPr>
        <p:spPr bwMode="auto">
          <a:xfrm>
            <a:off x="511175" y="1541463"/>
            <a:ext cx="8308975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800">
                <a:cs typeface="Calibri" panose="020F0502020204030204" pitchFamily="34" charset="0"/>
              </a:rPr>
              <a:t>The </a:t>
            </a:r>
            <a:r>
              <a:rPr lang="en-GB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cf</a:t>
            </a:r>
            <a:r>
              <a:rPr lang="en-GB" altLang="en-US" sz="2800">
                <a:cs typeface="Calibri" panose="020F0502020204030204" pitchFamily="34" charset="0"/>
              </a:rPr>
              <a:t> package allows a data array and its associated metadata to be contained and manipulated as a single entity called a </a:t>
            </a:r>
            <a:r>
              <a:rPr lang="en-GB" altLang="en-US" sz="2800" i="1">
                <a:cs typeface="Calibri" panose="020F0502020204030204" pitchFamily="34" charset="0"/>
              </a:rPr>
              <a:t>field</a:t>
            </a:r>
            <a:r>
              <a:rPr lang="en-GB" altLang="en-US" sz="2800">
                <a:cs typeface="Calibri" panose="020F0502020204030204" pitchFamily="34" charset="0"/>
              </a:rPr>
              <a:t>, which is stored in a </a:t>
            </a:r>
            <a:r>
              <a:rPr lang="en-GB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cf.Field</a:t>
            </a:r>
            <a:r>
              <a:rPr lang="en-GB" altLang="en-US" sz="2800">
                <a:cs typeface="Calibri" panose="020F0502020204030204" pitchFamily="34" charset="0"/>
              </a:rPr>
              <a:t> object.</a:t>
            </a:r>
            <a:endParaRPr lang="en-US" altLang="en-US" sz="2800"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4400" b="1">
                <a:cs typeface="Calibri" panose="020F0502020204030204" pitchFamily="34" charset="0"/>
              </a:rPr>
              <a:t>Some example functionality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68313" y="1412875"/>
            <a:ext cx="8496300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800">
                <a:cs typeface="Calibri" panose="020F0502020204030204" pitchFamily="34" charset="0"/>
              </a:rPr>
              <a:t>Here we will highlight some example cf-python functionality that goes beyond that provided by lower level packages: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2800">
              <a:cs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800">
                <a:cs typeface="Calibri" panose="020F0502020204030204" pitchFamily="34" charset="0"/>
              </a:rPr>
              <a:t>Reading data from multiple files: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2800">
              <a:cs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 cf </a:t>
            </a:r>
            <a:b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 f = cf.read('~/file.nc')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 f = cf.read('file[1-9a-c].nc')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 f = cf.read('dir*/*.pp')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 f = cf.read(['file1.nc', 'file2.nc', </a:t>
            </a:r>
            <a:b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                  'file3*.nc'])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4400" b="1">
                <a:cs typeface="Calibri" panose="020F0502020204030204" pitchFamily="34" charset="0"/>
              </a:rPr>
              <a:t>Selecting from a field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8313" y="1268413"/>
            <a:ext cx="8675687" cy="49625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Fields may be selected with the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methods. These methods take conditions on field CF properties, attributes and coordinates as inputs:</a:t>
            </a:r>
            <a:b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GB" sz="10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defRPr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pPr eaLnBrk="1" hangingPunct="1">
              <a:defRPr/>
            </a:pPr>
            <a:r>
              <a:rPr lang="en-GB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[&lt;CF Field: </a:t>
            </a:r>
            <a:r>
              <a:rPr lang="en-GB" i="1" dirty="0" err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x_wind</a:t>
            </a:r>
            <a:r>
              <a:rPr lang="en-GB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i="1" dirty="0" err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grid_latitude</a:t>
            </a:r>
            <a:r>
              <a:rPr lang="en-GB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(110), </a:t>
            </a:r>
            <a:r>
              <a:rPr lang="en-GB" i="1" dirty="0" err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grid_longitude</a:t>
            </a:r>
            <a:r>
              <a:rPr lang="en-GB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(106)) m s-1&gt;,</a:t>
            </a:r>
          </a:p>
          <a:p>
            <a:pPr eaLnBrk="1" hangingPunct="1">
              <a:defRPr/>
            </a:pPr>
            <a:r>
              <a:rPr lang="en-GB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&lt;CF Field: </a:t>
            </a:r>
            <a:r>
              <a:rPr lang="en-GB" i="1" dirty="0" err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air_temperature</a:t>
            </a:r>
            <a:r>
              <a:rPr lang="en-GB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(time(12), </a:t>
            </a:r>
            <a:r>
              <a:rPr lang="en-GB" i="1" dirty="0" err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grid_latitude</a:t>
            </a:r>
            <a:r>
              <a:rPr lang="en-GB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(73), </a:t>
            </a:r>
            <a:r>
              <a:rPr lang="en-GB" i="1" dirty="0" err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grid_longitude</a:t>
            </a:r>
            <a:r>
              <a:rPr lang="en-GB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(96)) K&gt;]</a:t>
            </a:r>
          </a:p>
          <a:p>
            <a:pPr eaLnBrk="1" hangingPunct="1">
              <a:defRPr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f.match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('temperature', regex=True)</a:t>
            </a:r>
          </a:p>
          <a:p>
            <a:pPr eaLnBrk="1" hangingPunct="1">
              <a:defRPr/>
            </a:pPr>
            <a:r>
              <a:rPr lang="en-GB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[False, True]</a:t>
            </a:r>
          </a:p>
          <a:p>
            <a:pPr eaLnBrk="1" hangingPunct="1">
              <a:defRPr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g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f.select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air_temperature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cvalue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={'longitude': 0})</a:t>
            </a:r>
          </a:p>
          <a:p>
            <a:pPr eaLnBrk="1" hangingPunct="1">
              <a:defRPr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g</a:t>
            </a:r>
          </a:p>
          <a:p>
            <a:pPr eaLnBrk="1" hangingPunct="1">
              <a:defRPr/>
            </a:pPr>
            <a:r>
              <a:rPr lang="en-GB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[&lt;CF Field: </a:t>
            </a:r>
            <a:r>
              <a:rPr lang="en-GB" i="1" dirty="0" err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air_temperature</a:t>
            </a:r>
            <a:r>
              <a:rPr lang="en-GB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(time(12), </a:t>
            </a:r>
            <a:r>
              <a:rPr lang="en-GB" i="1" dirty="0" err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grid_latitude</a:t>
            </a:r>
            <a:r>
              <a:rPr lang="en-GB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(73), </a:t>
            </a:r>
            <a:r>
              <a:rPr lang="en-GB" i="1" dirty="0" err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grid_longitude</a:t>
            </a:r>
            <a:r>
              <a:rPr lang="en-GB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(96)) K&gt;]</a:t>
            </a:r>
          </a:p>
          <a:p>
            <a:pPr eaLnBrk="1" hangingPunct="1">
              <a:defRPr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4400" b="1">
                <a:cs typeface="Calibri" panose="020F0502020204030204" pitchFamily="34" charset="0"/>
              </a:rPr>
              <a:t>Functions of the cf module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8313" y="1268413"/>
            <a:ext cx="8218487" cy="51165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cf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module provides a variety of functions, including:</a:t>
            </a:r>
          </a:p>
          <a:p>
            <a:pPr eaLnBrk="1" hangingPunct="1">
              <a:defRPr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GB" sz="10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I/O: 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read, write,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open_files</a:t>
            </a:r>
            <a:endParaRPr lang="en-GB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Aggregation: 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aggregate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Statistics: 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collapse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Comparison: 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...</a:t>
            </a:r>
          </a:p>
          <a:p>
            <a:pPr lvl="2" eaLnBrk="1" hangingPunct="1">
              <a:defRPr/>
            </a:pP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climatologies: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djf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mam,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jja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son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Date-time: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Y, M, D</a:t>
            </a:r>
          </a:p>
          <a:p>
            <a:pPr eaLnBrk="1" hangingPunct="1">
              <a:defRPr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4400" b="1">
                <a:cs typeface="Calibri" panose="020F0502020204030204" pitchFamily="34" charset="0"/>
              </a:rPr>
              <a:t>Command-line tools</a:t>
            </a:r>
          </a:p>
        </p:txBody>
      </p:sp>
      <p:sp>
        <p:nvSpPr>
          <p:cNvPr id="15363" name="TextBox 2"/>
          <p:cNvSpPr txBox="1">
            <a:spLocks noChangeArrowheads="1"/>
          </p:cNvSpPr>
          <p:nvPr/>
        </p:nvSpPr>
        <p:spPr bwMode="auto">
          <a:xfrm>
            <a:off x="468313" y="1268413"/>
            <a:ext cx="8424862" cy="427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>
                <a:cs typeface="Calibri" panose="020F0502020204030204" pitchFamily="34" charset="0"/>
              </a:rPr>
              <a:t>cfplot</a:t>
            </a:r>
            <a:r>
              <a:rPr lang="en-GB" altLang="en-US">
                <a:cs typeface="Calibri" panose="020F0502020204030204" pitchFamily="34" charset="0"/>
              </a:rPr>
              <a:t> provides some useful command-line utilities: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>
                <a:cs typeface="Calibri" panose="020F0502020204030204" pitchFamily="34" charset="0"/>
              </a:rPr>
              <a:t>The </a:t>
            </a:r>
            <a:r>
              <a:rPr lang="en-GB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cfdump</a:t>
            </a:r>
            <a:r>
              <a:rPr lang="en-GB" altLang="en-US" sz="2800">
                <a:cs typeface="Calibri" panose="020F0502020204030204" pitchFamily="34" charset="0"/>
              </a:rPr>
              <a:t> </a:t>
            </a:r>
            <a:r>
              <a:rPr lang="en-GB" altLang="en-US">
                <a:cs typeface="Calibri" panose="020F0502020204030204" pitchFamily="34" charset="0"/>
              </a:rPr>
              <a:t>tool generates text representations on standard output of the CF fields contained in the input files.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>
                <a:cs typeface="Calibri" panose="020F0502020204030204" pitchFamily="34" charset="0"/>
              </a:rPr>
              <a:t>The </a:t>
            </a:r>
            <a:r>
              <a:rPr lang="en-GB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cfa</a:t>
            </a:r>
            <a:r>
              <a:rPr lang="en-GB" altLang="en-US">
                <a:cs typeface="Calibri" panose="020F0502020204030204" pitchFamily="34" charset="0"/>
              </a:rPr>
              <a:t> tool creates aggregated CF datasets -  it creates and writes to disk the CF fields contained in the input files.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>
                <a:cs typeface="Calibri" panose="020F0502020204030204" pitchFamily="34" charset="0"/>
              </a:rPr>
              <a:t>For usage instructions, use the -h option to display the manual pages: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KRI-stfc-nerc-ceda-ncas-nceo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Presentation-Template.pptx" id="{64E64C99-32AD-4DBD-A783-777FE8AFCFC7}" vid="{E2F161C3-CD8D-4EA6-9FFF-942FC83901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UKRI-stfc-nerc-ceda-ncas-nceo-Presentation-Template</Template>
  <TotalTime>18053</TotalTime>
  <Words>497</Words>
  <Application>Microsoft Office PowerPoint</Application>
  <PresentationFormat>On-screen Show (4:3)</PresentationFormat>
  <Paragraphs>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Courier New</vt:lpstr>
      <vt:lpstr>UKRI-stfc-nerc-ceda-ncas-nceo-Presentation-Template</vt:lpstr>
      <vt:lpstr>Python data analysis</vt:lpstr>
      <vt:lpstr>What is cf-python?</vt:lpstr>
      <vt:lpstr>PowerPoint Presentation</vt:lpstr>
      <vt:lpstr>Documentation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Authorised User</dc:creator>
  <cp:lastModifiedBy>Godfrey, Tommy (STFC,RAL,RALSP)</cp:lastModifiedBy>
  <cp:revision>110</cp:revision>
  <dcterms:created xsi:type="dcterms:W3CDTF">2014-02-27T16:12:17Z</dcterms:created>
  <dcterms:modified xsi:type="dcterms:W3CDTF">2018-10-16T11:22:15Z</dcterms:modified>
</cp:coreProperties>
</file>