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9" r:id="rId1"/>
  </p:sldMasterIdLst>
  <p:notesMasterIdLst>
    <p:notesMasterId r:id="rId80"/>
  </p:notesMasterIdLst>
  <p:sldIdLst>
    <p:sldId id="525" r:id="rId2"/>
    <p:sldId id="438" r:id="rId3"/>
    <p:sldId id="450" r:id="rId4"/>
    <p:sldId id="451" r:id="rId5"/>
    <p:sldId id="452" r:id="rId6"/>
    <p:sldId id="453" r:id="rId7"/>
    <p:sldId id="439" r:id="rId8"/>
    <p:sldId id="454" r:id="rId9"/>
    <p:sldId id="456" r:id="rId10"/>
    <p:sldId id="457" r:id="rId11"/>
    <p:sldId id="463" r:id="rId12"/>
    <p:sldId id="458" r:id="rId13"/>
    <p:sldId id="515" r:id="rId14"/>
    <p:sldId id="455" r:id="rId15"/>
    <p:sldId id="440" r:id="rId16"/>
    <p:sldId id="459" r:id="rId17"/>
    <p:sldId id="462" r:id="rId18"/>
    <p:sldId id="464" r:id="rId19"/>
    <p:sldId id="460" r:id="rId20"/>
    <p:sldId id="461" r:id="rId21"/>
    <p:sldId id="441" r:id="rId22"/>
    <p:sldId id="465" r:id="rId23"/>
    <p:sldId id="466" r:id="rId24"/>
    <p:sldId id="467" r:id="rId25"/>
    <p:sldId id="468" r:id="rId26"/>
    <p:sldId id="469" r:id="rId27"/>
    <p:sldId id="470" r:id="rId28"/>
    <p:sldId id="474" r:id="rId29"/>
    <p:sldId id="471" r:id="rId30"/>
    <p:sldId id="472" r:id="rId31"/>
    <p:sldId id="443" r:id="rId32"/>
    <p:sldId id="475" r:id="rId33"/>
    <p:sldId id="476" r:id="rId34"/>
    <p:sldId id="477" r:id="rId35"/>
    <p:sldId id="478" r:id="rId36"/>
    <p:sldId id="479" r:id="rId37"/>
    <p:sldId id="527" r:id="rId38"/>
    <p:sldId id="526" r:id="rId39"/>
    <p:sldId id="528" r:id="rId40"/>
    <p:sldId id="442" r:id="rId41"/>
    <p:sldId id="480" r:id="rId42"/>
    <p:sldId id="485" r:id="rId43"/>
    <p:sldId id="486" r:id="rId44"/>
    <p:sldId id="487" r:id="rId45"/>
    <p:sldId id="488" r:id="rId46"/>
    <p:sldId id="489" r:id="rId47"/>
    <p:sldId id="490" r:id="rId48"/>
    <p:sldId id="481" r:id="rId49"/>
    <p:sldId id="482" r:id="rId50"/>
    <p:sldId id="516" r:id="rId51"/>
    <p:sldId id="483" r:id="rId52"/>
    <p:sldId id="484" r:id="rId53"/>
    <p:sldId id="444" r:id="rId54"/>
    <p:sldId id="491" r:id="rId55"/>
    <p:sldId id="517" r:id="rId56"/>
    <p:sldId id="518" r:id="rId57"/>
    <p:sldId id="492" r:id="rId58"/>
    <p:sldId id="446" r:id="rId59"/>
    <p:sldId id="493" r:id="rId60"/>
    <p:sldId id="494" r:id="rId61"/>
    <p:sldId id="530" r:id="rId62"/>
    <p:sldId id="531" r:id="rId63"/>
    <p:sldId id="529" r:id="rId64"/>
    <p:sldId id="532" r:id="rId65"/>
    <p:sldId id="533" r:id="rId66"/>
    <p:sldId id="304" r:id="rId67"/>
    <p:sldId id="307" r:id="rId68"/>
    <p:sldId id="305" r:id="rId69"/>
    <p:sldId id="308" r:id="rId70"/>
    <p:sldId id="306" r:id="rId71"/>
    <p:sldId id="309" r:id="rId72"/>
    <p:sldId id="299" r:id="rId73"/>
    <p:sldId id="310" r:id="rId74"/>
    <p:sldId id="300" r:id="rId75"/>
    <p:sldId id="311" r:id="rId76"/>
    <p:sldId id="301" r:id="rId77"/>
    <p:sldId id="302" r:id="rId78"/>
    <p:sldId id="282" r:id="rId79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558" autoAdjust="0"/>
  </p:normalViewPr>
  <p:slideViewPr>
    <p:cSldViewPr>
      <p:cViewPr varScale="1">
        <p:scale>
          <a:sx n="106" d="100"/>
          <a:sy n="106" d="100"/>
        </p:scale>
        <p:origin x="192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1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762C78D-06BE-4C1B-B855-FB3DB37B5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1D22F52-890F-472E-AAAB-F3D6781E59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DB16A92-5116-4F12-B655-2597AE08937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51E814-0813-4F70-AB77-28D059407C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46EA86-CAC1-4211-ADA8-B88BFA52FA7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B13693-D331-4872-964C-8298DE03455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1739B0-3BE4-44BD-B0B4-E709F6CA5EB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9D7EF-751F-4EE2-AE6A-4B102E2F58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E613E-A869-4FB7-B74F-2D02D14147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A26281C-A0E5-413B-A7EE-73E50B3DD56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366B76-AE2F-4118-A568-539094895E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5B0023-E4F1-4F68-A90C-1A4F6DE142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8D5114-3A3A-419A-8F18-153EF21CC9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E48E584-7832-4AB2-BD05-43FFDBA30CB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959425-4C90-4464-8E56-D2ECA827ED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CC84CB-8342-4771-BDA4-B408C1F1FDC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3F077C-13C8-4352-8ABA-69B217207C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098A76-B25C-45A1-B9FC-16F4A384A2C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3B369E-9629-4FA5-B87F-0B2B66F426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BEF9F9-6065-464A-85BE-D5BA26D277A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31FBB49-177F-4329-A53C-738AE2B1A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B74F03-3DCE-4C75-9487-CA23D3B4B7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DE3250-B955-4474-A9F0-E84F391C086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2EC69FF-451E-4804-9AEE-F7068FF61C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37B0EC-DC94-4B60-BFE3-2CD5E273F3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DF0527-E0AA-4785-819D-CA69475969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8D197DA-D77E-48A7-8EF9-B286B4E8EA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32F1D8-B6CA-4C15-8C17-2D6B86C32B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CD27096-E069-49C0-A49F-FAD19413556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2782D-0414-4A8B-B50B-3788ABC2B6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762C78D-06BE-4C1B-B855-FB3DB37B540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5838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D906CF-A3EE-420B-8FE7-519EE9BDED6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0D9C70-E84F-4FA8-AD99-B415C1655E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B073F69-1EB0-4E7E-8C60-F5A05ACFF5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EEF94F-3121-4FB4-9B3B-51D334BAD3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0C6009-E9A7-4425-B185-25144A13E3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534256-7FE4-405D-9FEF-C7415892E79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33322D-D4AB-4E43-BAAB-A410755E67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729CD-70EC-490C-B619-70C7AD73F6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980BA0-B2C5-498B-B13B-7D48D568A3A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5B54EAA-CBCE-4A3F-9D2D-311AAA2794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B05C0EA-8A1D-42D9-AC81-BAC789B7404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46B4102-E8C9-4B39-929A-A06B0EB2E32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8F4666-AA6B-4D1E-B4FD-CE14A5C9831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E16AF69-A6CA-40DC-A9C9-A758C39011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B2B9B6-B708-4F79-AE0E-02C94170A18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F4EBC1-3E08-4D43-BC36-FD9C211554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F68CA3-FCC9-4EC6-8215-DB92304881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E41FCE-06CB-422D-A5FA-0C0601A6A0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F09BE-4134-4B0C-8B12-4EF06ECE51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A4BDBB2-2B46-4D91-96DE-56C1184A27A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1847AAC-E800-4811-89CD-6497195839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3692A-3755-49F9-8122-7A2D6308A7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D81CBF-F07F-4423-A8B6-9F4D28CC561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412EF2-A111-4B98-9D67-C2CEB75E754A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7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6C51F7-1B0A-4D5E-B487-44555AAEF6C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FC7BF15-A25D-4EB2-87B6-DD3AEFD9B5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812C777-37E0-43A3-9BD3-287B61842D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01DC94-42B4-47D2-8800-5DA1DCAE096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1496C79-7FCB-49B7-B192-BFA9BEEEDCF8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3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FEAEC2-7C33-4D26-A6B8-19866AEB22D5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5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6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AB7FF-4AB8-4306-BDDF-53F03CD4A309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89A3-4FFA-40E6-9C80-76DCE28F2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1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03" r:id="rId7"/>
    <p:sldLayoutId id="2147483910" r:id="rId8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Control 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07013" y="2397125"/>
            <a:ext cx="5635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4643438" y="2859088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>
            <a:off x="4297363" y="2497138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08600" y="2397125"/>
            <a:ext cx="5635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4645025" y="28590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4298950" y="2497138"/>
            <a:ext cx="230188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84775" y="1820863"/>
            <a:ext cx="15938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 again</a:t>
            </a:r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4521200" y="22828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070475" y="22240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4406900" y="26860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199063" y="2800350"/>
            <a:ext cx="39941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never executed</a:t>
            </a:r>
          </a:p>
        </p:txBody>
      </p:sp>
      <p:sp>
        <p:nvSpPr>
          <p:cNvPr id="43013" name="Line 7"/>
          <p:cNvSpPr>
            <a:spLocks noChangeShapeType="1"/>
          </p:cNvSpPr>
          <p:nvPr/>
        </p:nvSpPr>
        <p:spPr bwMode="auto">
          <a:xfrm flipH="1">
            <a:off x="4535488" y="32623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4" name="AutoShape 8"/>
          <p:cNvSpPr>
            <a:spLocks/>
          </p:cNvSpPr>
          <p:nvPr/>
        </p:nvSpPr>
        <p:spPr bwMode="auto">
          <a:xfrm>
            <a:off x="4189413" y="2900363"/>
            <a:ext cx="230187" cy="749300"/>
          </a:xfrm>
          <a:prstGeom prst="rightBrace">
            <a:avLst>
              <a:gd name="adj1" fmla="val 27126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265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execute zero times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-3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after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25513" y="4602163"/>
            <a:ext cx="70691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Important to consider this case when designing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testing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56213" y="2570163"/>
            <a:ext cx="39798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in here changes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loop control condition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H="1">
            <a:off x="4592638" y="30321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4246563" y="2857500"/>
            <a:ext cx="230187" cy="346075"/>
          </a:xfrm>
          <a:prstGeom prst="rightBrace">
            <a:avLst>
              <a:gd name="adj1" fmla="val 1252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1609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4705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While loop may also execute forever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('before')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num_moons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('after')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before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⋮</a:t>
            </a:r>
            <a:endParaRPr lang="en-US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925513" y="5292725"/>
            <a:ext cx="5695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Usually not the desired behavior…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…but there </a:t>
            </a:r>
            <a:r>
              <a:rPr lang="en-US" altLang="en-US" sz="2800" i="1">
                <a:latin typeface="Calibri" panose="020F0502020204030204" pitchFamily="34" charset="0"/>
              </a:rPr>
              <a:t>are</a:t>
            </a:r>
            <a:r>
              <a:rPr lang="en-US" altLang="en-US" sz="2800">
                <a:latin typeface="Calibri" panose="020F0502020204030204" pitchFamily="34" charset="0"/>
              </a:rPr>
              <a:t> cases where it's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784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167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723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Style Guide (PEP 8) recommends 4 spaces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99375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Why indentation?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Studies show that's what people actually pay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attention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–	Every textbook on C or Java has examples where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	indentation and braces don't match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Doesn't matter how much you use, but whole block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must be consistent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Python Style Guide (PEP 8) recommends 4 spaces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And no tab characters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</p:spTree>
    <p:extLst>
      <p:ext uri="{BB962C8B-B14F-4D97-AF65-F5344CB8AC3E}">
        <p14:creationId xmlns:p14="http://schemas.microsoft.com/office/powerpoint/2010/main" val="233413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An IDE is a nicer place to write, edit and run code from all in one.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often also include syntax highlighting, error highlighting and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debugging built in (debugging will be taught later in the course).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9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7394" y="611452"/>
            <a:ext cx="8668207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Side note on IDEs (Integrated Development Environments)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62180" y="1648378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Most IDEs will also let you choose your indentation too,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+mn-lt"/>
              </a:rPr>
              <a:t>so you don't have to manually type 4 spaces…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78" y="2800519"/>
            <a:ext cx="7001416" cy="3771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19631" y="6372152"/>
            <a:ext cx="576070" cy="1997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70740" y="2454876"/>
            <a:ext cx="864105" cy="38020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4341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5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4354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5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6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0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4351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2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53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Use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alibri" panose="020F0502020204030204" pitchFamily="34" charset="0"/>
              </a:rPr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>
                <a:latin typeface="Calibri" panose="020F0502020204030204" pitchFamily="34" charset="0"/>
              </a:rPr>
              <a:t> to make choices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2400" dirty="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67250" y="1893888"/>
            <a:ext cx="4165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 true when first tested…</a:t>
            </a:r>
          </a:p>
        </p:txBody>
      </p:sp>
      <p:sp>
        <p:nvSpPr>
          <p:cNvPr id="86020" name="Line 5"/>
          <p:cNvSpPr>
            <a:spLocks noChangeShapeType="1"/>
          </p:cNvSpPr>
          <p:nvPr/>
        </p:nvSpPr>
        <p:spPr bwMode="auto">
          <a:xfrm flipH="1">
            <a:off x="4003675" y="235585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4667250" y="2239963"/>
            <a:ext cx="37369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 executed</a:t>
            </a:r>
          </a:p>
        </p:txBody>
      </p:sp>
      <p:sp>
        <p:nvSpPr>
          <p:cNvPr id="88069" name="Line 6"/>
          <p:cNvSpPr>
            <a:spLocks noChangeShapeType="1"/>
          </p:cNvSpPr>
          <p:nvPr/>
        </p:nvSpPr>
        <p:spPr bwMode="auto">
          <a:xfrm flipH="1">
            <a:off x="4003675" y="27019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667250" y="2586038"/>
            <a:ext cx="3305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this isn't true either…</a:t>
            </a:r>
          </a:p>
        </p:txBody>
      </p:sp>
      <p:sp>
        <p:nvSpPr>
          <p:cNvPr id="90117" name="Line 6"/>
          <p:cNvSpPr>
            <a:spLocks noChangeShapeType="1"/>
          </p:cNvSpPr>
          <p:nvPr/>
        </p:nvSpPr>
        <p:spPr bwMode="auto">
          <a:xfrm flipH="1">
            <a:off x="4003675" y="30480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667250" y="2930525"/>
            <a:ext cx="3473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isn't executed</a:t>
            </a:r>
          </a:p>
        </p:txBody>
      </p:sp>
      <p:sp>
        <p:nvSpPr>
          <p:cNvPr id="92165" name="Line 6"/>
          <p:cNvSpPr>
            <a:spLocks noChangeShapeType="1"/>
          </p:cNvSpPr>
          <p:nvPr/>
        </p:nvSpPr>
        <p:spPr bwMode="auto">
          <a:xfrm flipH="1">
            <a:off x="4003675" y="3392488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667250" y="3319463"/>
            <a:ext cx="42068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nothing else has executed…</a:t>
            </a:r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>
            <a:off x="4003675" y="3781425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40313" y="3663950"/>
            <a:ext cx="308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…so this </a:t>
            </a:r>
            <a:r>
              <a:rPr lang="en-US" altLang="en-US" sz="2800" i="1">
                <a:solidFill>
                  <a:schemeClr val="accent2"/>
                </a:solidFill>
                <a:latin typeface="Calibri" panose="020F0502020204030204" pitchFamily="34" charset="0"/>
              </a:rPr>
              <a:t>is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 executed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 flipH="1">
            <a:off x="4376738" y="4125913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5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6398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4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5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399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6400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2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>
                <a:latin typeface="Calibri" panose="020F0502020204030204" pitchFamily="34" charset="0"/>
              </a:rPr>
              <a:t>, </a:t>
            </a:r>
            <a:r>
              <a:rPr lang="en-US" altLang="en-US" sz="2800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, and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to make choices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4702175"/>
            <a:ext cx="8251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have any number of </a:t>
            </a:r>
            <a:r>
              <a:rPr lang="en-US" altLang="en-US" sz="2800" b="1">
                <a:latin typeface="Courier New" panose="02070309020205020404" pitchFamily="49" charset="0"/>
              </a:rPr>
              <a:t>elif</a:t>
            </a:r>
            <a:r>
              <a:rPr lang="en-US" altLang="en-US" sz="2800">
                <a:latin typeface="Calibri" panose="020F0502020204030204" pitchFamily="34" charset="0"/>
              </a:rPr>
              <a:t> clauses (including none)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the </a:t>
            </a:r>
            <a:r>
              <a:rPr lang="en-US" altLang="en-US" sz="2800" b="1">
                <a:latin typeface="Courier New" panose="02070309020205020404" pitchFamily="49" charset="0"/>
              </a:rPr>
              <a:t>else</a:t>
            </a:r>
            <a:r>
              <a:rPr lang="en-US" altLang="en-US" sz="2800">
                <a:latin typeface="Calibri" panose="020F0502020204030204" pitchFamily="34" charset="0"/>
              </a:rPr>
              <a:t> clause is optional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tested in order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</a:t>
            </a:r>
            <a:r>
              <a:rPr lang="en-US" altLang="en-US" sz="2400">
                <a:latin typeface="Courier New" panose="02070309020205020404" pitchFamily="49" charset="0"/>
              </a:rPr>
              <a:t> moons &lt;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('less')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elif</a:t>
            </a:r>
            <a:r>
              <a:rPr lang="en-US" altLang="en-US" sz="2400">
                <a:latin typeface="Courier New" panose="02070309020205020404" pitchFamily="49" charset="0"/>
              </a:rPr>
              <a:t> moons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('equal')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('greater')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greater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6310313" y="3990975"/>
            <a:ext cx="31845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start with </a:t>
            </a:r>
            <a:r>
              <a:rPr lang="en-US" altLang="en-US" sz="2800" b="1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264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76913" y="2387600"/>
            <a:ext cx="29448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Count from 0 to 10</a:t>
            </a: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 flipV="1">
            <a:off x="4778375" y="2282825"/>
            <a:ext cx="9144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46" name="Line 5"/>
          <p:cNvSpPr>
            <a:spLocks noChangeShapeType="1"/>
          </p:cNvSpPr>
          <p:nvPr/>
        </p:nvSpPr>
        <p:spPr bwMode="auto">
          <a:xfrm flipH="1">
            <a:off x="4168775" y="2816225"/>
            <a:ext cx="1524000" cy="609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469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bg2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</a:rPr>
              <a:t>    num += 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808538" y="2586038"/>
            <a:ext cx="290671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Print odd numbers</a:t>
            </a:r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 flipH="1">
            <a:off x="4060825" y="3060700"/>
            <a:ext cx="6334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959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Blocks may contain blocks</a:t>
            </a:r>
          </a:p>
        </p:txBody>
      </p:sp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</a:t>
            </a:r>
            <a:r>
              <a:rPr lang="en-US" altLang="en-US" sz="2400">
                <a:latin typeface="Courier New" panose="02070309020205020404" pitchFamily="49" charset="0"/>
              </a:rPr>
              <a:t> (num % 2)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083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3772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Real power of programs comes from: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473200" y="1936750"/>
            <a:ext cx="163036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repetition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996113" y="1936750"/>
            <a:ext cx="14954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selection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97025" y="2959100"/>
            <a:ext cx="1381125" cy="2938463"/>
            <a:chOff x="1107" y="1873"/>
            <a:chExt cx="870" cy="1851"/>
          </a:xfrm>
        </p:grpSpPr>
        <p:sp>
          <p:nvSpPr>
            <p:cNvPr id="18455" name="Line 6"/>
            <p:cNvSpPr>
              <a:spLocks noChangeShapeType="1"/>
            </p:cNvSpPr>
            <p:nvPr/>
          </p:nvSpPr>
          <p:spPr bwMode="auto">
            <a:xfrm>
              <a:off x="1542" y="2671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Rectangle 7"/>
            <p:cNvSpPr>
              <a:spLocks noChangeArrowheads="1"/>
            </p:cNvSpPr>
            <p:nvPr/>
          </p:nvSpPr>
          <p:spPr bwMode="auto">
            <a:xfrm>
              <a:off x="1397" y="2499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1361" y="246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8" name="Rectangle 9"/>
            <p:cNvSpPr>
              <a:spLocks noChangeArrowheads="1"/>
            </p:cNvSpPr>
            <p:nvPr/>
          </p:nvSpPr>
          <p:spPr bwMode="auto">
            <a:xfrm>
              <a:off x="1324" y="187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59" name="AutoShape 10"/>
            <p:cNvSpPr>
              <a:spLocks noChangeArrowheads="1"/>
            </p:cNvSpPr>
            <p:nvPr/>
          </p:nvSpPr>
          <p:spPr bwMode="auto">
            <a:xfrm>
              <a:off x="1324" y="2962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0" name="Line 11"/>
            <p:cNvSpPr>
              <a:spLocks noChangeShapeType="1"/>
            </p:cNvSpPr>
            <p:nvPr/>
          </p:nvSpPr>
          <p:spPr bwMode="auto">
            <a:xfrm>
              <a:off x="1542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1324" y="2418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1324" y="3543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63" name="Group 14"/>
            <p:cNvGrpSpPr>
              <a:grpSpLocks/>
            </p:cNvGrpSpPr>
            <p:nvPr/>
          </p:nvGrpSpPr>
          <p:grpSpPr bwMode="auto">
            <a:xfrm>
              <a:off x="1107" y="2490"/>
              <a:ext cx="145" cy="580"/>
              <a:chOff x="1107" y="2227"/>
              <a:chExt cx="145" cy="580"/>
            </a:xfrm>
          </p:grpSpPr>
          <p:sp>
            <p:nvSpPr>
              <p:cNvPr id="18468" name="Line 15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9" name="Line 16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70" name="Line 17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64" name="Group 18"/>
            <p:cNvGrpSpPr>
              <a:grpSpLocks/>
            </p:cNvGrpSpPr>
            <p:nvPr/>
          </p:nvGrpSpPr>
          <p:grpSpPr bwMode="auto">
            <a:xfrm flipH="1" flipV="1">
              <a:off x="1832" y="3080"/>
              <a:ext cx="145" cy="580"/>
              <a:chOff x="1107" y="2227"/>
              <a:chExt cx="145" cy="580"/>
            </a:xfrm>
          </p:grpSpPr>
          <p:sp>
            <p:nvSpPr>
              <p:cNvPr id="18465" name="Line 19"/>
              <p:cNvSpPr>
                <a:spLocks noChangeShapeType="1"/>
              </p:cNvSpPr>
              <p:nvPr/>
            </p:nvSpPr>
            <p:spPr bwMode="auto">
              <a:xfrm flipH="1">
                <a:off x="1107" y="280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6" name="Line 20"/>
              <p:cNvSpPr>
                <a:spLocks noChangeShapeType="1"/>
              </p:cNvSpPr>
              <p:nvPr/>
            </p:nvSpPr>
            <p:spPr bwMode="auto">
              <a:xfrm flipV="1">
                <a:off x="1107" y="2227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67" name="Line 21"/>
              <p:cNvSpPr>
                <a:spLocks noChangeShapeType="1"/>
              </p:cNvSpPr>
              <p:nvPr/>
            </p:nvSpPr>
            <p:spPr bwMode="auto">
              <a:xfrm flipH="1">
                <a:off x="1107" y="2227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6534150" y="2959100"/>
            <a:ext cx="2419350" cy="2936875"/>
            <a:chOff x="4227" y="1873"/>
            <a:chExt cx="1524" cy="1850"/>
          </a:xfrm>
        </p:grpSpPr>
        <p:sp>
          <p:nvSpPr>
            <p:cNvPr id="18439" name="Line 23"/>
            <p:cNvSpPr>
              <a:spLocks noChangeShapeType="1"/>
            </p:cNvSpPr>
            <p:nvPr/>
          </p:nvSpPr>
          <p:spPr bwMode="auto">
            <a:xfrm>
              <a:off x="4990" y="2127"/>
              <a:ext cx="0" cy="21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0" name="AutoShape 24"/>
            <p:cNvSpPr>
              <a:spLocks noChangeArrowheads="1"/>
            </p:cNvSpPr>
            <p:nvPr/>
          </p:nvSpPr>
          <p:spPr bwMode="auto">
            <a:xfrm>
              <a:off x="4772" y="2418"/>
              <a:ext cx="436" cy="217"/>
            </a:xfrm>
            <a:prstGeom prst="diamond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1" name="Rectangle 25"/>
            <p:cNvSpPr>
              <a:spLocks noChangeArrowheads="1"/>
            </p:cNvSpPr>
            <p:nvPr/>
          </p:nvSpPr>
          <p:spPr bwMode="auto">
            <a:xfrm>
              <a:off x="4772" y="1873"/>
              <a:ext cx="435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2" name="Rectangle 26"/>
            <p:cNvSpPr>
              <a:spLocks noChangeArrowheads="1"/>
            </p:cNvSpPr>
            <p:nvPr/>
          </p:nvSpPr>
          <p:spPr bwMode="auto">
            <a:xfrm>
              <a:off x="4227" y="296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4445" y="2535"/>
              <a:ext cx="254" cy="363"/>
              <a:chOff x="4445" y="2272"/>
              <a:chExt cx="254" cy="363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44" name="Group 30"/>
            <p:cNvGrpSpPr>
              <a:grpSpLocks/>
            </p:cNvGrpSpPr>
            <p:nvPr/>
          </p:nvGrpSpPr>
          <p:grpSpPr bwMode="auto">
            <a:xfrm flipH="1">
              <a:off x="5280" y="2535"/>
              <a:ext cx="254" cy="363"/>
              <a:chOff x="4445" y="2272"/>
              <a:chExt cx="254" cy="363"/>
            </a:xfrm>
          </p:grpSpPr>
          <p:sp>
            <p:nvSpPr>
              <p:cNvPr id="18451" name="Line 31"/>
              <p:cNvSpPr>
                <a:spLocks noChangeShapeType="1"/>
              </p:cNvSpPr>
              <p:nvPr/>
            </p:nvSpPr>
            <p:spPr bwMode="auto">
              <a:xfrm flipH="1">
                <a:off x="4445" y="2272"/>
                <a:ext cx="25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2" name="Line 32"/>
              <p:cNvSpPr>
                <a:spLocks noChangeShapeType="1"/>
              </p:cNvSpPr>
              <p:nvPr/>
            </p:nvSpPr>
            <p:spPr bwMode="auto">
              <a:xfrm>
                <a:off x="4445" y="2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445" name="Rectangle 33"/>
            <p:cNvSpPr>
              <a:spLocks noChangeArrowheads="1"/>
            </p:cNvSpPr>
            <p:nvPr/>
          </p:nvSpPr>
          <p:spPr bwMode="auto">
            <a:xfrm>
              <a:off x="4772" y="3542"/>
              <a:ext cx="435" cy="181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8446" name="Line 34"/>
            <p:cNvSpPr>
              <a:spLocks noChangeShapeType="1"/>
            </p:cNvSpPr>
            <p:nvPr/>
          </p:nvSpPr>
          <p:spPr bwMode="auto">
            <a:xfrm flipH="1" flipV="1">
              <a:off x="4445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35"/>
            <p:cNvSpPr>
              <a:spLocks noChangeShapeType="1"/>
            </p:cNvSpPr>
            <p:nvPr/>
          </p:nvSpPr>
          <p:spPr bwMode="auto">
            <a:xfrm flipV="1">
              <a:off x="4445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36"/>
            <p:cNvSpPr>
              <a:spLocks noChangeShapeType="1"/>
            </p:cNvSpPr>
            <p:nvPr/>
          </p:nvSpPr>
          <p:spPr bwMode="auto">
            <a:xfrm flipV="1">
              <a:off x="5280" y="3615"/>
              <a:ext cx="2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Line 37"/>
            <p:cNvSpPr>
              <a:spLocks noChangeShapeType="1"/>
            </p:cNvSpPr>
            <p:nvPr/>
          </p:nvSpPr>
          <p:spPr bwMode="auto">
            <a:xfrm flipH="1" flipV="1">
              <a:off x="5534" y="3252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0" name="Oval 38"/>
            <p:cNvSpPr>
              <a:spLocks noChangeArrowheads="1"/>
            </p:cNvSpPr>
            <p:nvPr/>
          </p:nvSpPr>
          <p:spPr bwMode="auto">
            <a:xfrm>
              <a:off x="5316" y="2962"/>
              <a:ext cx="435" cy="1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1670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better way to do it</a:t>
            </a: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 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 &lt;= 10: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print</a:t>
            </a:r>
            <a:r>
              <a:rPr lang="en-US" altLang="en-US" sz="2400">
                <a:latin typeface="Courier New" panose="02070309020205020404" pitchFamily="49" charset="0"/>
              </a:rPr>
              <a:t>(num)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 +=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684369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25513" y="265810"/>
            <a:ext cx="68911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More ways to control flow while inside a loop: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46966" y="1485784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</p:spTree>
    <p:extLst>
      <p:ext uri="{BB962C8B-B14F-4D97-AF65-F5344CB8AC3E}">
        <p14:creationId xmlns:p14="http://schemas.microsoft.com/office/powerpoint/2010/main" val="798660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6355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multiple of a given value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46966" y="4125479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90530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1476014"/>
            <a:ext cx="8666163" cy="50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continue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71761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e.g. Print the first odd multiple of a given value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335226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5666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6966" y="2339662"/>
            <a:ext cx="8666163" cy="42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value = 14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trial = 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trial &lt; value: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trial % 2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pass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value % trial ==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(trial)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break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</a:rPr>
              <a:t>trial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25513" y="150596"/>
            <a:ext cx="417934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46966" y="784273"/>
            <a:ext cx="936532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If you get to a point in your logic where you want to specifically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do nothing, you can use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966" y="5738018"/>
            <a:ext cx="518463" cy="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28045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78513" y="3408853"/>
            <a:ext cx="9295600" cy="1209199"/>
          </a:xfrm>
        </p:spPr>
        <p:txBody>
          <a:bodyPr/>
          <a:lstStyle/>
          <a:p>
            <a:r>
              <a:rPr lang="en-GB" altLang="en-US"/>
              <a:t>Python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r>
              <a:rPr lang="en-GB" altLang="en-US"/>
              <a:t>Common operators: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/>
              <a:t>,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/>
              <a:t> and </a:t>
            </a:r>
            <a:r>
              <a:rPr lang="en-GB" alt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</p:txBody>
      </p:sp>
      <p:sp>
        <p:nvSpPr>
          <p:cNvPr id="1229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331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</p:txBody>
      </p:sp>
      <p:sp>
        <p:nvSpPr>
          <p:cNvPr id="1433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Testing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261" y="4227818"/>
            <a:ext cx="8460886" cy="9066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What if we want someone with all of these qualities?</a:t>
            </a:r>
          </a:p>
          <a:p>
            <a:pPr>
              <a:defRPr/>
            </a:pPr>
            <a:r>
              <a:rPr lang="en-GB" sz="2646" dirty="0">
                <a:latin typeface="+mn-lt"/>
              </a:rPr>
              <a:t>What if we want someone who is some of these qualities?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4646580" y="2474394"/>
            <a:ext cx="21524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1984">
                <a:latin typeface="Arial" panose="020B0604020202020204" pitchFamily="34" charset="0"/>
              </a:rPr>
              <a:t>Some variables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6140" y="2684385"/>
            <a:ext cx="1312444" cy="5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536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You may want to create a more complex expression when testing using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646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age")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name")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== 1.63: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("Correct height")</a:t>
            </a:r>
          </a:p>
        </p:txBody>
      </p:sp>
      <p:sp>
        <p:nvSpPr>
          <p:cNvPr id="1638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Introducing the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altLang="en-US" sz="3527"/>
              <a:t>,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altLang="en-US" sz="3527"/>
              <a:t> and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altLang="en-US" sz="3527"/>
              <a:t> operators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3303" y="4031827"/>
            <a:ext cx="4535805" cy="1720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646" dirty="0">
                <a:latin typeface="+mn-lt"/>
              </a:rPr>
              <a:t>Could perform 3 tests to make sure the 3 variables are correct</a:t>
            </a:r>
          </a:p>
          <a:p>
            <a:pPr>
              <a:defRPr/>
            </a:pPr>
            <a:endParaRPr lang="en-GB" sz="2646" dirty="0">
              <a:latin typeface="+mn-lt"/>
            </a:endParaRPr>
          </a:p>
          <a:p>
            <a:pPr>
              <a:defRPr/>
            </a:pPr>
            <a:r>
              <a:rPr lang="en-GB" sz="2646" dirty="0">
                <a:latin typeface="+mn-lt"/>
              </a:rPr>
              <a:t>This seems inefficient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528377" y="3914582"/>
            <a:ext cx="1527685" cy="35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85108" y="4434309"/>
            <a:ext cx="1238947" cy="3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02861" y="4738796"/>
            <a:ext cx="1321194" cy="99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/>
              <a:t>Block executes only if both expressions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== 23: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646">
                <a:cs typeface="Courier New" panose="02070309020205020404" pitchFamily="49" charset="0"/>
              </a:rPr>
              <a:t> can be chained more than once too: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"Jemma"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1.63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age &gt;= 20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height &lt; 2: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 like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 like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en-GB" altLang="en-US" sz="3527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646"/>
              <a:t> will reverse the Boolean result of an expression, we can use it to make blocks that execute only if the expression returns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646"/>
              <a:t> or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age = 22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name = "Rachel"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height = 1.65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name == "Jemma":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("It isn't Jemma!")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It isn't Jemma!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59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7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 dirty="0">
                <a:cs typeface="Courier New" panose="02070309020205020404" pitchFamily="49" charset="0"/>
              </a:rPr>
              <a:t>Can be used to see if variable not in a collection: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[1, 2, 3]: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("Didn't find x in list")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 dirty="0">
                <a:solidFill>
                  <a:srgbClr val="006600"/>
                </a:solidFill>
                <a:latin typeface="Courier New" panose="02070309020205020404" pitchFamily="49" charset="0"/>
              </a:rPr>
              <a:t>Didn't find x in list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 dirty="0">
                <a:cs typeface="Courier New" panose="02070309020205020404" pitchFamily="49" charset="0"/>
              </a:rPr>
              <a:t>Can be used to reverse Boolean logic:</a:t>
            </a:r>
            <a:endParaRPr lang="en-US" altLang="en-US" sz="220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not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100: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("x is not 100")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 dirty="0">
                <a:solidFill>
                  <a:srgbClr val="006600"/>
                </a:solidFill>
                <a:latin typeface="Courier New" panose="02070309020205020404" pitchFamily="49" charset="0"/>
              </a:rPr>
              <a:t>x is not 100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3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GB" altLang="en-US" sz="3527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646">
                <a:cs typeface="Courier New" panose="02070309020205020404" pitchFamily="49" charset="0"/>
              </a:rPr>
              <a:t> will return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 if either or both expressions are </a:t>
            </a:r>
            <a:r>
              <a:rPr lang="en-US" altLang="en-US" sz="2646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646"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greeting = "Hello"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greeting == "Hi" or greeting == "Hello":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("Good day")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Good day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Can be chained more than once: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x = 25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&lt; 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&gt; 100 </a:t>
            </a: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 x == 25: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2205">
                <a:latin typeface="Courier New" panose="02070309020205020404" pitchFamily="49" charset="0"/>
                <a:cs typeface="Courier New" panose="02070309020205020404" pitchFamily="49" charset="0"/>
              </a:rPr>
              <a:t>("x is correct")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5" i="1">
                <a:solidFill>
                  <a:srgbClr val="006600"/>
                </a:solidFill>
                <a:latin typeface="Courier New" panose="02070309020205020404" pitchFamily="49" charset="0"/>
              </a:rPr>
              <a:t>x is correct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7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>
                <a:cs typeface="Courier New" panose="02070309020205020404" pitchFamily="49" charset="0"/>
              </a:rPr>
              <a:t>Using </a:t>
            </a:r>
            <a:r>
              <a:rPr lang="en-GB" altLang="en-US" sz="3527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GB" altLang="en-US" sz="3527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4"/>
          <p:cNvSpPr txBox="1">
            <a:spLocks/>
          </p:cNvSpPr>
          <p:nvPr/>
        </p:nvSpPr>
        <p:spPr bwMode="auto">
          <a:xfrm>
            <a:off x="415262" y="1515435"/>
            <a:ext cx="9279850" cy="49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All of these operators can be chained together to create more complex expressions: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start =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end = 55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status = "STARTED"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status == "STARTED"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(start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is not 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 end &gt; 0):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altLang="en-US" sz="1984">
                <a:latin typeface="Courier New" panose="02070309020205020404" pitchFamily="49" charset="0"/>
                <a:cs typeface="Courier New" panose="02070309020205020404" pitchFamily="49" charset="0"/>
              </a:rPr>
              <a:t>("Running")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984" i="1">
                <a:solidFill>
                  <a:srgbClr val="006600"/>
                </a:solidFill>
                <a:latin typeface="Courier New" panose="02070309020205020404" pitchFamily="49" charset="0"/>
              </a:rPr>
              <a:t>Running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5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646">
                <a:cs typeface="Courier New" panose="02070309020205020404" pitchFamily="49" charset="0"/>
              </a:rPr>
              <a:t>You might need brackets (as above) to specify the precedence of evaluation of expressions.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646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1" name="Title Placeholder 5"/>
          <p:cNvSpPr txBox="1">
            <a:spLocks/>
          </p:cNvSpPr>
          <p:nvPr/>
        </p:nvSpPr>
        <p:spPr bwMode="auto">
          <a:xfrm>
            <a:off x="415262" y="419982"/>
            <a:ext cx="9279850" cy="9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Chaining all of these operators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September 2010</a:t>
            </a:r>
          </a:p>
        </p:txBody>
      </p:sp>
      <p:sp>
        <p:nvSpPr>
          <p:cNvPr id="166916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6917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6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94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Simplest form of repetition is </a:t>
            </a:r>
            <a:r>
              <a:rPr lang="en-US" altLang="en-US" sz="2800" i="1">
                <a:latin typeface="Calibri" panose="020F0502020204030204" pitchFamily="34" charset="0"/>
              </a:rPr>
              <a:t>while loop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26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num_moons = 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</a:rPr>
              <a:t> num_moons &gt; 0: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(num_moons)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num_moons -= 1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86363" y="1820863"/>
            <a:ext cx="736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test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 flipH="1">
            <a:off x="4522788" y="2282825"/>
            <a:ext cx="6334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2101</TotalTime>
  <Words>2895</Words>
  <Application>Microsoft Macintosh PowerPoint</Application>
  <PresentationFormat>Custom</PresentationFormat>
  <Paragraphs>613</Paragraphs>
  <Slides>78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229</cp:revision>
  <cp:lastPrinted>1601-01-01T00:00:00Z</cp:lastPrinted>
  <dcterms:created xsi:type="dcterms:W3CDTF">2010-10-09T19:29:06Z</dcterms:created>
  <dcterms:modified xsi:type="dcterms:W3CDTF">2021-11-16T14:49:03Z</dcterms:modified>
</cp:coreProperties>
</file>