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1" r:id="rId1"/>
  </p:sldMasterIdLst>
  <p:notesMasterIdLst>
    <p:notesMasterId r:id="rId130"/>
  </p:notesMasterIdLst>
  <p:sldIdLst>
    <p:sldId id="575" r:id="rId2"/>
    <p:sldId id="438" r:id="rId3"/>
    <p:sldId id="453" r:id="rId4"/>
    <p:sldId id="454" r:id="rId5"/>
    <p:sldId id="439" r:id="rId6"/>
    <p:sldId id="459" r:id="rId7"/>
    <p:sldId id="460" r:id="rId8"/>
    <p:sldId id="461" r:id="rId9"/>
    <p:sldId id="440" r:id="rId10"/>
    <p:sldId id="463" r:id="rId11"/>
    <p:sldId id="464" r:id="rId12"/>
    <p:sldId id="465" r:id="rId13"/>
    <p:sldId id="560" r:id="rId14"/>
    <p:sldId id="561" r:id="rId15"/>
    <p:sldId id="562" r:id="rId16"/>
    <p:sldId id="441" r:id="rId17"/>
    <p:sldId id="466" r:id="rId18"/>
    <p:sldId id="467" r:id="rId19"/>
    <p:sldId id="468" r:id="rId20"/>
    <p:sldId id="469" r:id="rId21"/>
    <p:sldId id="470" r:id="rId22"/>
    <p:sldId id="536" r:id="rId23"/>
    <p:sldId id="539" r:id="rId24"/>
    <p:sldId id="540" r:id="rId25"/>
    <p:sldId id="541" r:id="rId26"/>
    <p:sldId id="542" r:id="rId27"/>
    <p:sldId id="543" r:id="rId28"/>
    <p:sldId id="544" r:id="rId29"/>
    <p:sldId id="537" r:id="rId30"/>
    <p:sldId id="552" r:id="rId31"/>
    <p:sldId id="557" r:id="rId32"/>
    <p:sldId id="556" r:id="rId33"/>
    <p:sldId id="553" r:id="rId34"/>
    <p:sldId id="555" r:id="rId35"/>
    <p:sldId id="559" r:id="rId36"/>
    <p:sldId id="443" r:id="rId37"/>
    <p:sldId id="471" r:id="rId38"/>
    <p:sldId id="472" r:id="rId39"/>
    <p:sldId id="476" r:id="rId40"/>
    <p:sldId id="478" r:id="rId41"/>
    <p:sldId id="570" r:id="rId42"/>
    <p:sldId id="473" r:id="rId43"/>
    <p:sldId id="474" r:id="rId44"/>
    <p:sldId id="475" r:id="rId45"/>
    <p:sldId id="479" r:id="rId46"/>
    <p:sldId id="482" r:id="rId47"/>
    <p:sldId id="483" r:id="rId48"/>
    <p:sldId id="484" r:id="rId49"/>
    <p:sldId id="485" r:id="rId50"/>
    <p:sldId id="563" r:id="rId51"/>
    <p:sldId id="564" r:id="rId52"/>
    <p:sldId id="565" r:id="rId53"/>
    <p:sldId id="566" r:id="rId54"/>
    <p:sldId id="567" r:id="rId55"/>
    <p:sldId id="568" r:id="rId56"/>
    <p:sldId id="569" r:id="rId57"/>
    <p:sldId id="446" r:id="rId58"/>
    <p:sldId id="498" r:id="rId59"/>
    <p:sldId id="499" r:id="rId60"/>
    <p:sldId id="500" r:id="rId61"/>
    <p:sldId id="501" r:id="rId62"/>
    <p:sldId id="502" r:id="rId63"/>
    <p:sldId id="503" r:id="rId64"/>
    <p:sldId id="504" r:id="rId65"/>
    <p:sldId id="505" r:id="rId66"/>
    <p:sldId id="448" r:id="rId67"/>
    <p:sldId id="506" r:id="rId68"/>
    <p:sldId id="507" r:id="rId69"/>
    <p:sldId id="508" r:id="rId70"/>
    <p:sldId id="512" r:id="rId71"/>
    <p:sldId id="513" r:id="rId72"/>
    <p:sldId id="449" r:id="rId73"/>
    <p:sldId id="514" r:id="rId74"/>
    <p:sldId id="515" r:id="rId75"/>
    <p:sldId id="516" r:id="rId76"/>
    <p:sldId id="517" r:id="rId77"/>
    <p:sldId id="518" r:id="rId78"/>
    <p:sldId id="520" r:id="rId79"/>
    <p:sldId id="571" r:id="rId80"/>
    <p:sldId id="572" r:id="rId81"/>
    <p:sldId id="450" r:id="rId82"/>
    <p:sldId id="521" r:id="rId83"/>
    <p:sldId id="522" r:id="rId84"/>
    <p:sldId id="523" r:id="rId85"/>
    <p:sldId id="524" r:id="rId86"/>
    <p:sldId id="573" r:id="rId87"/>
    <p:sldId id="574" r:id="rId88"/>
    <p:sldId id="451" r:id="rId89"/>
    <p:sldId id="525" r:id="rId90"/>
    <p:sldId id="526" r:id="rId91"/>
    <p:sldId id="527" r:id="rId92"/>
    <p:sldId id="528" r:id="rId93"/>
    <p:sldId id="452" r:id="rId94"/>
    <p:sldId id="578" r:id="rId95"/>
    <p:sldId id="581" r:id="rId96"/>
    <p:sldId id="580" r:id="rId97"/>
    <p:sldId id="602" r:id="rId98"/>
    <p:sldId id="601" r:id="rId99"/>
    <p:sldId id="603" r:id="rId100"/>
    <p:sldId id="604" r:id="rId101"/>
    <p:sldId id="605" r:id="rId102"/>
    <p:sldId id="444" r:id="rId103"/>
    <p:sldId id="445" r:id="rId104"/>
    <p:sldId id="606" r:id="rId105"/>
    <p:sldId id="447" r:id="rId106"/>
    <p:sldId id="607" r:id="rId107"/>
    <p:sldId id="608" r:id="rId108"/>
    <p:sldId id="609" r:id="rId109"/>
    <p:sldId id="610" r:id="rId110"/>
    <p:sldId id="611" r:id="rId111"/>
    <p:sldId id="612" r:id="rId112"/>
    <p:sldId id="613" r:id="rId113"/>
    <p:sldId id="614" r:id="rId114"/>
    <p:sldId id="480" r:id="rId115"/>
    <p:sldId id="615" r:id="rId116"/>
    <p:sldId id="616" r:id="rId117"/>
    <p:sldId id="617" r:id="rId118"/>
    <p:sldId id="618" r:id="rId119"/>
    <p:sldId id="619" r:id="rId120"/>
    <p:sldId id="620" r:id="rId121"/>
    <p:sldId id="621" r:id="rId122"/>
    <p:sldId id="622" r:id="rId123"/>
    <p:sldId id="270" r:id="rId124"/>
    <p:sldId id="265" r:id="rId125"/>
    <p:sldId id="266" r:id="rId126"/>
    <p:sldId id="267" r:id="rId127"/>
    <p:sldId id="268" r:id="rId128"/>
    <p:sldId id="282" r:id="rId129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/>
    <p:restoredTop sz="94694"/>
  </p:normalViewPr>
  <p:slideViewPr>
    <p:cSldViewPr>
      <p:cViewPr varScale="1">
        <p:scale>
          <a:sx n="106" d="100"/>
          <a:sy n="106" d="100"/>
        </p:scale>
        <p:origin x="1864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227083-4A1D-4DF7-BBB2-20394038DA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C139522-EA29-416B-8086-A95DDED71CC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0C7DFF-D1CD-439A-8FBC-AB5B9234FC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EB1E632-C638-4594-BB4C-32347E1F9F6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5199AC-13E7-4DA6-85F5-2BAE17D035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AED51-FA37-4DBF-82C7-8C8FEBA17F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0E1A57-9DAB-4BEF-AFEF-9F0B5B32F9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D4410F-0831-4863-87E6-6C31F5FFDE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B659B4-07E5-44E1-ABCB-01DA0C23552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CBF31C-907E-4DBB-8A8A-3276E7384C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1BC5ADB-F057-4E14-AFA9-5C017A064C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560B55-6840-4F22-8027-9634F87141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D5266A7-560C-48E4-929E-A33802D2FB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2E3497-9F4B-4C9E-A78C-F7387B4E879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C7DA036-289A-4705-843B-AEF6D53269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B9A49B-1B56-45CA-97F4-345E9F03F9E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77BDBC-9672-477B-AC59-81D5598A6D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3AC141-59D4-40D8-A5A0-3F267F89D8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05B11A-957B-449A-BD53-40EB174395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4B7693-E66E-4F6F-B81A-9B8FA2D3E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60D66B4-573E-4300-A0F0-679E9A40D1B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DC3EA3-CEC6-42CD-B06A-FCCF7F5E16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3CB4A3-FCDA-4BB7-A92D-E0DD67B575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D64ED7-B3EA-418B-9C3E-9D6FE6DE4B02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128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627EA1-7F26-4C66-80AC-70566D6285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FB347E-E49E-4369-A7A1-4E57338A717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CE0FB5-A6E6-4A93-82D5-47520525FC2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E5EE9F-C1C2-403D-B292-F1F765EDCB9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03B134F-F084-4BF2-A03E-2C8818704D0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7ACCCB-8298-4D59-9E76-8F76B2654B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842F05-2CB4-4327-858E-EE3ECE814DF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E739B3E-6996-4E85-9BA7-CDC56157F83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B7ED088-1392-4051-ACB6-600667365CF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0084796-FF78-4E04-8EA1-1DB3853C0B1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71DA2E2-584F-401E-B60F-6F22848ED6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1E4EB76-E10D-4CAF-BCDB-7C511166721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737A7AA-E734-44D5-8A68-9772112FD4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6C639B-35CB-4B31-9339-C3D84B6DD2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F8A375-0C4D-4AC5-84BE-CC0E7E1A99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8C59922-BCA1-4831-80B0-35665A06D51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E9C58A1-0D7A-45A1-B036-5E48C16E22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F6600F-7793-4190-BBA7-03D7505538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62E840-F0A2-451F-BE81-83CAED5FF7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D73AFAC-A238-4D57-BF64-16E07B3D7A8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9786334-1B45-4D92-A6B1-14A54768BA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03CD57-23DF-4D9A-A077-0EF7C9ED048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65C2CE-3E97-487D-BBEA-D5E5A6A0D97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96F5458-54A9-43C7-A1AC-9EC4B87C8E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221ED6-B297-40EC-93CB-41BC40132A5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261BF2-2F3E-46EE-9D8A-F85A0F96464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874C68-1C82-4F97-A6CA-D3CE4E18BDF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5A74261-F132-4F71-B9A5-D8DD6BE77A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3B2D1D3-5582-47D7-9460-61C0B49478F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E5601A-E388-41D6-BBAD-07960D49E2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574B5FD-E5F1-4F0E-BFAD-F16935F4055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9064C4-1D63-41B0-9F6E-4A15FB50ECA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1452286-BCF0-44E1-A7F4-B104CDE0A8A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43F01D-4E65-4DEF-8098-76291916673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00ACDC-2ACB-4BE9-9411-597ED004A3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917D8F-8932-4F80-B6C1-400FE445C29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02D6C63-7D68-4F83-A9F1-530B26AB3D6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E9C22C-AE15-449A-9817-64ED2C68F3D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B78B0C3-9980-4658-915A-F4DE403900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903E45-8FCB-4E07-B479-979B831D06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B748C02-5919-4FD0-B060-0F0F00956C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A6B4BB4-9006-43F7-B18E-91845E9FDF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298078F-2C36-4DF9-98C0-A9C554E9EC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82CE073-3478-4A22-A273-F68589D86AF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04D1D01-C8A3-4CD9-85EE-B23339E5D3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EC40FE3-778F-44F9-B04D-E657D995ED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C5ADAE3-F542-4B6D-B215-932ECD73AF4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4DABBFC-9A83-4B19-8B12-EC57A20130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E8B9E5-9278-46B4-8E1D-7980A00E2E4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90ABC1-9210-480A-907F-568125E2913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59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BA6150-C841-49F6-A5C0-13215AB7A83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80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257B4D-EDBD-4BAF-A90C-1C80DD2CBF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C63EE6-03C1-4504-AA0C-8FF5BEC6BE7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6016D6-FC55-44CB-A982-6FA553137DA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4868C6-06C1-4E38-BA22-710524FF75A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C408D8-2F7A-4D93-BEFF-B78B3AF975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2B41FE8-5192-4B52-BDCB-81D2801E08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EE3E1A3-09C6-439A-9382-C94FE3DBDE3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77AE2E-AD80-41DD-86B3-2DA4FA7A104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6940AA-CAC9-4835-AF7A-198C6A3A178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F7E94CF-37F6-49B7-841D-A7DE74691DF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2A8F523-BE14-4991-A6CC-7A625F7CC5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24006F-D5BC-463A-9001-8D1784816F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270C17-F407-4B2D-B001-32E3674BF7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9EA102-8D32-4BD7-BF5E-AE7BCF4E5B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E7DF91-9296-4303-80CB-874047ED54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A7F207-F5BF-4CAA-AD7A-EF9ED0DDEE5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F2289A-12CD-41AE-8A9A-D7CACC62FC5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85F03F3-AAA7-4E68-95E5-6C5CD9FA13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549BA3-8341-4B9B-8A1A-A1A3062C867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A2D4DB-8E04-4582-A627-580F8E5A31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E0DFF3-157D-47F2-9D20-557C05C0762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640DDDF-B0DC-4FAF-A9B0-9A184A9FC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E3E240-8004-4D09-AF01-DD3577DFCF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2682F36-8238-4889-A8CA-EC62075CB4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99A722A-C22B-4782-B27E-F36698F5924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3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C26CBB-A6C0-400F-97B4-FE5311E7ADB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51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36D10E2-9FC5-49D6-8DDB-5005C3D1958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7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BEF3DDD-DB6F-423B-93A3-1649DAA970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9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CB664AF-A5F9-4D5C-9777-20493B5C49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12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2E14F6-F169-45B5-9C05-7C4AC143B5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5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B7B2CE-A706-4E91-8AEE-37D0ABC5CD2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73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A68DAB-DC06-438B-A410-A999C216406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9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4D3286-16BE-4CB1-BB24-ECC4824D15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1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CC39A2-6E18-44E2-B474-7588A5276B3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35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6F51D69-8D85-468D-A329-8C4660B8C5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6748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958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2158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4349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AD5167A-F186-4623-B0D1-C81CA7D9E0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55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7870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AEFA667-12A0-40B6-9D82-C73C296834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C2E7E6-1DC5-4F2F-B752-7D4AA7BD38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B5BD0D-AB34-4D94-8868-79958A4E38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FECDE7-1152-4ADE-AC0A-50E4F28764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9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4E07E2C-7953-42F0-80E8-539FAC5350F6}" type="datetimeFigureOut">
              <a:rPr lang="en-GB"/>
              <a:pPr>
                <a:defRPr/>
              </a:pPr>
              <a:t>23/11/2021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3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2253782-A8BD-458C-9AE3-48B924BC3294}" type="datetimeFigureOut">
              <a:rPr lang="en-GB"/>
              <a:pPr>
                <a:defRPr/>
              </a:pPr>
              <a:t>23/11/2021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1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8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0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52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75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02/#examples" TargetMode="Externa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10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Reasons made sense for C in 1970...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960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4900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18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943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 dirty="0">
                <a:latin typeface="Calibri" panose="020F0502020204030204" pitchFamily="34" charset="0"/>
              </a:rPr>
              <a:t>sequences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 dirty="0">
                <a:latin typeface="Courier New" panose="02070309020205020404" pitchFamily="49" charset="0"/>
              </a:rPr>
              <a:t>0…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(X)-1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Can also be </a:t>
            </a:r>
            <a:r>
              <a:rPr lang="en-US" altLang="en-US" sz="2800" i="1" dirty="0">
                <a:latin typeface="Calibri" panose="020F0502020204030204" pitchFamily="34" charset="0"/>
              </a:rPr>
              <a:t>sliced</a:t>
            </a:r>
            <a:r>
              <a:rPr lang="en-US" altLang="en-US" sz="2800" dirty="0">
                <a:latin typeface="Calibri" panose="020F0502020204030204" pitchFamily="34" charset="0"/>
              </a:rPr>
              <a:t>  using a range of indices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694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66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991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5962024" y="4297363"/>
            <a:ext cx="1497782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6899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14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039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500688" y="4297363"/>
            <a:ext cx="1959118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>
            <a:off x="5500688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104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62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087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459806" y="4297363"/>
            <a:ext cx="1449244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45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Lists, strings, and tuples are all </a:t>
            </a:r>
            <a:r>
              <a:rPr lang="en-US" altLang="en-US" sz="2800" i="1">
                <a:latin typeface="Calibri" panose="020F0502020204030204" pitchFamily="34" charset="0"/>
              </a:rPr>
              <a:t>sequences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be indexed by integers in the range </a:t>
            </a:r>
            <a:r>
              <a:rPr lang="en-US" altLang="en-US" sz="2800">
                <a:latin typeface="Courier New" panose="02070309020205020404" pitchFamily="49" charset="0"/>
              </a:rPr>
              <a:t>0…len(X)-1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also be </a:t>
            </a:r>
            <a:r>
              <a:rPr lang="en-US" altLang="en-US" sz="2800" i="1">
                <a:latin typeface="Calibri" panose="020F0502020204030204" pitchFamily="34" charset="0"/>
              </a:rPr>
              <a:t>sliced</a:t>
            </a:r>
            <a:r>
              <a:rPr lang="en-US" altLang="en-US" sz="2800">
                <a:latin typeface="Calibri" panose="020F0502020204030204" pitchFamily="34" charset="0"/>
              </a:rPr>
              <a:t>  using a range of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2859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(element[:4])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uran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(element[-4:])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3092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10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135" name="Group 47"/>
          <p:cNvGraphicFramePr>
            <a:graphicFrameLocks noGrp="1"/>
          </p:cNvGraphicFramePr>
          <p:nvPr/>
        </p:nvGraphicFramePr>
        <p:xfrm>
          <a:off x="5270500" y="4816475"/>
          <a:ext cx="3408363" cy="658813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941342" y="4297363"/>
            <a:ext cx="1967707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2226" cy="260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Index from 0, not 1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Reasons made sense for C in 1970...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It is the distance from the first element.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It's an error to try to access out of range</a:t>
            </a:r>
            <a:endParaRPr lang="en-US" altLang="en-US" sz="2800" dirty="0">
              <a:latin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7188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06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231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79236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54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279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65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checks bounds when indexing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truncates when slicing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2224088"/>
            <a:ext cx="449421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element = 'uranium'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string index out of range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(element[1:400])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ranium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graphicFrame>
        <p:nvGraphicFramePr>
          <p:cNvPr id="481284" name="Group 4"/>
          <p:cNvGraphicFramePr>
            <a:graphicFrameLocks noGrp="1"/>
          </p:cNvGraphicFramePr>
          <p:nvPr/>
        </p:nvGraphicFramePr>
        <p:xfrm>
          <a:off x="5500688" y="4297363"/>
          <a:ext cx="3408362" cy="460375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02" name="Group 22"/>
          <p:cNvGraphicFramePr>
            <a:graphicFrameLocks noGrp="1"/>
          </p:cNvGraphicFramePr>
          <p:nvPr/>
        </p:nvGraphicFramePr>
        <p:xfrm>
          <a:off x="5270500" y="3836988"/>
          <a:ext cx="3895725" cy="460375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1327" name="Group 47"/>
          <p:cNvGraphicFramePr>
            <a:graphicFrameLocks noGrp="1"/>
          </p:cNvGraphicFramePr>
          <p:nvPr/>
        </p:nvGraphicFramePr>
        <p:xfrm>
          <a:off x="5270500" y="4816475"/>
          <a:ext cx="3408363" cy="663764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-7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-6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-5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-4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-3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-2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-1</a:t>
                      </a:r>
                    </a:p>
                  </a:txBody>
                  <a:tcPr marT="45751" marB="4575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962023" y="4297363"/>
            <a:ext cx="2947027" cy="460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8899981" y="4240693"/>
            <a:ext cx="480" cy="5760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</a:t>
            </a:r>
            <a:r>
              <a:rPr lang="en-US" altLang="en-US" sz="2800">
                <a:latin typeface="Courier New" panose="02070309020205020404" pitchFamily="49" charset="0"/>
              </a:rPr>
              <a:t>text[1:3]</a:t>
            </a:r>
            <a:r>
              <a:rPr lang="en-US" altLang="en-US" sz="2800">
                <a:latin typeface="Calibri" panose="020F0502020204030204" pitchFamily="34" charset="0"/>
              </a:rPr>
              <a:t> is 0, 1, or 2 characters long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25513" y="1493838"/>
            <a:ext cx="66294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''	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'a'						''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'ab'						'b'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'abc'					'bc'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'abcdef'				'bc'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2226" cy="260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Index from 0, not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Reasons made sense for C in 1970...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It is the distance from the first element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It's an error to try to access out of range</a:t>
            </a:r>
            <a:endParaRPr lang="en-US" altLang="en-US" sz="2800" dirty="0">
              <a:latin typeface="Arial Unicode MS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04573" y="3779590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(gases[4])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IndexError</a:t>
            </a:r>
            <a:r>
              <a:rPr lang="en-US" altLang="en-US" sz="2400" b="1" i="1" dirty="0">
                <a:solidFill>
                  <a:srgbClr val="A50021"/>
                </a:solidFill>
                <a:latin typeface="Courier New" panose="02070309020205020404" pitchFamily="49" charset="0"/>
              </a:rPr>
              <a:t>: list index out of range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43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Slicing always creates a new collection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Beware of aliasing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2408238"/>
            <a:ext cx="85836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points = [[10, 10], [20, 20], [30, 30], [40, 40]]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 = points[1:-1]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middle[0][0] = 'whoops'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middle[1][0] = 'aliasing'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(middle)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[['whoops', 20], ['aliasing', 30]]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(points)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[[10, 10], ['whoops', 20], ['aliasing', 30], [40, 40]]</a:t>
            </a:r>
            <a:endParaRPr lang="en-US" altLang="en-US" sz="22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37062" y="2444388"/>
            <a:ext cx="3283599" cy="3561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>
          <a:xfrm>
            <a:off x="378512" y="3667842"/>
            <a:ext cx="8567632" cy="950210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1209199"/>
          </a:xfrm>
        </p:spPr>
        <p:txBody>
          <a:bodyPr/>
          <a:lstStyle/>
          <a:p>
            <a:r>
              <a:rPr lang="en-GB" altLang="en-US"/>
              <a:t>List comprehensions - what are they? They are useful!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36261" y="1361441"/>
            <a:ext cx="9446094" cy="182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/>
              <a:t>Python supports a concept called "List Comprehensions".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/>
              <a:t>Imagine you want to create a list of square numbers from the list of numbers from 0 to 9. You would type:</a:t>
            </a:r>
          </a:p>
        </p:txBody>
      </p:sp>
      <p:sp>
        <p:nvSpPr>
          <p:cNvPr id="10243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0244" name="Title 8"/>
          <p:cNvSpPr>
            <a:spLocks noGrp="1"/>
          </p:cNvSpPr>
          <p:nvPr>
            <p:ph type="title" idx="4294967295"/>
          </p:nvPr>
        </p:nvSpPr>
        <p:spPr>
          <a:xfrm>
            <a:off x="529" y="300986"/>
            <a:ext cx="9071610" cy="1259946"/>
          </a:xfrm>
        </p:spPr>
        <p:txBody>
          <a:bodyPr/>
          <a:lstStyle/>
          <a:p>
            <a:r>
              <a:rPr lang="en-GB" altLang="en-US"/>
              <a:t>List Comprehensions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5503" y="3463102"/>
            <a:ext cx="8651628" cy="312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[]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6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(x**2)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77017" y="1361442"/>
            <a:ext cx="9605338" cy="72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527" i="1" dirty="0"/>
              <a:t>List Comprehensions </a:t>
            </a:r>
            <a:r>
              <a:rPr lang="en-GB" altLang="en-US" sz="3527" dirty="0"/>
              <a:t>allow you to do it on </a:t>
            </a:r>
            <a:r>
              <a:rPr lang="en-GB" altLang="en-US" sz="3527" b="1" dirty="0"/>
              <a:t>one line</a:t>
            </a:r>
            <a:r>
              <a:rPr lang="en-GB" altLang="en-US" sz="3527" dirty="0"/>
              <a:t>:</a:t>
            </a:r>
          </a:p>
        </p:txBody>
      </p:sp>
      <p:sp>
        <p:nvSpPr>
          <p:cNvPr id="11267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1268" name="Title 8"/>
          <p:cNvSpPr>
            <a:spLocks noGrp="1"/>
          </p:cNvSpPr>
          <p:nvPr>
            <p:ph type="title" idx="4294967295"/>
          </p:nvPr>
        </p:nvSpPr>
        <p:spPr>
          <a:xfrm>
            <a:off x="529" y="257239"/>
            <a:ext cx="9071610" cy="1259946"/>
          </a:xfrm>
        </p:spPr>
        <p:txBody>
          <a:bodyPr/>
          <a:lstStyle/>
          <a:p>
            <a:r>
              <a:rPr lang="en-GB" altLang="en-US"/>
              <a:t>Saving on lines of code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3493" y="2514642"/>
            <a:ext cx="8651628" cy="15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[x**2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range(10)]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4, 9, 16, 25, 36, 49, 64, 81]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70" name="Rectangle 1"/>
          <p:cNvSpPr>
            <a:spLocks noChangeArrowheads="1"/>
          </p:cNvSpPr>
          <p:nvPr/>
        </p:nvSpPr>
        <p:spPr bwMode="auto">
          <a:xfrm>
            <a:off x="441510" y="4754546"/>
            <a:ext cx="8889618" cy="104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3086">
                <a:latin typeface="Arial" panose="020B0604020202020204" pitchFamily="34" charset="0"/>
              </a:rPr>
              <a:t>These can be used to construct lists in a natural and easy way.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2291" name="Title 8"/>
          <p:cNvSpPr>
            <a:spLocks noGrp="1"/>
          </p:cNvSpPr>
          <p:nvPr>
            <p:ph type="title" idx="4294967295"/>
          </p:nvPr>
        </p:nvSpPr>
        <p:spPr>
          <a:xfrm>
            <a:off x="1008485" y="125994"/>
            <a:ext cx="9071610" cy="1259946"/>
          </a:xfrm>
        </p:spPr>
        <p:txBody>
          <a:bodyPr/>
          <a:lstStyle/>
          <a:p>
            <a:r>
              <a:rPr lang="en-GB" altLang="en-US"/>
              <a:t>It gets better - include conditions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436261" y="1072308"/>
            <a:ext cx="9446094" cy="182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3086" dirty="0"/>
              <a:t>Imagine our previous example - but you only want to include values in the list where the result is an even number: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5503" y="2858125"/>
            <a:ext cx="8651628" cy="362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[]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res = x**2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res % 2 == 0:</a:t>
            </a: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GB" altLang="en-US" sz="2646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S.append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3315" name="Title 8"/>
          <p:cNvSpPr>
            <a:spLocks noGrp="1"/>
          </p:cNvSpPr>
          <p:nvPr>
            <p:ph type="title" idx="4294967295"/>
          </p:nvPr>
        </p:nvSpPr>
        <p:spPr>
          <a:xfrm>
            <a:off x="529" y="138244"/>
            <a:ext cx="9071610" cy="1259946"/>
          </a:xfrm>
        </p:spPr>
        <p:txBody>
          <a:bodyPr/>
          <a:lstStyle/>
          <a:p>
            <a:r>
              <a:rPr lang="en-GB" altLang="en-US" dirty="0"/>
              <a:t>Can be simplified to…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5909" y="1398573"/>
            <a:ext cx="9366307" cy="261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[x**2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x**2 % 2 == 0]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b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646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646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4, 16, 36, 64]</a:t>
            </a:r>
            <a:endParaRPr lang="en-US" altLang="en-US" sz="2646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41510" y="5288272"/>
            <a:ext cx="9440845" cy="102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3086" dirty="0">
                <a:latin typeface="Arial" panose="020B0604020202020204" pitchFamily="34" charset="0"/>
              </a:rPr>
              <a:t>See more info at: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2976" dirty="0">
                <a:latin typeface="Arial" panose="020B0604020202020204" pitchFamily="34" charset="0"/>
                <a:hlinkClick r:id="rId2"/>
              </a:rPr>
              <a:t>https://www.python.org/dev/peps/pep-0202/#examples</a:t>
            </a:r>
            <a:r>
              <a:rPr lang="en-GB" altLang="en-US" sz="2976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Left Arrow 2"/>
          <p:cNvSpPr/>
          <p:nvPr/>
        </p:nvSpPr>
        <p:spPr>
          <a:xfrm rot="20643063">
            <a:off x="6463682" y="820844"/>
            <a:ext cx="2289378" cy="10369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646" dirty="0"/>
              <a:t>All one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657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len(list)</a:t>
            </a:r>
            <a:r>
              <a:rPr lang="en-US" altLang="en-US" sz="2800">
                <a:latin typeface="Calibri" panose="020F0502020204030204" pitchFamily="34" charset="0"/>
              </a:rPr>
              <a:t> to get length of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(len(gases))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23925" y="2847975"/>
            <a:ext cx="41465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Returns 0 for the </a:t>
            </a:r>
            <a:r>
              <a:rPr lang="en-US" altLang="en-US" sz="2800" i="1">
                <a:latin typeface="Calibri" panose="020F0502020204030204" pitchFamily="34" charset="0"/>
              </a:rPr>
              <a:t>empty list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36869" name="Text Box 2"/>
          <p:cNvSpPr txBox="1">
            <a:spLocks noChangeArrowheads="1"/>
          </p:cNvSpPr>
          <p:nvPr/>
        </p:nvSpPr>
        <p:spPr bwMode="auto">
          <a:xfrm>
            <a:off x="544513" y="3713163"/>
            <a:ext cx="8666162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etheric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(len(etheric))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649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1196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3614738"/>
            <a:ext cx="833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much nicer than </a:t>
            </a:r>
            <a:r>
              <a:rPr lang="en-US" altLang="en-US" sz="2400">
                <a:latin typeface="Courier New" panose="02070309020205020404" pitchFamily="49" charset="0"/>
              </a:rPr>
              <a:t>values[len(values)-1]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Some negative indices work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last element, </a:t>
            </a:r>
            <a:r>
              <a:rPr lang="en-US" altLang="en-US" sz="2400">
                <a:latin typeface="Courier New" panose="02070309020205020404" pitchFamily="49" charset="0"/>
              </a:rPr>
              <a:t>values[-2]</a:t>
            </a:r>
            <a:r>
              <a:rPr lang="en-US" altLang="en-US" sz="2400">
                <a:latin typeface="Calibri" panose="020F0502020204030204" pitchFamily="34" charset="0"/>
              </a:rPr>
              <a:t> next-to-last, ...</a:t>
            </a:r>
            <a:endParaRPr lang="en-US" altLang="en-US" sz="2400">
              <a:latin typeface="Arial Unicode MS" pitchFamily="34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397125"/>
            <a:ext cx="86661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(gases[-1], gases[-4])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Kr He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362325" y="4356100"/>
            <a:ext cx="2162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alibri" panose="020F0502020204030204" pitchFamily="34" charset="0"/>
              </a:rPr>
              <a:t>less error prone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3946525" y="3836988"/>
            <a:ext cx="865188" cy="461962"/>
            <a:chOff x="1215" y="2454"/>
            <a:chExt cx="545" cy="254"/>
          </a:xfrm>
        </p:grpSpPr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1215" y="2454"/>
              <a:ext cx="545" cy="25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60" name="Line 8"/>
            <p:cNvSpPr>
              <a:spLocks noChangeShapeType="1"/>
            </p:cNvSpPr>
            <p:nvPr/>
          </p:nvSpPr>
          <p:spPr bwMode="auto">
            <a:xfrm flipH="1">
              <a:off x="1215" y="2454"/>
              <a:ext cx="545" cy="25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925513" y="3614738"/>
            <a:ext cx="833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values[-1]</a:t>
            </a:r>
            <a:r>
              <a:rPr lang="en-US" altLang="en-US" sz="2400">
                <a:latin typeface="Calibri" panose="020F0502020204030204" pitchFamily="34" charset="0"/>
              </a:rPr>
              <a:t> is much nicer than </a:t>
            </a:r>
            <a:r>
              <a:rPr lang="en-US" altLang="en-US" sz="2400">
                <a:latin typeface="Courier New" panose="02070309020205020404" pitchFamily="49" charset="0"/>
              </a:rPr>
              <a:t>values[len(values)-1]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 i="1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gases = ['He', 'Ne', 'Ar', 'K']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# last entry misspelled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gases[3] = 'Kr'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925513" y="3449638"/>
            <a:ext cx="5765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Location must exist before assignment</a:t>
            </a: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546100" y="41830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gases[4] = 'Xe'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IndexError: list assignment index out of range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68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Mutable</a:t>
            </a:r>
            <a:r>
              <a:rPr lang="en-US" altLang="en-US" sz="2800">
                <a:latin typeface="Calibri" panose="020F0502020204030204" pitchFamily="34" charset="0"/>
              </a:rPr>
              <a:t> : can change it after it is created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706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Collections</a:t>
            </a:r>
            <a:r>
              <a:rPr lang="en-US" altLang="en-US" sz="2800">
                <a:latin typeface="Calibri" panose="020F0502020204030204" pitchFamily="34" charset="0"/>
              </a:rPr>
              <a:t> let us store many values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983163" y="1646238"/>
            <a:ext cx="17907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[string, int]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H="1">
            <a:off x="3516313" y="2103438"/>
            <a:ext cx="1350962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8" name="Line 5"/>
          <p:cNvSpPr>
            <a:spLocks noChangeShapeType="1"/>
          </p:cNvSpPr>
          <p:nvPr/>
        </p:nvSpPr>
        <p:spPr bwMode="auto">
          <a:xfrm flipH="1" flipV="1">
            <a:off x="3254375" y="1993900"/>
            <a:ext cx="1633538" cy="1095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</p:txBody>
      </p:sp>
      <p:graphicFrame>
        <p:nvGraphicFramePr>
          <p:cNvPr id="13" name="Group 14"/>
          <p:cNvGraphicFramePr>
            <a:graphicFrameLocks noGrp="1"/>
          </p:cNvGraphicFramePr>
          <p:nvPr/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692" name="Text Box 35"/>
          <p:cNvSpPr txBox="1">
            <a:spLocks noChangeArrowheads="1"/>
          </p:cNvSpPr>
          <p:nvPr/>
        </p:nvSpPr>
        <p:spPr bwMode="auto">
          <a:xfrm>
            <a:off x="5481638" y="3768725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1693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4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1695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6" name="Text Box 56"/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1697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98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1699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00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5" name="Group 65"/>
          <p:cNvGraphicFramePr>
            <a:graphicFrameLocks noGrp="1"/>
          </p:cNvGraphicFramePr>
          <p:nvPr/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09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1710" name="Straight Connector 30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1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1712" name="Straight Arrow Connector 33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13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1714" name="Straight Arrow Connector 35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3656013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  <p:graphicFrame>
        <p:nvGraphicFramePr>
          <p:cNvPr id="31" name="Group 14"/>
          <p:cNvGraphicFramePr>
            <a:graphicFrameLocks noGrp="1"/>
          </p:cNvGraphicFramePr>
          <p:nvPr/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788" name="Text Box 35"/>
          <p:cNvSpPr txBox="1">
            <a:spLocks noChangeArrowheads="1"/>
          </p:cNvSpPr>
          <p:nvPr/>
        </p:nvSpPr>
        <p:spPr bwMode="auto">
          <a:xfrm>
            <a:off x="5481638" y="3768725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5789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0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5791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2" name="Text Box 56"/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5793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4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5795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796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6" name="Group 65"/>
          <p:cNvGraphicFramePr>
            <a:graphicFrameLocks noGrp="1"/>
          </p:cNvGraphicFramePr>
          <p:nvPr/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05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5806" name="Straight Connector 47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7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5808" name="Straight Arrow Connector 49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9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5810" name="Straight Arrow Connector 51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11" name="Text Box 2"/>
          <p:cNvSpPr txBox="1">
            <a:spLocks noChangeArrowheads="1"/>
          </p:cNvSpPr>
          <p:nvPr/>
        </p:nvSpPr>
        <p:spPr bwMode="auto">
          <a:xfrm>
            <a:off x="925513" y="4237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</a:t>
            </a:r>
          </a:p>
        </p:txBody>
      </p:sp>
      <p:graphicFrame>
        <p:nvGraphicFramePr>
          <p:cNvPr id="54" name="Group 14"/>
          <p:cNvGraphicFramePr>
            <a:graphicFrameLocks noGrp="1"/>
          </p:cNvGraphicFramePr>
          <p:nvPr/>
        </p:nvGraphicFramePr>
        <p:xfrm>
          <a:off x="3135313" y="45799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20" name="Line 36"/>
          <p:cNvSpPr>
            <a:spLocks noChangeShapeType="1"/>
          </p:cNvSpPr>
          <p:nvPr/>
        </p:nvSpPr>
        <p:spPr bwMode="auto">
          <a:xfrm>
            <a:off x="3297238" y="5175250"/>
            <a:ext cx="676275" cy="204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21" name="Line 38"/>
          <p:cNvSpPr>
            <a:spLocks noChangeShapeType="1"/>
          </p:cNvSpPr>
          <p:nvPr/>
        </p:nvSpPr>
        <p:spPr bwMode="auto">
          <a:xfrm flipV="1">
            <a:off x="3297238" y="4008438"/>
            <a:ext cx="676275" cy="781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822" name="AutoShape 64"/>
          <p:cNvSpPr>
            <a:spLocks noChangeArrowheads="1"/>
          </p:cNvSpPr>
          <p:nvPr/>
        </p:nvSpPr>
        <p:spPr bwMode="auto">
          <a:xfrm flipV="1">
            <a:off x="3135313" y="44656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5823" name="Straight Arrow Connector 57"/>
          <p:cNvCxnSpPr>
            <a:cxnSpLocks noChangeShapeType="1"/>
          </p:cNvCxnSpPr>
          <p:nvPr/>
        </p:nvCxnSpPr>
        <p:spPr bwMode="auto">
          <a:xfrm>
            <a:off x="2262188" y="4541838"/>
            <a:ext cx="7207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97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Heterogeneous</a:t>
            </a:r>
            <a:r>
              <a:rPr lang="en-US" altLang="en-US" sz="2800">
                <a:latin typeface="Calibri" panose="020F0502020204030204" pitchFamily="34" charset="0"/>
              </a:rPr>
              <a:t> : can store values of many kinds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3656013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 = ['He', 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 = ['Ne', 8]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[helium, neon]</a:t>
            </a:r>
          </a:p>
        </p:txBody>
      </p:sp>
      <p:graphicFrame>
        <p:nvGraphicFramePr>
          <p:cNvPr id="31" name="Group 14"/>
          <p:cNvGraphicFramePr>
            <a:graphicFrameLocks noGrp="1"/>
          </p:cNvGraphicFramePr>
          <p:nvPr/>
        </p:nvGraphicFramePr>
        <p:xfrm>
          <a:off x="4214813" y="3876675"/>
          <a:ext cx="403225" cy="731838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7" marB="45657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36" name="Text Box 35"/>
          <p:cNvSpPr txBox="1">
            <a:spLocks noChangeArrowheads="1"/>
          </p:cNvSpPr>
          <p:nvPr/>
        </p:nvSpPr>
        <p:spPr bwMode="auto">
          <a:xfrm>
            <a:off x="5481638" y="3768725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'He'</a:t>
            </a:r>
          </a:p>
        </p:txBody>
      </p:sp>
      <p:sp>
        <p:nvSpPr>
          <p:cNvPr id="77837" name="Line 36"/>
          <p:cNvSpPr>
            <a:spLocks noChangeShapeType="1"/>
          </p:cNvSpPr>
          <p:nvPr/>
        </p:nvSpPr>
        <p:spPr bwMode="auto">
          <a:xfrm>
            <a:off x="4376738" y="44719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38" name="Text Box 37"/>
          <p:cNvSpPr txBox="1">
            <a:spLocks noChangeArrowheads="1"/>
          </p:cNvSpPr>
          <p:nvPr/>
        </p:nvSpPr>
        <p:spPr bwMode="auto">
          <a:xfrm>
            <a:off x="5481638" y="4140200"/>
            <a:ext cx="45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77839" name="Line 38"/>
          <p:cNvSpPr>
            <a:spLocks noChangeShapeType="1"/>
          </p:cNvSpPr>
          <p:nvPr/>
        </p:nvSpPr>
        <p:spPr bwMode="auto">
          <a:xfrm>
            <a:off x="4376738" y="4086225"/>
            <a:ext cx="1079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0" name="Text Box 56"/>
          <p:cNvSpPr txBox="1">
            <a:spLocks noChangeArrowheads="1"/>
          </p:cNvSpPr>
          <p:nvPr/>
        </p:nvSpPr>
        <p:spPr bwMode="auto">
          <a:xfrm>
            <a:off x="5481638" y="549751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'Ne'</a:t>
            </a:r>
          </a:p>
        </p:txBody>
      </p:sp>
      <p:sp>
        <p:nvSpPr>
          <p:cNvPr id="77841" name="Line 57"/>
          <p:cNvSpPr>
            <a:spLocks noChangeShapeType="1"/>
          </p:cNvSpPr>
          <p:nvPr/>
        </p:nvSpPr>
        <p:spPr bwMode="auto">
          <a:xfrm>
            <a:off x="4376738" y="6199188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2" name="Text Box 58"/>
          <p:cNvSpPr txBox="1">
            <a:spLocks noChangeArrowheads="1"/>
          </p:cNvSpPr>
          <p:nvPr/>
        </p:nvSpPr>
        <p:spPr bwMode="auto">
          <a:xfrm>
            <a:off x="5481638" y="5868988"/>
            <a:ext cx="4572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 anchorCtr="1"/>
          <a:lstStyle/>
          <a:p>
            <a:pPr eaLnBrk="1">
              <a:lnSpc>
                <a:spcPct val="10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77843" name="Line 59"/>
          <p:cNvSpPr>
            <a:spLocks noChangeShapeType="1"/>
          </p:cNvSpPr>
          <p:nvPr/>
        </p:nvSpPr>
        <p:spPr bwMode="auto">
          <a:xfrm>
            <a:off x="4376738" y="5815013"/>
            <a:ext cx="10795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44" name="AutoShape 64"/>
          <p:cNvSpPr>
            <a:spLocks noChangeArrowheads="1"/>
          </p:cNvSpPr>
          <p:nvPr/>
        </p:nvSpPr>
        <p:spPr bwMode="auto">
          <a:xfrm flipV="1">
            <a:off x="4214813" y="3762375"/>
            <a:ext cx="403225" cy="1158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46" name="Group 65"/>
          <p:cNvGraphicFramePr>
            <a:graphicFrameLocks noGrp="1"/>
          </p:cNvGraphicFramePr>
          <p:nvPr/>
        </p:nvGraphicFramePr>
        <p:xfrm>
          <a:off x="4214813" y="5605463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53" name="AutoShape 75"/>
          <p:cNvSpPr>
            <a:spLocks noChangeArrowheads="1"/>
          </p:cNvSpPr>
          <p:nvPr/>
        </p:nvSpPr>
        <p:spPr bwMode="auto">
          <a:xfrm flipV="1">
            <a:off x="4214813" y="5491163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7854" name="Straight Connector 47"/>
          <p:cNvCxnSpPr>
            <a:cxnSpLocks noChangeShapeType="1"/>
          </p:cNvCxnSpPr>
          <p:nvPr/>
        </p:nvCxnSpPr>
        <p:spPr bwMode="auto">
          <a:xfrm rot="5400000">
            <a:off x="734219" y="4883944"/>
            <a:ext cx="3429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5" name="Text Box 2"/>
          <p:cNvSpPr txBox="1">
            <a:spLocks noChangeArrowheads="1"/>
          </p:cNvSpPr>
          <p:nvPr/>
        </p:nvSpPr>
        <p:spPr bwMode="auto">
          <a:xfrm>
            <a:off x="925513" y="3475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helium</a:t>
            </a:r>
          </a:p>
        </p:txBody>
      </p:sp>
      <p:cxnSp>
        <p:nvCxnSpPr>
          <p:cNvPr id="77856" name="Straight Arrow Connector 49"/>
          <p:cNvCxnSpPr>
            <a:cxnSpLocks noChangeShapeType="1"/>
          </p:cNvCxnSpPr>
          <p:nvPr/>
        </p:nvCxnSpPr>
        <p:spPr bwMode="auto">
          <a:xfrm>
            <a:off x="2220913" y="37798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7" name="Text Box 2"/>
          <p:cNvSpPr txBox="1">
            <a:spLocks noChangeArrowheads="1"/>
          </p:cNvSpPr>
          <p:nvPr/>
        </p:nvSpPr>
        <p:spPr bwMode="auto">
          <a:xfrm>
            <a:off x="925513" y="52276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neon</a:t>
            </a:r>
          </a:p>
        </p:txBody>
      </p:sp>
      <p:cxnSp>
        <p:nvCxnSpPr>
          <p:cNvPr id="77858" name="Straight Arrow Connector 51"/>
          <p:cNvCxnSpPr>
            <a:cxnSpLocks noChangeShapeType="1"/>
          </p:cNvCxnSpPr>
          <p:nvPr/>
        </p:nvCxnSpPr>
        <p:spPr bwMode="auto">
          <a:xfrm>
            <a:off x="2220913" y="5532438"/>
            <a:ext cx="1752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9" name="Text Box 2"/>
          <p:cNvSpPr txBox="1">
            <a:spLocks noChangeArrowheads="1"/>
          </p:cNvSpPr>
          <p:nvPr/>
        </p:nvSpPr>
        <p:spPr bwMode="auto">
          <a:xfrm>
            <a:off x="925513" y="4237038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</a:t>
            </a:r>
          </a:p>
        </p:txBody>
      </p:sp>
      <p:graphicFrame>
        <p:nvGraphicFramePr>
          <p:cNvPr id="54" name="Group 14"/>
          <p:cNvGraphicFramePr>
            <a:graphicFrameLocks noGrp="1"/>
          </p:cNvGraphicFramePr>
          <p:nvPr/>
        </p:nvGraphicFramePr>
        <p:xfrm>
          <a:off x="3135313" y="4579938"/>
          <a:ext cx="403225" cy="731837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656" marB="45656" anchor="ctr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68" name="Line 36"/>
          <p:cNvSpPr>
            <a:spLocks noChangeShapeType="1"/>
          </p:cNvSpPr>
          <p:nvPr/>
        </p:nvSpPr>
        <p:spPr bwMode="auto">
          <a:xfrm>
            <a:off x="3297238" y="5175250"/>
            <a:ext cx="676275" cy="204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69" name="Line 38"/>
          <p:cNvSpPr>
            <a:spLocks noChangeShapeType="1"/>
          </p:cNvSpPr>
          <p:nvPr/>
        </p:nvSpPr>
        <p:spPr bwMode="auto">
          <a:xfrm flipV="1">
            <a:off x="3297238" y="4008438"/>
            <a:ext cx="676275" cy="781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870" name="AutoShape 64"/>
          <p:cNvSpPr>
            <a:spLocks noChangeArrowheads="1"/>
          </p:cNvSpPr>
          <p:nvPr/>
        </p:nvSpPr>
        <p:spPr bwMode="auto">
          <a:xfrm flipV="1">
            <a:off x="3135313" y="4465638"/>
            <a:ext cx="403225" cy="1158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77871" name="Straight Arrow Connector 57"/>
          <p:cNvCxnSpPr>
            <a:cxnSpLocks noChangeShapeType="1"/>
          </p:cNvCxnSpPr>
          <p:nvPr/>
        </p:nvCxnSpPr>
        <p:spPr bwMode="auto">
          <a:xfrm>
            <a:off x="2262188" y="4541838"/>
            <a:ext cx="7207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72" name="Text Box 4"/>
          <p:cNvSpPr txBox="1">
            <a:spLocks noChangeArrowheads="1"/>
          </p:cNvSpPr>
          <p:nvPr/>
        </p:nvSpPr>
        <p:spPr bwMode="auto">
          <a:xfrm>
            <a:off x="6869113" y="5249863"/>
            <a:ext cx="25034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Devote a whole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episode to this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180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H="1">
            <a:off x="1757363" y="2857500"/>
            <a:ext cx="31099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1" name="AutoShape 6"/>
          <p:cNvSpPr>
            <a:spLocks noChangeArrowheads="1"/>
          </p:cNvSpPr>
          <p:nvPr/>
        </p:nvSpPr>
        <p:spPr bwMode="auto">
          <a:xfrm>
            <a:off x="604838" y="2627313"/>
            <a:ext cx="1036637" cy="3460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4983163" y="2454275"/>
            <a:ext cx="24336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First legal index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706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Loops let us do things many times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Collections</a:t>
            </a:r>
            <a:r>
              <a:rPr lang="en-US" altLang="en-US" sz="2800">
                <a:latin typeface="Calibri" panose="020F0502020204030204" pitchFamily="34" charset="0"/>
              </a:rPr>
              <a:t> let us store many values together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popular collection is a </a:t>
            </a:r>
            <a:r>
              <a:rPr lang="en-US" altLang="en-US" sz="2800" i="1">
                <a:latin typeface="Calibri" panose="020F0502020204030204" pitchFamily="34" charset="0"/>
              </a:rPr>
              <a:t>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 flipH="1">
            <a:off x="2620963" y="3910013"/>
            <a:ext cx="22463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69" name="AutoShape 6"/>
          <p:cNvSpPr>
            <a:spLocks noChangeArrowheads="1"/>
          </p:cNvSpPr>
          <p:nvPr/>
        </p:nvSpPr>
        <p:spPr bwMode="auto">
          <a:xfrm>
            <a:off x="1354138" y="3722688"/>
            <a:ext cx="1120775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88070" name="Text Box 4"/>
          <p:cNvSpPr txBox="1">
            <a:spLocks noChangeArrowheads="1"/>
          </p:cNvSpPr>
          <p:nvPr/>
        </p:nvSpPr>
        <p:spPr bwMode="auto">
          <a:xfrm>
            <a:off x="4983163" y="3506788"/>
            <a:ext cx="17367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Next index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</p:txBody>
      </p:sp>
      <p:sp>
        <p:nvSpPr>
          <p:cNvPr id="90116" name="AutoShape 7"/>
          <p:cNvSpPr>
            <a:spLocks noChangeArrowheads="1"/>
          </p:cNvSpPr>
          <p:nvPr/>
        </p:nvSpPr>
        <p:spPr bwMode="auto">
          <a:xfrm>
            <a:off x="1698625" y="2973388"/>
            <a:ext cx="2592388" cy="4032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CA" altLang="en-US"/>
          </a:p>
        </p:txBody>
      </p:sp>
      <p:sp>
        <p:nvSpPr>
          <p:cNvPr id="90117" name="Text Box 4"/>
          <p:cNvSpPr txBox="1">
            <a:spLocks noChangeArrowheads="1"/>
          </p:cNvSpPr>
          <p:nvPr/>
        </p:nvSpPr>
        <p:spPr bwMode="auto">
          <a:xfrm>
            <a:off x="5616575" y="2741613"/>
            <a:ext cx="403066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Defines set of legal indices</a:t>
            </a: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90118" name="Line 4"/>
          <p:cNvSpPr>
            <a:spLocks noChangeShapeType="1"/>
          </p:cNvSpPr>
          <p:nvPr/>
        </p:nvSpPr>
        <p:spPr bwMode="auto">
          <a:xfrm flipH="1">
            <a:off x="4349750" y="3203575"/>
            <a:ext cx="12668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925513" y="5516563"/>
            <a:ext cx="57165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Tedious to type in over and over again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10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over elements to "do all"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while</a:t>
            </a:r>
            <a:r>
              <a:rPr lang="en-US" altLang="en-US" sz="2800">
                <a:latin typeface="Calibri" panose="020F0502020204030204" pitchFamily="34" charset="0"/>
              </a:rPr>
              <a:t> to step through all possible indices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546100" y="2225675"/>
            <a:ext cx="8666163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i &lt; len(gases):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(gases[i])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i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925513" y="5516563"/>
            <a:ext cx="64849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Tedious to type in over and over again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it's easy to forget the "+= 1" at the end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 b="1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1769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2960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each index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405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>
                <a:latin typeface="Calibri" panose="020F0502020204030204" pitchFamily="34" charset="0"/>
              </a:rPr>
              <a:t> loop to access each value in turn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66616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gas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Kr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925513" y="4240213"/>
            <a:ext cx="63484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Loop variable assigned each </a:t>
            </a:r>
            <a:r>
              <a:rPr lang="en-US" altLang="en-US" sz="2800" i="1">
                <a:latin typeface="Calibri" panose="020F0502020204030204" pitchFamily="34" charset="0"/>
              </a:rPr>
              <a:t>value</a:t>
            </a:r>
            <a:r>
              <a:rPr lang="en-US" altLang="en-US" sz="2800">
                <a:latin typeface="Calibri" panose="020F0502020204030204" pitchFamily="34" charset="0"/>
              </a:rPr>
              <a:t> in turn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latin typeface="Calibri" panose="020F0502020204030204" pitchFamily="34" charset="0"/>
              </a:rPr>
              <a:t>Not</a:t>
            </a:r>
            <a:r>
              <a:rPr lang="en-US" altLang="en-US" sz="2800">
                <a:latin typeface="Calibri" panose="020F0502020204030204" pitchFamily="34" charset="0"/>
              </a:rPr>
              <a:t> each index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Because that's the most common case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</p:txBody>
      </p:sp>
      <p:sp>
        <p:nvSpPr>
          <p:cNvPr id="1105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</p:txBody>
      </p:sp>
      <p:sp>
        <p:nvSpPr>
          <p:cNvPr id="11673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'Ar']</a:t>
            </a:r>
          </a:p>
        </p:txBody>
      </p:sp>
      <p:sp>
        <p:nvSpPr>
          <p:cNvPr id="11878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gases[0]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del</a:t>
            </a:r>
            <a:r>
              <a:rPr lang="en-US" altLang="en-US" sz="2400">
                <a:latin typeface="Courier New" panose="02070309020205020404" pitchFamily="49" charset="0"/>
              </a:rPr>
              <a:t> gases[2]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'Ar']</a:t>
            </a:r>
          </a:p>
        </p:txBody>
      </p:sp>
      <p:sp>
        <p:nvSpPr>
          <p:cNvPr id="120835" name="Text Box 4"/>
          <p:cNvSpPr txBox="1">
            <a:spLocks noChangeArrowheads="1"/>
          </p:cNvSpPr>
          <p:nvPr/>
        </p:nvSpPr>
        <p:spPr bwMode="auto">
          <a:xfrm>
            <a:off x="925513" y="4313238"/>
            <a:ext cx="74803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Yes, deleting an index that doesn't exist is an error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579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delete entries entirely (shortens the list)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55864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>
                <a:latin typeface="Calibri" panose="020F0502020204030204" pitchFamily="34" charset="0"/>
              </a:rPr>
              <a:t>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7747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>
                <a:latin typeface="Calibri" panose="020F0502020204030204" pitchFamily="34" charset="0"/>
              </a:rPr>
              <a:t>methods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that belongs to (and usually operates on)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specific data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054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Appending values to a list lengthens it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gases.append('He')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gases.append('Ar')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'Ar']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925513" y="3852863"/>
            <a:ext cx="7747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Most operations on lists are </a:t>
            </a:r>
            <a:r>
              <a:rPr lang="en-US" altLang="en-US" sz="2800" i="1">
                <a:latin typeface="Calibri" panose="020F0502020204030204" pitchFamily="34" charset="0"/>
              </a:rPr>
              <a:t>methods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that belongs to (and usually operates on)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specific data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39269" name="Text Box 2"/>
          <p:cNvSpPr txBox="1">
            <a:spLocks noChangeArrowheads="1"/>
          </p:cNvSpPr>
          <p:nvPr/>
        </p:nvSpPr>
        <p:spPr bwMode="auto">
          <a:xfrm>
            <a:off x="3081338" y="6026150"/>
            <a:ext cx="39751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thing . method (args)</a:t>
            </a:r>
            <a:endParaRPr lang="en-US" altLang="en-US" sz="28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336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745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46100" y="239871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gases.insert(1, 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8465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 useful list methods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'He', 'Ar', 'Kr'] </a:t>
            </a: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'He' is duplicated</a:t>
            </a:r>
            <a:endParaRPr lang="en-US" altLang="en-US" sz="240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(gases.count('He'))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(gases.index('Ar'))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gases.insert(1, 'Ne')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'He',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</p:txBody>
      </p:sp>
      <p:sp>
        <p:nvSpPr>
          <p:cNvPr id="15565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76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974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17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38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(gases.sort())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['Ar', 'He', 'Kr', 'Ne']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(gases.reverse())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['Ne', 'Kr', 'He', 'Ar']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5891" name="Text Box 4"/>
          <p:cNvSpPr txBox="1">
            <a:spLocks noChangeArrowheads="1"/>
          </p:cNvSpPr>
          <p:nvPr/>
        </p:nvSpPr>
        <p:spPr bwMode="auto">
          <a:xfrm>
            <a:off x="925513" y="4948238"/>
            <a:ext cx="23939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common bug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gases.sort</a:t>
            </a:r>
            <a:r>
              <a:rPr lang="en-US" altLang="en-US" sz="2400" dirty="0">
                <a:latin typeface="Courier New" panose="02070309020205020404" pitchFamily="49" charset="0"/>
              </a:rPr>
              <a:t>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', 'He', 'Kr', 'Ne']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gases.reverse</a:t>
            </a:r>
            <a:r>
              <a:rPr lang="en-US" altLang="en-US" sz="2400" dirty="0">
                <a:latin typeface="Courier New" panose="02070309020205020404" pitchFamily="49" charset="0"/>
              </a:rPr>
              <a:t>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None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['Ne', 'Kr', 'He', 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7939" name="Text Box 4"/>
          <p:cNvSpPr txBox="1">
            <a:spLocks noChangeArrowheads="1"/>
          </p:cNvSpPr>
          <p:nvPr/>
        </p:nvSpPr>
        <p:spPr bwMode="auto">
          <a:xfrm>
            <a:off x="925513" y="4948238"/>
            <a:ext cx="8080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common bug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gases = gases.sort()</a:t>
            </a:r>
            <a:r>
              <a:rPr lang="en-US" altLang="en-US" sz="2800">
                <a:latin typeface="Calibri" panose="020F0502020204030204" pitchFamily="34" charset="0"/>
              </a:rPr>
              <a:t> assigns </a:t>
            </a:r>
            <a:r>
              <a:rPr lang="en-US" altLang="en-US" sz="2800">
                <a:latin typeface="Courier New" panose="02070309020205020404" pitchFamily="49" charset="0"/>
              </a:rPr>
              <a:t>None</a:t>
            </a:r>
            <a:r>
              <a:rPr lang="en-US" altLang="en-US" sz="2800">
                <a:latin typeface="Calibri" panose="020F0502020204030204" pitchFamily="34" charset="0"/>
              </a:rPr>
              <a:t> to </a:t>
            </a:r>
            <a:r>
              <a:rPr lang="en-US" altLang="en-US" sz="2800">
                <a:latin typeface="Courier New" panose="02070309020205020404" pitchFamily="49" charset="0"/>
              </a:rPr>
              <a:t>gases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911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Two that are often used incorrectly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99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using </a:t>
            </a:r>
            <a:r>
              <a:rPr lang="en-US" altLang="en-US" sz="2800">
                <a:latin typeface="Courier New" panose="02070309020205020404" pitchFamily="49" charset="0"/>
              </a:rPr>
              <a:t>[value, value, ...]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Get/set values using </a:t>
            </a:r>
            <a:r>
              <a:rPr lang="en-US" altLang="en-US" sz="2800">
                <a:latin typeface="Courier New" panose="02070309020205020404" pitchFamily="49" charset="0"/>
              </a:rPr>
              <a:t>var[index]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239871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['He', 'Ne', 'Ar', 'Kr']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(gases[1])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4"/>
          <p:cNvSpPr txBox="1">
            <a:spLocks noChangeArrowheads="1"/>
          </p:cNvSpPr>
          <p:nvPr/>
        </p:nvSpPr>
        <p:spPr bwMode="auto">
          <a:xfrm>
            <a:off x="925513" y="840148"/>
            <a:ext cx="75390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There is an alternative built-in function for sorting: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69987" name="Text Box 2"/>
          <p:cNvSpPr txBox="1">
            <a:spLocks noChangeArrowheads="1"/>
          </p:cNvSpPr>
          <p:nvPr/>
        </p:nvSpPr>
        <p:spPr bwMode="auto">
          <a:xfrm>
            <a:off x="546100" y="1606741"/>
            <a:ext cx="8666163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s_gases</a:t>
            </a:r>
            <a:r>
              <a:rPr lang="en-US" altLang="en-US" sz="2400" dirty="0">
                <a:latin typeface="Courier New" panose="02070309020205020404" pitchFamily="49" charset="0"/>
              </a:rPr>
              <a:t> = sorted(gases)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r_gases</a:t>
            </a:r>
            <a:r>
              <a:rPr lang="en-US" altLang="en-US" sz="2400" dirty="0">
                <a:latin typeface="Courier New" panose="02070309020205020404" pitchFamily="49" charset="0"/>
              </a:rPr>
              <a:t> = sorted(gases, reverse=True)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(gases)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['He', 'Ne', 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', 'Kr']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s_gases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', 'He', 'Kr', 'Ne']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r_gases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['Ne', 'Kr', 'He', '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']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613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7817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'Pu'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('But plutonium is not a gas!')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('The universe is well ordered.')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847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800">
                <a:latin typeface="Calibri" panose="020F0502020204030204" pitchFamily="34" charset="0"/>
              </a:rPr>
              <a:t> to test for membership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022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gases = ['He', 'Ne', 'Ar', 'Kr']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('He'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True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'Pu'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gases: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('But plutonium is not a gas!')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('The universe is well ordered.')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The universe is well ordered.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42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range</a:t>
            </a:r>
            <a:r>
              <a:rPr lang="en-US" altLang="en-US" sz="2800">
                <a:latin typeface="Calibri" panose="020F0502020204030204" pitchFamily="34" charset="0"/>
              </a:rPr>
              <a:t> to construct a range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642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range</a:t>
            </a:r>
            <a:r>
              <a:rPr lang="en-US" altLang="en-US" sz="2800">
                <a:latin typeface="Calibri" panose="020F0502020204030204" pitchFamily="34" charset="0"/>
              </a:rPr>
              <a:t> to construct a range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329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(range(5))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range(0, 5)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6371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9654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Index from 0, not 1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8419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list(range)</a:t>
            </a:r>
            <a:r>
              <a:rPr lang="en-US" altLang="en-US" sz="2800">
                <a:latin typeface="Calibri" panose="020F0502020204030204" pitchFamily="34" charset="0"/>
              </a:rPr>
              <a:t> to construct lists of numbers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90467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(list(range(0, 10, 3)))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3, 6, 9]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16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</a:rPr>
              <a:t>list(range)</a:t>
            </a:r>
            <a:r>
              <a:rPr lang="en-US" altLang="en-US" sz="2800" dirty="0">
                <a:latin typeface="Calibri" panose="020F0502020204030204" pitchFamily="34" charset="0"/>
              </a:rPr>
              <a:t> to construct lists of numbers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92515" name="Text Box 2"/>
          <p:cNvSpPr txBox="1">
            <a:spLocks noChangeArrowheads="1"/>
          </p:cNvSpPr>
          <p:nvPr/>
        </p:nvSpPr>
        <p:spPr bwMode="auto">
          <a:xfrm>
            <a:off x="546100" y="1606550"/>
            <a:ext cx="86661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(list(range(5)))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1, 2, 3, 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(list(range(2, 6)))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[2, 3, 4, 5]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(list(range(0, 10, 3)))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[0, 3, 6, 9]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(list(range(10, 0)))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[]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208203"/>
            <a:ext cx="9332334" cy="131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Sometimes you might need both the index and value while looping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19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Sometimes you might need both the index and value while looping.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You could use </a:t>
            </a:r>
            <a:r>
              <a:rPr lang="en-US" altLang="en-US" sz="2800" dirty="0">
                <a:latin typeface="Courier New" panose="02070309020205020404" pitchFamily="49" charset="0"/>
              </a:rPr>
              <a:t>range(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(gases))</a:t>
            </a:r>
            <a:endParaRPr lang="en-US" altLang="en-US" sz="28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90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19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Sometimes you might need both the index and value while looping.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You could use </a:t>
            </a:r>
            <a:r>
              <a:rPr lang="en-US" altLang="en-US" sz="2800" dirty="0">
                <a:latin typeface="Courier New" panose="02070309020205020404" pitchFamily="49" charset="0"/>
              </a:rPr>
              <a:t>range(</a:t>
            </a:r>
            <a:r>
              <a:rPr lang="en-US" altLang="en-US" sz="2800" dirty="0" err="1">
                <a:latin typeface="Courier New" panose="02070309020205020404" pitchFamily="49" charset="0"/>
              </a:rPr>
              <a:t>len</a:t>
            </a:r>
            <a:r>
              <a:rPr lang="en-US" altLang="en-US" sz="2800" dirty="0">
                <a:latin typeface="Courier New" panose="02070309020205020404" pitchFamily="49" charset="0"/>
              </a:rPr>
              <a:t>(gases))</a:t>
            </a:r>
            <a:endParaRPr lang="en-US" altLang="en-US" sz="28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BD1932A-58A2-AF40-B5F9-8076E71B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80" y="2512483"/>
            <a:ext cx="8666163" cy="344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'Kr’]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range(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(gases)):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, gases[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27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But there is a better way…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</p:spTree>
    <p:extLst>
      <p:ext uri="{BB962C8B-B14F-4D97-AF65-F5344CB8AC3E}">
        <p14:creationId xmlns:p14="http://schemas.microsoft.com/office/powerpoint/2010/main" val="1650759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But there is a better way…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BD1932A-58A2-AF40-B5F9-8076E71B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59" y="1360343"/>
            <a:ext cx="8666163" cy="344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'Kr’]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i,gas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, 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7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489359" y="420086"/>
            <a:ext cx="9332334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But there is a better way…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BD1932A-58A2-AF40-B5F9-8076E71B6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59" y="1360343"/>
            <a:ext cx="8666163" cy="344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gases = ['He', 'Ne', '</a:t>
            </a:r>
            <a:r>
              <a:rPr lang="en-US" altLang="en-US" sz="2400" dirty="0" err="1">
                <a:latin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</a:rPr>
              <a:t>', 'Kr’]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i, gas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enumerate(gases):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, gas)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0 He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 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 </a:t>
            </a: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 Kr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CDC57E5-633A-DE47-8F00-90E83FA5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5565775"/>
            <a:ext cx="48434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 very common </a:t>
            </a:r>
            <a:r>
              <a:rPr lang="en-US" altLang="en-US" sz="2800" i="1" dirty="0">
                <a:latin typeface="Calibri" panose="020F0502020204030204" pitchFamily="34" charset="0"/>
              </a:rPr>
              <a:t>idiom</a:t>
            </a:r>
            <a:r>
              <a:rPr lang="en-US" altLang="en-US" sz="2800" dirty="0">
                <a:latin typeface="Calibri" panose="020F0502020204030204" pitchFamily="34" charset="0"/>
              </a:rPr>
              <a:t> in Python</a:t>
            </a:r>
          </a:p>
        </p:txBody>
      </p:sp>
    </p:spTree>
    <p:extLst>
      <p:ext uri="{BB962C8B-B14F-4D97-AF65-F5344CB8AC3E}">
        <p14:creationId xmlns:p14="http://schemas.microsoft.com/office/powerpoint/2010/main" val="3655075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Slicing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1803</TotalTime>
  <Words>4983</Words>
  <Application>Microsoft Macintosh PowerPoint</Application>
  <PresentationFormat>Custom</PresentationFormat>
  <Paragraphs>984</Paragraphs>
  <Slides>128</Slides>
  <Notes>119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4" baseType="lpstr">
      <vt:lpstr>Arial Unicode MS</vt:lpstr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List Comprehensions</vt:lpstr>
      <vt:lpstr>Saving on lines of code</vt:lpstr>
      <vt:lpstr>It gets better - include conditions</vt:lpstr>
      <vt:lpstr>Can be simplified to…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223</cp:revision>
  <cp:lastPrinted>2019-11-19T11:34:27Z</cp:lastPrinted>
  <dcterms:created xsi:type="dcterms:W3CDTF">2010-10-10T10:45:42Z</dcterms:created>
  <dcterms:modified xsi:type="dcterms:W3CDTF">2021-11-23T10:50:29Z</dcterms:modified>
</cp:coreProperties>
</file>