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0" r:id="rId1"/>
  </p:sldMasterIdLst>
  <p:notesMasterIdLst>
    <p:notesMasterId r:id="rId67"/>
  </p:notesMasterIdLst>
  <p:sldIdLst>
    <p:sldId id="434" r:id="rId2"/>
    <p:sldId id="284" r:id="rId3"/>
    <p:sldId id="301" r:id="rId4"/>
    <p:sldId id="302" r:id="rId5"/>
    <p:sldId id="304" r:id="rId6"/>
    <p:sldId id="351" r:id="rId7"/>
    <p:sldId id="352" r:id="rId8"/>
    <p:sldId id="295" r:id="rId9"/>
    <p:sldId id="30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36" r:id="rId31"/>
    <p:sldId id="441" r:id="rId32"/>
    <p:sldId id="437" r:id="rId33"/>
    <p:sldId id="442" r:id="rId34"/>
    <p:sldId id="438" r:id="rId35"/>
    <p:sldId id="443" r:id="rId36"/>
    <p:sldId id="430" r:id="rId37"/>
    <p:sldId id="439" r:id="rId38"/>
    <p:sldId id="444" r:id="rId39"/>
    <p:sldId id="433" r:id="rId40"/>
    <p:sldId id="440" r:id="rId41"/>
    <p:sldId id="293" r:id="rId42"/>
    <p:sldId id="309" r:id="rId43"/>
    <p:sldId id="310" r:id="rId44"/>
    <p:sldId id="311" r:id="rId45"/>
    <p:sldId id="294" r:id="rId46"/>
    <p:sldId id="312" r:id="rId47"/>
    <p:sldId id="313" r:id="rId48"/>
    <p:sldId id="314" r:id="rId49"/>
    <p:sldId id="315" r:id="rId50"/>
    <p:sldId id="353" r:id="rId51"/>
    <p:sldId id="354" r:id="rId52"/>
    <p:sldId id="355" r:id="rId53"/>
    <p:sldId id="428" r:id="rId54"/>
    <p:sldId id="286" r:id="rId55"/>
    <p:sldId id="339" r:id="rId56"/>
    <p:sldId id="340" r:id="rId57"/>
    <p:sldId id="341" r:id="rId58"/>
    <p:sldId id="342" r:id="rId59"/>
    <p:sldId id="343" r:id="rId60"/>
    <p:sldId id="288" r:id="rId61"/>
    <p:sldId id="344" r:id="rId62"/>
    <p:sldId id="346" r:id="rId63"/>
    <p:sldId id="348" r:id="rId64"/>
    <p:sldId id="350" r:id="rId65"/>
    <p:sldId id="429" r:id="rId66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78" autoAdjust="0"/>
  </p:normalViewPr>
  <p:slideViewPr>
    <p:cSldViewPr>
      <p:cViewPr varScale="1">
        <p:scale>
          <a:sx n="144" d="100"/>
          <a:sy n="144" d="100"/>
        </p:scale>
        <p:origin x="744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92" y="13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52EA11-C768-45FC-AEA8-F438DAED3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99900C-5678-4CA9-889E-3087F52C36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523679-D8DB-42C9-BAF2-6A37474976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16F021-2E7E-4658-9151-6753FF4F9A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0A301-1969-463A-B9F8-D6677EE716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B16ED6-98D0-4D6F-BBCF-28671BCC976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01DD388-5768-4242-B959-78E9F476FE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87C590-1358-45BB-A04C-BD7335C61A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DCD8676-989A-4FBA-8A97-86B7806B00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DE770B-8A99-4A1D-AB27-C66ECEE155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AEB901-C45F-4D54-B07F-7F663515C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6E8766-2C4C-49CF-B2B2-338A3E2875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028751-CFE3-45E6-95DF-3D69DB842B5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E1F257-EC34-4F7B-A58A-5F59241FA9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7FB8CE-5027-4441-9BC1-B3E0EC5DCF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01746D-4341-4F30-8067-C5DB30C376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0CCBCDF-3358-4681-A6F7-55DF787EE2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1BF50F7-5B19-4F2C-9B7C-077F09AE2D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63A49D-9D3F-4434-8354-07F80C80A3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9DDD9C1-4A09-4E9D-AF6F-C716021715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D6C82F-5621-493A-A35D-23936D7E4E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FEDCFD0-A6B5-41F8-A72B-B956866D11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4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50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3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633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A694CC0-F3CE-44FB-A164-A332CAA997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1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F8120C-D954-4C7D-8791-DB01B90E5B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16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AED1B6-CB0B-4864-AD2E-4FB4DE39AB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98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2F2AE5-B901-48EA-92C0-B34A50C981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19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8ABFEC-55BA-4FDB-BD7D-953AE665BEE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39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42EAB0-C760-4ACB-9BF9-37355EF81A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5A30A8-5441-4578-AC89-FD27131398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60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5CD9F6-F251-40E9-BE35-0A340F5812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80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E524158-9EAB-4203-9663-DE9D7ECA19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6FF4B6-23AA-4F0E-BA0E-78950AA3D9A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21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0CFBE0-4EAA-4A18-B4FE-571F6B5E28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42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A69563-218C-4A7E-A308-744D4184422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62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27214-F527-4295-A516-4EAA593CC9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83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6A94554-3EC3-46AC-811E-E6493779AE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03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999F041-7334-4A9F-9617-3329967ED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24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BAAF75-0925-41F2-9795-56A2FB50AD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44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1D87B9-482F-4FF2-9111-6AAAC815C27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75C658-E85B-4791-8733-0401E13DBE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64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DD3615-3E33-4752-8FC0-40678B9655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85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CF704D-3D06-49C7-A9D2-FEB484FDD3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05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14DCFF-4479-4DB2-B3FB-02F68CBCB0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A6166F-BA8F-4A13-867C-40F3BDA4A67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46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978D7E-6065-43EC-86FC-15C7CB3EEDD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67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6D5BDE-9D50-4983-8A29-D2743C2796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87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8F6F8A-A943-4C11-AA85-D2712A4A03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08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1F5109-CFF2-41C4-8B07-1D7BF6F063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8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AA3A76-50DC-4C71-9DAE-54688E6E8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49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E09AF1-61FB-4170-AAE2-31F481C884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5A5C-7344-4867-9717-DF4D7C008B4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69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2ADBD75-DEE1-47AE-9A6E-54394D3D158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92CF1A-ACB3-4B6F-9098-C2C5941D75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BEFB39B-68FE-4423-BD63-095042B94A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75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75295D9-B715-4C25-B8FD-9E5C752929DD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91FA85B-CF5D-4C1C-B59A-F361F72D96B5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1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9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86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-specification-mini-languag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23925" y="2735263"/>
            <a:ext cx="76914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the same no matter how they're created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544513" y="3714750"/>
            <a:ext cx="915987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('Alan'== "Alan")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24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compared character by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from left to right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343150"/>
            <a:ext cx="9159875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'b')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('ab' &lt; 'abc')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('100' &lt; '9')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('A' &lt; 'a')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49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: cannot be changed in place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name[0] = 'C'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'str' object does not support item assignment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2843213"/>
            <a:ext cx="5432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Immutability improves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304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</p:txBody>
      </p:sp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6019800" y="4702175"/>
            <a:ext cx="806450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1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</p:txBody>
      </p:sp>
      <p:sp>
        <p:nvSpPr>
          <p:cNvPr id="57352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</a:t>
            </a:r>
            <a:r>
              <a:rPr lang="en-US" altLang="en-US" sz="2400">
                <a:latin typeface="DFKai-SB" pitchFamily="65" charset="-128"/>
              </a:rPr>
              <a:t>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00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+ to concatenate strings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089275"/>
            <a:ext cx="18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3046413"/>
            <a:ext cx="6643687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Concatenation always produces a new string</a:t>
            </a:r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546100" y="4240213"/>
            <a:ext cx="31686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original = 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original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+= ' Darwin'</a:t>
            </a:r>
          </a:p>
        </p:txBody>
      </p:sp>
      <p:sp>
        <p:nvSpPr>
          <p:cNvPr id="59398" name="Text Box 2"/>
          <p:cNvSpPr txBox="1">
            <a:spLocks noChangeArrowheads="1"/>
          </p:cNvSpPr>
          <p:nvPr/>
        </p:nvSpPr>
        <p:spPr bwMode="auto">
          <a:xfrm>
            <a:off x="6769100" y="4356100"/>
            <a:ext cx="28797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'Charles Darwin'</a:t>
            </a:r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6019800" y="5335588"/>
            <a:ext cx="806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0" name="Text Box 2"/>
          <p:cNvSpPr txBox="1">
            <a:spLocks noChangeArrowheads="1"/>
          </p:cNvSpPr>
          <p:nvPr/>
        </p:nvSpPr>
        <p:spPr bwMode="auto">
          <a:xfrm>
            <a:off x="5040313" y="5105400"/>
            <a:ext cx="979487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59401" name="Text Box 2"/>
          <p:cNvSpPr txBox="1">
            <a:spLocks noChangeArrowheads="1"/>
          </p:cNvSpPr>
          <p:nvPr/>
        </p:nvSpPr>
        <p:spPr bwMode="auto">
          <a:xfrm>
            <a:off x="4810125" y="4356100"/>
            <a:ext cx="1555750" cy="460375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6365875" y="45862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03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name = 'Charles' + ' ' +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(name)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 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80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often formatted with +…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5811838"/>
            <a:ext cx="3390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There's a better way...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</p:spTree>
    <p:extLst>
      <p:ext uri="{BB962C8B-B14F-4D97-AF65-F5344CB8AC3E}">
        <p14:creationId xmlns:p14="http://schemas.microsoft.com/office/powerpoint/2010/main" val="42701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3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110743" y="208203"/>
            <a:ext cx="38306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latin typeface="Calibri" panose="020F0502020204030204" pitchFamily="34" charset="0"/>
              </a:rPr>
              <a:t>f-strings!!! (&gt;python 3.6)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450802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 example on the last slide: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('reagent: ' + str(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) + ' produced '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str(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) + '% yield')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6" y="2627697"/>
            <a:ext cx="2346283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Using f-strings: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37" y="3108612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f'reagent</a:t>
            </a:r>
            <a:r>
              <a:rPr lang="en-US" altLang="en-US" sz="2000" dirty="0">
                <a:latin typeface="Courier New" panose="02070309020205020404" pitchFamily="49" charset="0"/>
              </a:rPr>
              <a:t>: 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 produced '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f'{</a:t>
            </a:r>
            <a:r>
              <a:rPr lang="en-US" altLang="en-US" sz="2000" dirty="0" err="1">
                <a:latin typeface="Courier New" panose="02070309020205020404" pitchFamily="49" charset="0"/>
              </a:rPr>
              <a:t>percentage_yield</a:t>
            </a:r>
            <a:r>
              <a:rPr lang="en-US" altLang="en-US" sz="2000" dirty="0">
                <a:latin typeface="Courier New" panose="02070309020205020404" pitchFamily="49" charset="0"/>
              </a:rPr>
              <a:t>} % yield’)</a:t>
            </a: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F5E15E-CF6B-7946-8215-ADB2D6BC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175939"/>
            <a:ext cx="4597349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{{ to get a { in the output: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890B87B-A934-DF40-8016-3A8CADCF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68" y="4684060"/>
            <a:ext cx="91598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f’reagent</a:t>
            </a:r>
            <a:r>
              <a:rPr lang="en-US" altLang="en-US" sz="2000" dirty="0">
                <a:latin typeface="Courier New" panose="02070309020205020404" pitchFamily="49" charset="0"/>
              </a:rPr>
              <a:t>: {{</a:t>
            </a:r>
            <a:r>
              <a:rPr lang="en-US" altLang="en-US" sz="2000" dirty="0" err="1">
                <a:latin typeface="Courier New" panose="02070309020205020404" pitchFamily="49" charset="0"/>
              </a:rPr>
              <a:t>reagent_id</a:t>
            </a:r>
            <a:r>
              <a:rPr lang="en-US" altLang="en-US" sz="2000" dirty="0">
                <a:latin typeface="Courier New" panose="02070309020205020404" pitchFamily="49" charset="0"/>
              </a:rPr>
              <a:t>}} ‘)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anose="02070309020205020404" pitchFamily="49" charset="0"/>
              </a:rPr>
              <a:t>reagent: {123}</a:t>
            </a:r>
          </a:p>
        </p:txBody>
      </p:sp>
    </p:spTree>
    <p:extLst>
      <p:ext uri="{BB962C8B-B14F-4D97-AF65-F5344CB8AC3E}">
        <p14:creationId xmlns:p14="http://schemas.microsoft.com/office/powerpoint/2010/main" val="128596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5414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652237" y="940442"/>
            <a:ext cx="549676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F-strings can also format the output: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652237" y="1533164"/>
            <a:ext cx="9159875" cy="4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yield = 0.34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F1D34D-DF38-4D4A-B9AE-3EE44CBC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105529"/>
            <a:ext cx="259891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As a percentage: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3E3D6C7-F3B6-DE45-870D-B311E0248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2441455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14B547-A5D8-7040-B56A-AE36D83C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52" y="3568842"/>
            <a:ext cx="2769028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Change precision: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CF2D295-F939-9141-8022-0EF5AF96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31" y="3931838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{yield:.1f}’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0.3'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A9AB266-3A0E-1D4E-864B-0F95B1A5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1" y="4998788"/>
            <a:ext cx="212750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Add padding: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40EAB287-7E69-1A4F-85AC-E7D15F401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2" y="5334732"/>
            <a:ext cx="9159875" cy="10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</a:t>
            </a:r>
            <a:r>
              <a:rPr lang="en-US" altLang="en-US" sz="2000" dirty="0">
                <a:latin typeface="Courier New" panose="02070309020205020404" pitchFamily="49" charset="0"/>
              </a:rPr>
              <a:t>(yield: {yield:07.2%}’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en-US" sz="20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‘yield: 034.00%'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42A57-163C-9147-8B5A-CFDDB41038B2}"/>
              </a:ext>
            </a:extLst>
          </p:cNvPr>
          <p:cNvSpPr/>
          <p:nvPr/>
        </p:nvSpPr>
        <p:spPr>
          <a:xfrm>
            <a:off x="5500687" y="5747485"/>
            <a:ext cx="457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Other format options:</a:t>
            </a:r>
          </a:p>
          <a:p>
            <a:r>
              <a:rPr lang="en-GB" dirty="0">
                <a:hlinkClick r:id="rId3"/>
              </a:rPr>
              <a:t>https://docs.python.org/3/library/string.html#format-specification-mini-language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58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</p:spTree>
    <p:extLst>
      <p:ext uri="{BB962C8B-B14F-4D97-AF65-F5344CB8AC3E}">
        <p14:creationId xmlns:p14="http://schemas.microsoft.com/office/powerpoint/2010/main" val="408678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/>
          </p:cNvSpPr>
          <p:nvPr/>
        </p:nvSpPr>
        <p:spPr bwMode="auto">
          <a:xfrm>
            <a:off x="479825" y="2166841"/>
            <a:ext cx="9067800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.format()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'{0}, {1}, {2}'</a:t>
            </a:r>
            <a:r>
              <a:rPr lang="en-GB" alt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0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 b, c’ </a:t>
            </a:r>
          </a:p>
          <a:p>
            <a:pPr>
              <a:spcBef>
                <a:spcPct val="30000"/>
              </a:spcBef>
            </a:pP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{latitude}, {longitude}'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'37.24N'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GB" alt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altLang="en-US" sz="2400" dirty="0">
                <a:solidFill>
                  <a:srgbClr val="407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'-115.81W'</a:t>
            </a:r>
            <a: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GB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30000"/>
              </a:spcBef>
            </a:pPr>
            <a:r>
              <a:rPr lang="en-GB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37.24N, -115.81W'</a:t>
            </a:r>
            <a:br>
              <a:rPr lang="en-GB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C817E7-CE4C-624D-B771-B8FE8916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25" y="381024"/>
            <a:ext cx="9067800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 older code you may come across two different styles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4C3A705-C520-FE4B-9EB3-A104AD639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46" y="5976826"/>
            <a:ext cx="7661731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You could, but f-strings are faster and clearer</a:t>
            </a:r>
          </a:p>
        </p:txBody>
      </p:sp>
    </p:spTree>
    <p:extLst>
      <p:ext uri="{BB962C8B-B14F-4D97-AF65-F5344CB8AC3E}">
        <p14:creationId xmlns:p14="http://schemas.microsoft.com/office/powerpoint/2010/main" val="94591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777875" y="678373"/>
            <a:ext cx="1706365" cy="75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% format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77875" y="1762125"/>
            <a:ext cx="881380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('reagent: %d' % 123)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reagant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('Name: %s; weight: %.2fkg' % ('Bert', 122)) 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Bert; weight: 122.00kg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77875" y="5011738"/>
            <a:ext cx="8512175" cy="1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is a hang-over from python 2.7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This approach is now discouraged.</a:t>
            </a:r>
          </a:p>
        </p:txBody>
      </p:sp>
    </p:spTree>
    <p:extLst>
      <p:ext uri="{BB962C8B-B14F-4D97-AF65-F5344CB8AC3E}">
        <p14:creationId xmlns:p14="http://schemas.microsoft.com/office/powerpoint/2010/main" val="2529444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690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</a:rPr>
              <a:t>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 dirty="0">
                <a:latin typeface="Calibri" panose="020F0502020204030204" pitchFamily="34" charset="0"/>
              </a:rPr>
              <a:t> for single quote,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 dirty="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9159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('There isn\'t time\nto do it right.')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There isn't time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to do it right.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("But you said,\n\"There is time to do it over.\"")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But you said,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"There is time to do it over."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8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800">
                <a:latin typeface="Calibri" panose="020F0502020204030204" pitchFamily="34" charset="0"/>
              </a:rPr>
              <a:t> to represent a newline character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en-US" sz="2800">
                <a:latin typeface="Calibri" panose="020F0502020204030204" pitchFamily="34" charset="0"/>
              </a:rPr>
              <a:t> for single quote,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en-US" sz="2800">
                <a:latin typeface="Calibri" panose="020F0502020204030204" pitchFamily="34" charset="0"/>
              </a:rPr>
              <a:t> for double quote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60642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925513" y="2800350"/>
            <a:ext cx="7804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Common pattern with </a:t>
            </a:r>
            <a:r>
              <a:rPr lang="en-US" altLang="en-US" sz="2800" i="1">
                <a:latin typeface="Calibri" panose="020F0502020204030204" pitchFamily="34" charset="0"/>
              </a:rPr>
              <a:t>escape 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Use a character to mean "what follows is special"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Double it up to mean "that character itself"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546100" y="176371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('Most mathematicians write a\\b instead of a%b.')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Most mathematicians write a\b instead of a%b.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59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800">
                <a:latin typeface="Calibri" panose="020F0502020204030204" pitchFamily="34" charset="0"/>
              </a:rPr>
              <a:t> for a literal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>
                <a:latin typeface="Calibri" panose="020F0502020204030204" pitchFamily="34" charset="0"/>
              </a:rPr>
              <a:t>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485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are sequences of characters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No separate character type: just a string of length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Indexed exactly like lists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3017838"/>
            <a:ext cx="9159875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(name[0], name[-1])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44926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we can see plenty there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</p:txBody>
      </p:sp>
      <p:graphicFrame>
        <p:nvGraphicFramePr>
          <p:cNvPr id="440356" name="Group 36"/>
          <p:cNvGraphicFramePr>
            <a:graphicFrameLocks noGrp="1"/>
          </p:cNvGraphicFramePr>
          <p:nvPr/>
        </p:nvGraphicFramePr>
        <p:xfrm>
          <a:off x="6596063" y="3257550"/>
          <a:ext cx="2266950" cy="519113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\n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</a:t>
                      </a:r>
                    </a:p>
                  </a:txBody>
                  <a:tcPr marT="26812" marB="2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1393" name="Group 40"/>
          <p:cNvGrpSpPr>
            <a:grpSpLocks/>
          </p:cNvGrpSpPr>
          <p:nvPr/>
        </p:nvGrpSpPr>
        <p:grpSpPr bwMode="auto">
          <a:xfrm>
            <a:off x="4464050" y="2339975"/>
            <a:ext cx="346075" cy="346075"/>
            <a:chOff x="2413" y="2635"/>
            <a:chExt cx="253" cy="254"/>
          </a:xfrm>
        </p:grpSpPr>
        <p:sp>
          <p:nvSpPr>
            <p:cNvPr id="101401" name="AutoShape 37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402" name="Line 38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39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1394" name="Group 41"/>
          <p:cNvGrpSpPr>
            <a:grpSpLocks/>
          </p:cNvGrpSpPr>
          <p:nvPr/>
        </p:nvGrpSpPr>
        <p:grpSpPr bwMode="auto">
          <a:xfrm flipH="1">
            <a:off x="661988" y="2681288"/>
            <a:ext cx="346075" cy="346075"/>
            <a:chOff x="2413" y="2635"/>
            <a:chExt cx="253" cy="254"/>
          </a:xfrm>
        </p:grpSpPr>
        <p:sp>
          <p:nvSpPr>
            <p:cNvPr id="101398" name="AutoShape 42"/>
            <p:cNvSpPr>
              <a:spLocks/>
            </p:cNvSpPr>
            <p:nvPr/>
          </p:nvSpPr>
          <p:spPr bwMode="auto">
            <a:xfrm>
              <a:off x="2413" y="2635"/>
              <a:ext cx="36" cy="254"/>
            </a:xfrm>
            <a:prstGeom prst="leftBracket">
              <a:avLst>
                <a:gd name="adj" fmla="val 58796"/>
              </a:avLst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101399" name="Line 43"/>
            <p:cNvSpPr>
              <a:spLocks noChangeShapeType="1"/>
            </p:cNvSpPr>
            <p:nvPr/>
          </p:nvSpPr>
          <p:spPr bwMode="auto">
            <a:xfrm>
              <a:off x="2449" y="2889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400" name="Line 44"/>
            <p:cNvSpPr>
              <a:spLocks noChangeShapeType="1"/>
            </p:cNvSpPr>
            <p:nvPr/>
          </p:nvSpPr>
          <p:spPr bwMode="auto">
            <a:xfrm>
              <a:off x="2449" y="2635"/>
              <a:ext cx="217" cy="0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1395" name="Line 45"/>
          <p:cNvSpPr>
            <a:spLocks noChangeShapeType="1"/>
          </p:cNvSpPr>
          <p:nvPr/>
        </p:nvSpPr>
        <p:spPr bwMode="auto">
          <a:xfrm flipH="1" flipV="1">
            <a:off x="4875213" y="2570163"/>
            <a:ext cx="1547812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6" name="Line 46"/>
          <p:cNvSpPr>
            <a:spLocks noChangeShapeType="1"/>
          </p:cNvSpPr>
          <p:nvPr/>
        </p:nvSpPr>
        <p:spPr bwMode="auto">
          <a:xfrm flipH="1" flipV="1">
            <a:off x="1065213" y="2968625"/>
            <a:ext cx="5357812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139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47688" y="1874838"/>
            <a:ext cx="89122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quote = """We can only see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 short distance ahead,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but we can see plenty there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that needs to be done."""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4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 = "We can only see\na short distance"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ahead,\nbut we can see plenty there\nthat" + \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needs to be done."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927100" y="841375"/>
            <a:ext cx="75787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triple quotes (either kind) for multi-line strings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09571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321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Strings have methods</a:t>
            </a: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258763" y="1762125"/>
            <a:ext cx="915987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'newTON'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(name.capitalize(), name.upper(), name.lower())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Newton NEWTON newton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dna = 'acggtggtcac'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(dna.count('g'), dna.count('x'))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(dna.find('t'), dna.find('t', 5), dna.find('x'))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7 -1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(dna.replace('t', 'x'))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acggxggxcac 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(dna.replace('gt', ''))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19811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>
                <a:latin typeface="Courier New" panose="02070309020205020404" pitchFamily="49" charset="0"/>
              </a:rPr>
              <a:t>element.upper()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.center(10, '.'))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306513" y="3146425"/>
            <a:ext cx="334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convert to upper case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3111500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(element.upper().</a:t>
            </a:r>
            <a:r>
              <a:rPr lang="en-US" altLang="en-US" sz="2400">
                <a:latin typeface="Courier New" panose="02070309020205020404" pitchFamily="49" charset="0"/>
              </a:rPr>
              <a:t>center(10, '.')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187700" y="3146425"/>
            <a:ext cx="2928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center in a field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10 characters wide</a:t>
            </a: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 flipV="1">
            <a:off x="4672013" y="2627313"/>
            <a:ext cx="0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83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chain method calls together</a:t>
            </a:r>
          </a:p>
        </p:txBody>
      </p:sp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46100" y="1762125"/>
            <a:ext cx="91598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element = 'cesium'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(element.upper().center(10, '.'))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8000"/>
                </a:solidFill>
                <a:latin typeface="Courier New" panose="02070309020205020404" pitchFamily="49" charset="0"/>
              </a:rPr>
              <a:t>..CESIUM..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/>
          </p:cNvSpPr>
          <p:nvPr/>
        </p:nvSpPr>
        <p:spPr bwMode="auto">
          <a:xfrm>
            <a:off x="1476375" y="6142038"/>
            <a:ext cx="6733959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latin typeface="Calibri" panose="020F0502020204030204" pitchFamily="34" charset="0"/>
              </a:rPr>
              <a:t>See: </a:t>
            </a:r>
            <a:r>
              <a:rPr lang="en-GB" alt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https://docs.python.org/3.7/howto/regex.html </a:t>
            </a:r>
            <a:endParaRPr lang="en-GB" altLang="en-US" sz="2400" dirty="0">
              <a:latin typeface="Calibri" panose="020F0502020204030204" pitchFamily="34" charset="0"/>
            </a:endParaRPr>
          </a:p>
        </p:txBody>
      </p:sp>
      <p:sp>
        <p:nvSpPr>
          <p:cNvPr id="128003" name="Title 3"/>
          <p:cNvSpPr>
            <a:spLocks noGrp="1"/>
          </p:cNvSpPr>
          <p:nvPr>
            <p:ph type="title" idx="4294967295"/>
          </p:nvPr>
        </p:nvSpPr>
        <p:spPr>
          <a:xfrm>
            <a:off x="604838" y="438150"/>
            <a:ext cx="9072562" cy="941388"/>
          </a:xfrm>
        </p:spPr>
        <p:txBody>
          <a:bodyPr/>
          <a:lstStyle/>
          <a:p>
            <a:pPr eaLnBrk="1" hangingPunct="1"/>
            <a:r>
              <a:rPr lang="en-GB" altLang="en-US" sz="4000"/>
              <a:t>The power of </a:t>
            </a:r>
            <a:r>
              <a:rPr lang="en-GB" altLang="en-US" sz="4000" b="1"/>
              <a:t>regular expressions</a:t>
            </a: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661988" y="1474788"/>
            <a:ext cx="8813800" cy="438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2800" dirty="0">
                <a:latin typeface="+mn-lt"/>
              </a:rPr>
              <a:t>When programming in any language you will want to know about </a:t>
            </a:r>
            <a:r>
              <a:rPr lang="en-GB" sz="2800" i="1" dirty="0">
                <a:latin typeface="+mn-lt"/>
              </a:rPr>
              <a:t>regular expressions </a:t>
            </a:r>
            <a:r>
              <a:rPr lang="en-GB" sz="2800" dirty="0">
                <a:latin typeface="+mn-lt"/>
              </a:rPr>
              <a:t>– for advanced string/text processing. In Python use the "re" library. Example uses are: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1400" dirty="0">
              <a:latin typeface="Arial Unicode MS" pitchFamily="34" charset="-128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/&lt;([A-Z][A-Z0-9]*)\b[^&gt;]*&gt;(.*?)&lt;/\1&gt;/   </a:t>
            </a:r>
            <a:r>
              <a:rPr lang="en-GB" sz="2000" dirty="0">
                <a:latin typeface="Calibri" panose="020F0502020204030204" pitchFamily="34" charset="0"/>
              </a:rPr>
              <a:t>Matches the opening and closing pair of any HTML tag; captures tag name and content.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/b[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aeiou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]+t/  </a:t>
            </a:r>
            <a:r>
              <a:rPr lang="en-GB" sz="2000" dirty="0">
                <a:latin typeface="Calibri" panose="020F0502020204030204" pitchFamily="34" charset="0"/>
              </a:rPr>
              <a:t>Matches "bat" and "bit" etc, but also "boot" and "boat".</a:t>
            </a:r>
          </a:p>
          <a:p>
            <a:pPr marL="1160463" indent="-1160463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GB" sz="2000" dirty="0">
              <a:latin typeface="Calibri" panose="020F0502020204030204" pitchFamily="34" charset="0"/>
            </a:endParaRPr>
          </a:p>
          <a:p>
            <a:pPr marL="1171575" indent="-117157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/(\[0-9]{1,3})\.(\[0-9]{1,3})\.(\[0-9]{1,3})\.(\[0-9]{1,3})/     </a:t>
            </a:r>
            <a:r>
              <a:rPr lang="en-GB" sz="2000" dirty="0">
                <a:latin typeface="Calibri" panose="020F0502020204030204" pitchFamily="34" charset="0"/>
              </a:rPr>
              <a:t>Matches any IP </a:t>
            </a:r>
            <a:r>
              <a:rPr lang="en-GB" sz="2000" dirty="0">
                <a:latin typeface="+mn-lt"/>
              </a:rPr>
              <a:t>address ((e.g. 66.70.7.154 ) and </a:t>
            </a:r>
            <a:r>
              <a:rPr lang="en-GB" sz="2000" dirty="0">
                <a:latin typeface="Calibri" panose="020F0502020204030204" pitchFamily="34" charset="0"/>
              </a:rPr>
              <a:t>captures the each number for re-use.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8450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iterates through characters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1722438"/>
            <a:ext cx="915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 = 'Darwin'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name: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102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either ' or " (as long as they match)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820863"/>
            <a:ext cx="91598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8888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63713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66950" indent="-250825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241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813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385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95750" indent="-250825" defTabSz="457200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('Alan', "Turing")</a:t>
            </a:r>
          </a:p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14508</TotalTime>
  <Words>2374</Words>
  <Application>Microsoft Macintosh PowerPoint</Application>
  <PresentationFormat>Custom</PresentationFormat>
  <Paragraphs>411</Paragraphs>
  <Slides>65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 Unicode MS</vt:lpstr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273</cp:revision>
  <cp:lastPrinted>1601-01-01T00:00:00Z</cp:lastPrinted>
  <dcterms:created xsi:type="dcterms:W3CDTF">2010-10-10T22:29:27Z</dcterms:created>
  <dcterms:modified xsi:type="dcterms:W3CDTF">2021-10-18T12:55:11Z</dcterms:modified>
</cp:coreProperties>
</file>