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9" r:id="rId2"/>
    <p:sldId id="291" r:id="rId3"/>
    <p:sldId id="300" r:id="rId4"/>
    <p:sldId id="292" r:id="rId5"/>
    <p:sldId id="293" r:id="rId6"/>
    <p:sldId id="294" r:id="rId7"/>
    <p:sldId id="295" r:id="rId8"/>
    <p:sldId id="296" r:id="rId9"/>
    <p:sldId id="297" r:id="rId10"/>
    <p:sldId id="298"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88401"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2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7B81904E-47C8-48CA-B5AB-B8CF259BFCA5}" type="datetimeFigureOut">
              <a:rPr lang="en-GB"/>
              <a:pPr>
                <a:defRPr/>
              </a:pPr>
              <a:t>09/10/2018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FB0AE56-BD77-40BB-AA33-6073038BFEF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"SST" is a commonly used abbreviation for sea surface temperature. Anomalies are the difference in the value of a quantity observed or modelled at a particular instant in time from the longer term mean value for that quantity. The "bin" file extension allows you to guess that your colleague wrote a binary file (i.e. encoded according to his computer's internal way of storing data) but you have no computer program to easily read the data.</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26C513-815E-4FC1-A5EE-8A32624672CC}" type="slidenum">
              <a:rPr lang="en-GB" altLang="en-US" smtClean="0">
                <a:latin typeface="Arial" panose="020B0604020202020204" pitchFamily="34" charset="0"/>
              </a:rPr>
              <a:pPr>
                <a:spcBef>
                  <a:spcPct val="0"/>
                </a:spcBef>
              </a:pPr>
              <a:t>2</a:t>
            </a:fld>
            <a:endParaRPr lang="en-GB"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Your colleague wrote the data file using a program written in the FORTRAN language. He tells you to write a FORTRAN program on your own machine that expects to read in an integer (whole number) value which gives the year in which the data were measured, followed by twelve floating point numbers (a floating point number is the name given to the way computers store numbers containing decimal points) giving the temperature values for each month of the year, and finally another floating point number containing the annual mean temperature.</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2AE160-A2F1-4665-9FA4-BBB92397FFEA}" type="slidenum">
              <a:rPr lang="en-GB" altLang="en-US" smtClean="0">
                <a:latin typeface="Arial" panose="020B0604020202020204" pitchFamily="34" charset="0"/>
              </a:rPr>
              <a:pPr>
                <a:spcBef>
                  <a:spcPct val="0"/>
                </a:spcBef>
              </a:pPr>
              <a:t>3</a:t>
            </a:fld>
            <a:endParaRPr lang="en-GB"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There are two main ways in which computers can store numbers in memory. These are called "Little Endian" and "Big Endian". They refer to the way in which numbers are split up into chunks to be stored in locations inside the computer's memory and are derived from the phrases "Big End In" and "Little End In". Big Endian means the computer stores the largest, i.e. most significant, part of the data value in memory first, followed by the smaller part. Little Endian does the opposite. An analogy would be two people, one of whom always reads large numbers from left to right across the page but the second always reads right to left. If the data were written by one computer in Big Endian order but read by the second in Little Endian order and then displayed as decimal numbers the values would look completely different on the two machines.</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49C712-2BBA-4B54-9198-F8EAE1B686E3}" type="slidenum">
              <a:rPr lang="en-GB" altLang="en-US" smtClean="0">
                <a:latin typeface="Arial" panose="020B0604020202020204" pitchFamily="34" charset="0"/>
              </a:rPr>
              <a:pPr>
                <a:spcBef>
                  <a:spcPct val="0"/>
                </a:spcBef>
              </a:pPr>
              <a:t>4</a:t>
            </a:fld>
            <a:endParaRPr lang="en-GB"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B3F02C-87C0-4C2D-8C11-7C9D7BAD9EF6}" type="slidenum">
              <a:rPr lang="en-GB" altLang="en-US" smtClean="0">
                <a:latin typeface="Arial" panose="020B0604020202020204" pitchFamily="34" charset="0"/>
              </a:rPr>
              <a:pPr>
                <a:spcBef>
                  <a:spcPct val="0"/>
                </a:spcBef>
              </a:pPr>
              <a:t>5</a:t>
            </a:fld>
            <a:endParaRPr lang="en-GB"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E0DD4E-CB26-45A2-AB91-DC3591F88767}" type="slidenum">
              <a:rPr lang="en-GB" altLang="en-US" smtClean="0">
                <a:latin typeface="Arial" panose="020B0604020202020204" pitchFamily="34" charset="0"/>
              </a:rPr>
              <a:pPr>
                <a:spcBef>
                  <a:spcPct val="0"/>
                </a:spcBef>
              </a:pPr>
              <a:t>6</a:t>
            </a:fld>
            <a:endParaRPr lang="en-GB"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1CD091-0A01-4667-922D-A028CA09A078}" type="slidenum">
              <a:rPr lang="en-GB" altLang="en-US" smtClean="0">
                <a:latin typeface="Arial" panose="020B0604020202020204" pitchFamily="34" charset="0"/>
              </a:rPr>
              <a:pPr>
                <a:spcBef>
                  <a:spcPct val="0"/>
                </a:spcBef>
              </a:pPr>
              <a:t>7</a:t>
            </a:fld>
            <a:endParaRPr lang="en-GB"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A4895-4E6E-401A-B695-B560C756DF8C}" type="slidenum">
              <a:rPr lang="en-GB" altLang="en-US" smtClean="0">
                <a:latin typeface="Arial" panose="020B0604020202020204" pitchFamily="34" charset="0"/>
              </a:rPr>
              <a:pPr>
                <a:spcBef>
                  <a:spcPct val="0"/>
                </a:spcBef>
              </a:pPr>
              <a:t>8</a:t>
            </a:fld>
            <a:endParaRPr lang="en-GB"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B041CE-BE86-437C-98C9-4B2EA062D3D4}" type="slidenum">
              <a:rPr lang="en-GB" altLang="en-US" smtClean="0">
                <a:latin typeface="Arial" panose="020B0604020202020204" pitchFamily="34" charset="0"/>
              </a:rPr>
              <a:pPr>
                <a:spcBef>
                  <a:spcPct val="0"/>
                </a:spcBef>
              </a:pPr>
              <a:t>9</a:t>
            </a:fld>
            <a:endParaRPr lang="en-GB"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141413"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t>Having spent valuable time writing a program to turn Little Endian numbers into Big Endian numbers and checking that the data values look sensible, you then want to use the data for example to do some science. E.g. produce a plot or compare with another data set, so you need to know where each data value is located in relation to the earth's surface. If the coordinates are not stored in the file with the data then you have to obtain them separately. But if, as in this example, the coordinate values are simply supplied as a list you will then have to work out which coordinates go with which data point – should you work across the rows first or down the columns?</a:t>
            </a:r>
          </a:p>
          <a:p>
            <a:pPr marL="171450" indent="-171450" eaLnBrk="1" hangingPunct="1">
              <a:spcBef>
                <a:spcPct val="0"/>
              </a:spcBef>
              <a:buFontTx/>
              <a:buChar char="•"/>
            </a:pPr>
            <a:endParaRPr lang="en-GB" altLang="en-US" smtClean="0"/>
          </a:p>
          <a:p>
            <a:pPr marL="171450" indent="-171450" eaLnBrk="1" hangingPunct="1">
              <a:spcBef>
                <a:spcPct val="0"/>
              </a:spcBef>
              <a:buFontTx/>
              <a:buChar char="•"/>
            </a:pPr>
            <a:r>
              <a:rPr lang="en-GB" altLang="en-US" smtClean="0"/>
              <a:t>If additional information is not stored in the data file, how do you know for example what units of measure were used? And how can you be confident of knowing how the precise data values were obtained? You can keep going back to your colleague with questions, but wouldn't it make life easier if all this type of information were stored in the file along with the data?</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8522C-A705-4527-AF73-800B6C38DD59}" type="slidenum">
              <a:rPr lang="en-GB" altLang="en-US" smtClean="0">
                <a:latin typeface="Arial" panose="020B0604020202020204" pitchFamily="34" charset="0"/>
              </a:rPr>
              <a:pPr>
                <a:spcBef>
                  <a:spcPct val="0"/>
                </a:spcBef>
              </a:pPr>
              <a:t>10</a:t>
            </a:fld>
            <a:endParaRPr lang="en-GB"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6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2998788" y="-33338"/>
            <a:ext cx="1230312"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2852738" y="0"/>
            <a:ext cx="1587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9909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rtlCol="0">
            <a:normAutofit/>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3" name="Text Placeholder 2"/>
          <p:cNvSpPr>
            <a:spLocks noGrp="1"/>
          </p:cNvSpPr>
          <p:nvPr>
            <p:ph type="body" sz="quarter" idx="12"/>
          </p:nvPr>
        </p:nvSpPr>
        <p:spPr>
          <a:xfrm>
            <a:off x="368300" y="1308100"/>
            <a:ext cx="4622800"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3319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6" name="Text Placeholder 2"/>
          <p:cNvSpPr>
            <a:spLocks noGrp="1"/>
          </p:cNvSpPr>
          <p:nvPr>
            <p:ph type="body" sz="quarter" idx="12"/>
          </p:nvPr>
        </p:nvSpPr>
        <p:spPr>
          <a:xfrm>
            <a:off x="368300" y="1308100"/>
            <a:ext cx="8414144"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9914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78855" y="2057036"/>
            <a:ext cx="4256859" cy="863191"/>
          </a:xfrm>
          <a:prstGeom prst="rect">
            <a:avLst/>
          </a:prstGeom>
        </p:spPr>
        <p:txBody>
          <a:bodyPr anchor="b"/>
          <a:lstStyle>
            <a:lvl1pPr algn="l">
              <a:defRPr sz="4000" baseline="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278854" y="2963405"/>
            <a:ext cx="4256859" cy="551951"/>
          </a:xfrm>
          <a:prstGeom prst="rect">
            <a:avLst/>
          </a:prstGeom>
        </p:spPr>
        <p:txBody>
          <a:bodyPr/>
          <a:lstStyle>
            <a:lvl1pPr marL="0" indent="0" algn="l">
              <a:buNone/>
              <a:defRPr sz="2000" baseline="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1368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hangingPunct="1">
              <a:defRPr/>
            </a:lvl1pPr>
          </a:lstStyle>
          <a:p>
            <a:pPr>
              <a:defRPr/>
            </a:pPr>
            <a:fld id="{2F451762-3BE2-407E-9362-3C825F814761}" type="datetimeFigureOut">
              <a:rPr lang="en-GB"/>
              <a:pPr>
                <a:defRPr/>
              </a:pPr>
              <a:t>09/10/2018</a:t>
            </a:fld>
            <a:endParaRPr lang="en-GB"/>
          </a:p>
        </p:txBody>
      </p:sp>
      <p:sp>
        <p:nvSpPr>
          <p:cNvPr id="3" name="Footer Placeholder 4"/>
          <p:cNvSpPr>
            <a:spLocks noGrp="1"/>
          </p:cNvSpPr>
          <p:nvPr>
            <p:ph type="ftr" sz="quarter" idx="11"/>
          </p:nvPr>
        </p:nvSpPr>
        <p:spPr>
          <a:xfrm>
            <a:off x="0" y="0"/>
            <a:ext cx="0" cy="0"/>
          </a:xfrm>
        </p:spPr>
        <p:txBody>
          <a:bodyPr/>
          <a:lstStyle>
            <a:lvl1pPr eaLnBrk="1" hangingPunct="1">
              <a:defRPr/>
            </a:lvl1pPr>
          </a:lstStyle>
          <a:p>
            <a:pPr>
              <a:defRPr/>
            </a:pPr>
            <a:endParaRPr lang="en-GB"/>
          </a:p>
        </p:txBody>
      </p:sp>
      <p:sp>
        <p:nvSpPr>
          <p:cNvPr id="4" name="Slide Number Placeholder 5"/>
          <p:cNvSpPr>
            <a:spLocks noGrp="1"/>
          </p:cNvSpPr>
          <p:nvPr>
            <p:ph type="sldNum" sz="quarter" idx="12"/>
          </p:nvPr>
        </p:nvSpPr>
        <p:spPr>
          <a:xfrm>
            <a:off x="0" y="0"/>
            <a:ext cx="0" cy="0"/>
          </a:xfrm>
        </p:spPr>
        <p:txBody>
          <a:bodyPr/>
          <a:lstStyle>
            <a:lvl1pPr eaLnBrk="1" hangingPunct="1">
              <a:defRPr/>
            </a:lvl1pPr>
          </a:lstStyle>
          <a:p>
            <a:pPr>
              <a:defRPr/>
            </a:pPr>
            <a:fld id="{63FF86D9-CC0D-4A84-BDD9-7430DFC9CC96}" type="slidenum">
              <a:rPr lang="en-GB" altLang="en-US"/>
              <a:pPr>
                <a:defRPr/>
              </a:pPr>
              <a:t>‹#›</a:t>
            </a:fld>
            <a:endParaRPr lang="en-GB" altLang="en-US"/>
          </a:p>
        </p:txBody>
      </p:sp>
    </p:spTree>
    <p:extLst>
      <p:ext uri="{BB962C8B-B14F-4D97-AF65-F5344CB8AC3E}">
        <p14:creationId xmlns:p14="http://schemas.microsoft.com/office/powerpoint/2010/main" val="93765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50" y="6059488"/>
            <a:ext cx="15240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731125" y="6129338"/>
            <a:ext cx="130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11888" y="6116638"/>
            <a:ext cx="1476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Placeholder 4"/>
          <p:cNvSpPr>
            <a:spLocks noGrp="1"/>
          </p:cNvSpPr>
          <p:nvPr>
            <p:ph type="body" idx="1"/>
          </p:nvPr>
        </p:nvSpPr>
        <p:spPr bwMode="auto">
          <a:xfrm>
            <a:off x="376238" y="1374775"/>
            <a:ext cx="841851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TextBox 6"/>
          <p:cNvSpPr txBox="1">
            <a:spLocks noChangeArrowheads="1"/>
          </p:cNvSpPr>
          <p:nvPr/>
        </p:nvSpPr>
        <p:spPr bwMode="auto">
          <a:xfrm>
            <a:off x="-155575" y="586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mtClean="0"/>
          </a:p>
        </p:txBody>
      </p:sp>
      <p:sp>
        <p:nvSpPr>
          <p:cNvPr id="1031" name="Title Placeholder 5"/>
          <p:cNvSpPr>
            <a:spLocks noGrp="1"/>
          </p:cNvSpPr>
          <p:nvPr>
            <p:ph type="title"/>
          </p:nvPr>
        </p:nvSpPr>
        <p:spPr bwMode="auto">
          <a:xfrm>
            <a:off x="376238" y="381000"/>
            <a:ext cx="841851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ctr" rtl="0" eaLnBrk="0" fontAlgn="base" hangingPunct="0">
        <a:lnSpc>
          <a:spcPct val="90000"/>
        </a:lnSpc>
        <a:spcBef>
          <a:spcPct val="0"/>
        </a:spcBef>
        <a:spcAft>
          <a:spcPct val="0"/>
        </a:spcAft>
        <a:defRPr sz="3200" kern="1200">
          <a:solidFill>
            <a:schemeClr val="tx1"/>
          </a:solidFill>
          <a:latin typeface="+mn-lt"/>
          <a:ea typeface="+mj-ea"/>
          <a:cs typeface="Arial" panose="020B0604020202020204" pitchFamily="34" charset="0"/>
        </a:defRPr>
      </a:lvl1pPr>
      <a:lvl2pPr algn="ctr" rtl="0" eaLnBrk="0" fontAlgn="base" hangingPunct="0">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2pPr>
      <a:lvl3pPr algn="ctr" rtl="0" eaLnBrk="0" fontAlgn="base" hangingPunct="0">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3pPr>
      <a:lvl4pPr algn="ctr" rtl="0" eaLnBrk="0" fontAlgn="base" hangingPunct="0">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4pPr>
      <a:lvl5pPr algn="ctr" rtl="0" eaLnBrk="0" fontAlgn="base" hangingPunct="0">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42900" y="3327400"/>
            <a:ext cx="7772400" cy="862013"/>
          </a:xfrm>
        </p:spPr>
        <p:txBody>
          <a:bodyPr/>
          <a:lstStyle/>
          <a:p>
            <a:pPr eaLnBrk="1" hangingPunct="1"/>
            <a:r>
              <a:rPr lang="en-GB" altLang="en-US" smtClean="0"/>
              <a:t>Read and Write Data</a:t>
            </a:r>
          </a:p>
        </p:txBody>
      </p:sp>
      <p:sp>
        <p:nvSpPr>
          <p:cNvPr id="8195" name="Subtitle 2"/>
          <p:cNvSpPr>
            <a:spLocks noGrp="1"/>
          </p:cNvSpPr>
          <p:nvPr>
            <p:ph type="subTitle" idx="1"/>
          </p:nvPr>
        </p:nvSpPr>
        <p:spPr>
          <a:xfrm>
            <a:off x="342900" y="4203700"/>
            <a:ext cx="6858000" cy="550863"/>
          </a:xfrm>
        </p:spPr>
        <p:txBody>
          <a:bodyPr/>
          <a:lstStyle/>
          <a:p>
            <a:pPr eaLnBrk="1" hangingPunct="1"/>
            <a:r>
              <a:rPr lang="en-GB" altLang="en-US" smtClean="0"/>
              <a:t>Data file formats and metadata – why?</a:t>
            </a:r>
          </a:p>
          <a:p>
            <a:pPr eaLnBrk="1" hangingPunct="1"/>
            <a:endParaRPr lang="en-GB"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So, which formats?</a:t>
            </a:r>
          </a:p>
        </p:txBody>
      </p:sp>
      <p:sp>
        <p:nvSpPr>
          <p:cNvPr id="25603" name="TextBox 4"/>
          <p:cNvSpPr txBox="1">
            <a:spLocks noChangeArrowheads="1"/>
          </p:cNvSpPr>
          <p:nvPr/>
        </p:nvSpPr>
        <p:spPr bwMode="auto">
          <a:xfrm>
            <a:off x="468313" y="1087438"/>
            <a:ext cx="80629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buFontTx/>
              <a:buNone/>
            </a:pPr>
            <a:r>
              <a:rPr lang="en-GB" altLang="en-US" sz="3600"/>
              <a:t>(CF-)NetCDF is usually recommended – binary.</a:t>
            </a:r>
          </a:p>
          <a:p>
            <a:pPr eaLnBrk="1">
              <a:lnSpc>
                <a:spcPct val="100000"/>
              </a:lnSpc>
              <a:spcBef>
                <a:spcPct val="0"/>
              </a:spcBef>
              <a:buClr>
                <a:srgbClr val="000000"/>
              </a:buClr>
              <a:buFontTx/>
              <a:buNone/>
            </a:pPr>
            <a:endParaRPr lang="en-GB" altLang="en-US" sz="3600"/>
          </a:p>
          <a:p>
            <a:pPr eaLnBrk="1">
              <a:lnSpc>
                <a:spcPct val="100000"/>
              </a:lnSpc>
              <a:spcBef>
                <a:spcPct val="0"/>
              </a:spcBef>
              <a:buClr>
                <a:srgbClr val="000000"/>
              </a:buClr>
              <a:buFontTx/>
              <a:buNone/>
            </a:pPr>
            <a:r>
              <a:rPr lang="en-GB" altLang="en-US" sz="3600"/>
              <a:t>In cases where a text format is required you might want to use:</a:t>
            </a:r>
          </a:p>
          <a:p>
            <a:pPr eaLnBrk="1">
              <a:lnSpc>
                <a:spcPct val="100000"/>
              </a:lnSpc>
              <a:spcBef>
                <a:spcPct val="0"/>
              </a:spcBef>
              <a:buClr>
                <a:srgbClr val="000000"/>
              </a:buClr>
              <a:buFontTx/>
              <a:buNone/>
            </a:pPr>
            <a:endParaRPr lang="en-GB" altLang="en-US" sz="3600"/>
          </a:p>
          <a:p>
            <a:pPr eaLnBrk="1">
              <a:lnSpc>
                <a:spcPct val="100000"/>
              </a:lnSpc>
              <a:spcBef>
                <a:spcPct val="0"/>
              </a:spcBef>
              <a:buClr>
                <a:srgbClr val="000000"/>
              </a:buClr>
              <a:buFontTx/>
              <a:buNone/>
            </a:pPr>
            <a:r>
              <a:rPr lang="en-GB" altLang="en-US" sz="3600"/>
              <a:t>	NASA Ames</a:t>
            </a:r>
          </a:p>
          <a:p>
            <a:pPr eaLnBrk="1">
              <a:lnSpc>
                <a:spcPct val="100000"/>
              </a:lnSpc>
              <a:spcBef>
                <a:spcPct val="0"/>
              </a:spcBef>
              <a:buClr>
                <a:srgbClr val="000000"/>
              </a:buClr>
              <a:buFontTx/>
              <a:buNone/>
            </a:pPr>
            <a:r>
              <a:rPr lang="en-GB" altLang="en-US" sz="3600"/>
              <a:t>	BADC-CSV (used at CEDA)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95288" y="246063"/>
            <a:ext cx="83534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Why use a standard file format?</a:t>
            </a:r>
          </a:p>
        </p:txBody>
      </p:sp>
      <p:sp>
        <p:nvSpPr>
          <p:cNvPr id="9219" name="TextBox 4"/>
          <p:cNvSpPr txBox="1">
            <a:spLocks noChangeArrowheads="1"/>
          </p:cNvSpPr>
          <p:nvPr/>
        </p:nvSpPr>
        <p:spPr bwMode="auto">
          <a:xfrm>
            <a:off x="395288" y="1052513"/>
            <a:ext cx="8497887"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buFont typeface="Times New Roman" panose="02020603050405020304" pitchFamily="18" charset="0"/>
              <a:buNone/>
            </a:pPr>
            <a:r>
              <a:rPr lang="en-GB" altLang="en-US" sz="2800" b="1"/>
              <a:t>An example of data sharing that really happened</a:t>
            </a:r>
            <a:r>
              <a:rPr lang="en-GB" altLang="en-US" sz="2800"/>
              <a:t>…</a:t>
            </a:r>
          </a:p>
          <a:p>
            <a:pPr eaLnBrk="1">
              <a:lnSpc>
                <a:spcPct val="100000"/>
              </a:lnSpc>
              <a:spcBef>
                <a:spcPct val="0"/>
              </a:spcBef>
              <a:buClr>
                <a:srgbClr val="000000"/>
              </a:buClr>
              <a:buFont typeface="Times New Roman" panose="02020603050405020304" pitchFamily="18" charset="0"/>
              <a:buNone/>
            </a:pPr>
            <a:endParaRPr lang="en-GB" altLang="en-US" sz="2800"/>
          </a:p>
          <a:p>
            <a:pPr eaLnBrk="1">
              <a:lnSpc>
                <a:spcPct val="100000"/>
              </a:lnSpc>
              <a:spcBef>
                <a:spcPct val="0"/>
              </a:spcBef>
              <a:buClr>
                <a:srgbClr val="000000"/>
              </a:buClr>
              <a:buFont typeface="Times New Roman" panose="02020603050405020304" pitchFamily="18" charset="0"/>
              <a:buNone/>
            </a:pPr>
            <a:r>
              <a:rPr lang="en-GB" altLang="en-US" sz="3200"/>
              <a:t>You ask a colleague for some Sea Surface Temperature data. </a:t>
            </a:r>
          </a:p>
          <a:p>
            <a:pPr eaLnBrk="1">
              <a:lnSpc>
                <a:spcPct val="100000"/>
              </a:lnSpc>
              <a:spcBef>
                <a:spcPct val="0"/>
              </a:spcBef>
              <a:buClr>
                <a:srgbClr val="000000"/>
              </a:buClr>
              <a:buFont typeface="Times New Roman" panose="02020603050405020304" pitchFamily="18" charset="0"/>
              <a:buNone/>
            </a:pPr>
            <a:endParaRPr lang="en-GB" altLang="en-US" sz="3200"/>
          </a:p>
          <a:p>
            <a:pPr lvl="1" eaLnBrk="1">
              <a:lnSpc>
                <a:spcPct val="100000"/>
              </a:lnSpc>
              <a:spcBef>
                <a:spcPct val="0"/>
              </a:spcBef>
              <a:buClr>
                <a:srgbClr val="000000"/>
              </a:buClr>
              <a:buFont typeface="Times New Roman" panose="02020603050405020304" pitchFamily="18" charset="0"/>
              <a:buNone/>
            </a:pPr>
            <a:r>
              <a:rPr lang="en-GB" altLang="en-US" sz="2800" i="1"/>
              <a:t>He sends a file named "SST.bin" and says "these are  monthly sst anomalies from our latest climate model run covering the period 1900-1976 ".</a:t>
            </a:r>
          </a:p>
          <a:p>
            <a:pPr eaLnBrk="1">
              <a:lnSpc>
                <a:spcPct val="100000"/>
              </a:lnSpc>
              <a:spcBef>
                <a:spcPct val="0"/>
              </a:spcBef>
              <a:buClr>
                <a:srgbClr val="000000"/>
              </a:buClr>
              <a:buFont typeface="Times New Roman" panose="02020603050405020304" pitchFamily="18" charset="0"/>
              <a:buNone/>
            </a:pPr>
            <a:endParaRPr lang="en-GB" altLang="en-US" sz="1400"/>
          </a:p>
          <a:p>
            <a:pPr eaLnBrk="1">
              <a:lnSpc>
                <a:spcPct val="93000"/>
              </a:lnSpc>
              <a:spcBef>
                <a:spcPct val="0"/>
              </a:spcBef>
              <a:buClr>
                <a:srgbClr val="000000"/>
              </a:buClr>
              <a:buFont typeface="Times New Roman" panose="02020603050405020304" pitchFamily="18" charset="0"/>
              <a:buNone/>
            </a:pPr>
            <a:endParaRPr lang="en-GB" altLang="en-US"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95288" y="246063"/>
            <a:ext cx="83534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Why use a standard file format?</a:t>
            </a:r>
          </a:p>
        </p:txBody>
      </p:sp>
      <p:sp>
        <p:nvSpPr>
          <p:cNvPr id="11267" name="TextBox 4"/>
          <p:cNvSpPr txBox="1">
            <a:spLocks noChangeArrowheads="1"/>
          </p:cNvSpPr>
          <p:nvPr/>
        </p:nvSpPr>
        <p:spPr bwMode="auto">
          <a:xfrm>
            <a:off x="395288" y="1052513"/>
            <a:ext cx="8497887"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buFont typeface="Times New Roman" panose="02020603050405020304" pitchFamily="18" charset="0"/>
              <a:buNone/>
            </a:pPr>
            <a:r>
              <a:rPr lang="en-GB" altLang="en-US" sz="3200"/>
              <a:t>You do not know how to read the file. </a:t>
            </a:r>
          </a:p>
          <a:p>
            <a:pPr lvl="1" eaLnBrk="1">
              <a:lnSpc>
                <a:spcPct val="100000"/>
              </a:lnSpc>
              <a:spcBef>
                <a:spcPct val="0"/>
              </a:spcBef>
              <a:buClr>
                <a:srgbClr val="000000"/>
              </a:buClr>
              <a:buFont typeface="Times New Roman" panose="02020603050405020304" pitchFamily="18" charset="0"/>
              <a:buNone/>
            </a:pPr>
            <a:endParaRPr lang="en-GB" altLang="en-US" sz="2800" i="1"/>
          </a:p>
          <a:p>
            <a:pPr lvl="1" eaLnBrk="1">
              <a:lnSpc>
                <a:spcPct val="100000"/>
              </a:lnSpc>
              <a:spcBef>
                <a:spcPct val="0"/>
              </a:spcBef>
              <a:buClr>
                <a:srgbClr val="000000"/>
              </a:buClr>
              <a:buFont typeface="Times New Roman" panose="02020603050405020304" pitchFamily="18" charset="0"/>
              <a:buNone/>
            </a:pPr>
            <a:r>
              <a:rPr lang="en-GB" altLang="en-US" sz="2800" i="1"/>
              <a:t>He says "use a Fortran program containing the lines":</a:t>
            </a:r>
          </a:p>
          <a:p>
            <a:pPr eaLnBrk="1">
              <a:lnSpc>
                <a:spcPct val="100000"/>
              </a:lnSpc>
              <a:spcBef>
                <a:spcPct val="0"/>
              </a:spcBef>
              <a:buClr>
                <a:srgbClr val="000000"/>
              </a:buClr>
              <a:buFont typeface="Times New Roman" panose="02020603050405020304" pitchFamily="18" charset="0"/>
              <a:buNone/>
            </a:pPr>
            <a:endParaRPr lang="en-GB" altLang="en-US" sz="2800"/>
          </a:p>
          <a:p>
            <a:pPr eaLnBrk="1">
              <a:lnSpc>
                <a:spcPct val="93000"/>
              </a:lnSpc>
              <a:spcBef>
                <a:spcPct val="0"/>
              </a:spcBef>
              <a:buClr>
                <a:srgbClr val="000000"/>
              </a:buClr>
              <a:buFont typeface="Times New Roman" panose="02020603050405020304" pitchFamily="18" charset="0"/>
              <a:buNone/>
            </a:pPr>
            <a:endParaRPr lang="en-GB" altLang="en-US" sz="1800">
              <a:latin typeface="Arial" panose="020B0604020202020204" pitchFamily="34" charset="0"/>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r="22931"/>
          <a:stretch>
            <a:fillRect/>
          </a:stretch>
        </p:blipFill>
        <p:spPr bwMode="auto">
          <a:xfrm>
            <a:off x="322263" y="3500438"/>
            <a:ext cx="8497887"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287338" y="26352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So, you try to follow the instructions…</a:t>
            </a:r>
          </a:p>
        </p:txBody>
      </p:sp>
      <p:sp>
        <p:nvSpPr>
          <p:cNvPr id="13315" name="TextBox 4"/>
          <p:cNvSpPr txBox="1">
            <a:spLocks noChangeArrowheads="1"/>
          </p:cNvSpPr>
          <p:nvPr/>
        </p:nvSpPr>
        <p:spPr bwMode="auto">
          <a:xfrm>
            <a:off x="250825" y="1052513"/>
            <a:ext cx="8424863"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buFont typeface="Times New Roman" panose="02020603050405020304" pitchFamily="18" charset="0"/>
              <a:buNone/>
            </a:pPr>
            <a:r>
              <a:rPr lang="en-GB" altLang="en-US" sz="3200"/>
              <a:t>You write the program, but  get "strange" data values</a:t>
            </a:r>
          </a:p>
          <a:p>
            <a:pPr eaLnBrk="1">
              <a:lnSpc>
                <a:spcPct val="100000"/>
              </a:lnSpc>
              <a:spcBef>
                <a:spcPct val="0"/>
              </a:spcBef>
              <a:buClr>
                <a:srgbClr val="000000"/>
              </a:buClr>
              <a:buFont typeface="Times New Roman" panose="02020603050405020304" pitchFamily="18" charset="0"/>
              <a:buNone/>
            </a:pPr>
            <a:endParaRPr lang="en-GB" altLang="en-US" sz="3200" i="1">
              <a:solidFill>
                <a:srgbClr val="558ED5"/>
              </a:solidFill>
            </a:endParaRPr>
          </a:p>
          <a:p>
            <a:pPr lvl="1" eaLnBrk="1">
              <a:lnSpc>
                <a:spcPct val="100000"/>
              </a:lnSpc>
              <a:spcBef>
                <a:spcPct val="0"/>
              </a:spcBef>
              <a:buClr>
                <a:srgbClr val="000000"/>
              </a:buClr>
              <a:buFont typeface="Times New Roman" panose="02020603050405020304" pitchFamily="18" charset="0"/>
              <a:buNone/>
            </a:pPr>
            <a:r>
              <a:rPr lang="en-GB" altLang="en-US" sz="2800" i="1"/>
              <a:t>Your colleague tells you that he is using a </a:t>
            </a:r>
            <a:r>
              <a:rPr lang="en-GB" altLang="en-US" sz="2800" b="1" i="1"/>
              <a:t>Little Endian </a:t>
            </a:r>
            <a:r>
              <a:rPr lang="en-GB" altLang="en-US" sz="2800" i="1"/>
              <a:t>computer. Yours is a </a:t>
            </a:r>
            <a:r>
              <a:rPr lang="en-GB" altLang="en-US" sz="2800" b="1" i="1"/>
              <a:t>Big Endian </a:t>
            </a:r>
            <a:r>
              <a:rPr lang="en-GB" altLang="en-US" sz="2800" i="1"/>
              <a:t>computer. </a:t>
            </a:r>
          </a:p>
          <a:p>
            <a:pPr lvl="1" eaLnBrk="1">
              <a:lnSpc>
                <a:spcPct val="100000"/>
              </a:lnSpc>
              <a:spcBef>
                <a:spcPct val="0"/>
              </a:spcBef>
              <a:buClr>
                <a:srgbClr val="000000"/>
              </a:buClr>
              <a:buFont typeface="Times New Roman" panose="02020603050405020304" pitchFamily="18" charset="0"/>
              <a:buNone/>
            </a:pPr>
            <a:endParaRPr lang="en-GB" altLang="en-US" sz="2800" i="1"/>
          </a:p>
          <a:p>
            <a:pPr lvl="1" eaLnBrk="1">
              <a:lnSpc>
                <a:spcPct val="100000"/>
              </a:lnSpc>
              <a:spcBef>
                <a:spcPct val="0"/>
              </a:spcBef>
              <a:buClr>
                <a:srgbClr val="000000"/>
              </a:buClr>
              <a:buFont typeface="Times New Roman" panose="02020603050405020304" pitchFamily="18" charset="0"/>
              <a:buNone/>
            </a:pPr>
            <a:r>
              <a:rPr lang="en-GB" altLang="en-US" sz="2800" i="1"/>
              <a:t>Also, you </a:t>
            </a:r>
            <a:r>
              <a:rPr lang="en-GB" altLang="en-US" sz="2800" b="1" i="1"/>
              <a:t>do not </a:t>
            </a:r>
            <a:r>
              <a:rPr lang="en-GB" altLang="en-US" sz="2800" i="1"/>
              <a:t>know if both computers use the same amount of memory to store floating point numbers.</a:t>
            </a:r>
          </a:p>
          <a:p>
            <a:pPr eaLnBrk="1">
              <a:lnSpc>
                <a:spcPct val="100000"/>
              </a:lnSpc>
              <a:spcBef>
                <a:spcPct val="0"/>
              </a:spcBef>
              <a:buClr>
                <a:srgbClr val="000000"/>
              </a:buClr>
              <a:buFont typeface="Times New Roman" panose="02020603050405020304" pitchFamily="18" charset="0"/>
              <a:buNone/>
            </a:pPr>
            <a:endParaRPr lang="en-GB" altLang="en-US" sz="2000">
              <a:solidFill>
                <a:srgbClr val="8B8B8B"/>
              </a:solidFill>
            </a:endParaRPr>
          </a:p>
          <a:p>
            <a:pPr eaLnBrk="1">
              <a:lnSpc>
                <a:spcPct val="93000"/>
              </a:lnSpc>
              <a:spcBef>
                <a:spcPct val="0"/>
              </a:spcBef>
              <a:buClr>
                <a:srgbClr val="000000"/>
              </a:buClr>
              <a:buFont typeface="Times New Roman" panose="02020603050405020304" pitchFamily="18" charset="0"/>
              <a:buNone/>
            </a:pPr>
            <a:endParaRPr lang="en-GB" altLang="en-US" sz="18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So, you persevere…</a:t>
            </a:r>
          </a:p>
        </p:txBody>
      </p:sp>
      <p:sp>
        <p:nvSpPr>
          <p:cNvPr id="5" name="TextBox 4"/>
          <p:cNvSpPr txBox="1"/>
          <p:nvPr/>
        </p:nvSpPr>
        <p:spPr>
          <a:xfrm>
            <a:off x="250825" y="1141413"/>
            <a:ext cx="8424863" cy="2647950"/>
          </a:xfrm>
          <a:prstGeom prst="rect">
            <a:avLst/>
          </a:prstGeom>
          <a:noFill/>
        </p:spPr>
        <p:txBody>
          <a:bodyPr>
            <a:spAutoFit/>
          </a:bodyPr>
          <a:lstStyle/>
          <a:p>
            <a:pPr eaLnBrk="1">
              <a:buClr>
                <a:srgbClr val="000000"/>
              </a:buClr>
              <a:buSzPct val="100000"/>
              <a:buFont typeface="Times New Roman" pitchFamily="16" charset="0"/>
              <a:buNone/>
              <a:defRPr/>
            </a:pPr>
            <a:r>
              <a:rPr lang="en-GB" altLang="en-US" sz="2800" dirty="0">
                <a:latin typeface="Calibri" charset="0"/>
                <a:cs typeface="Arial" charset="0"/>
              </a:rPr>
              <a:t>You finally manage to read the data. But now you do not know the location of each grid point. You need the exact (</a:t>
            </a:r>
            <a:r>
              <a:rPr lang="en-GB" altLang="en-US" sz="2800" dirty="0" err="1">
                <a:latin typeface="Calibri" charset="0"/>
                <a:cs typeface="Arial" charset="0"/>
              </a:rPr>
              <a:t>lat</a:t>
            </a:r>
            <a:r>
              <a:rPr lang="en-GB" altLang="en-US" sz="2800" dirty="0">
                <a:latin typeface="Calibri" charset="0"/>
                <a:cs typeface="Arial" charset="0"/>
              </a:rPr>
              <a:t>, </a:t>
            </a:r>
            <a:r>
              <a:rPr lang="en-GB" altLang="en-US" sz="2800" dirty="0" err="1">
                <a:latin typeface="Calibri" charset="0"/>
                <a:cs typeface="Arial" charset="0"/>
              </a:rPr>
              <a:t>lon</a:t>
            </a:r>
            <a:r>
              <a:rPr lang="en-GB" altLang="en-US" sz="2800" dirty="0">
                <a:latin typeface="Calibri" charset="0"/>
                <a:cs typeface="Arial" charset="0"/>
              </a:rPr>
              <a:t>) coordinates.</a:t>
            </a:r>
          </a:p>
          <a:p>
            <a:pPr eaLnBrk="1">
              <a:buClr>
                <a:srgbClr val="000000"/>
              </a:buClr>
              <a:buSzPct val="100000"/>
              <a:buFont typeface="Times New Roman" pitchFamily="16" charset="0"/>
              <a:buNone/>
              <a:defRPr/>
            </a:pPr>
            <a:endParaRPr lang="en-GB" altLang="en-US" sz="1200" dirty="0">
              <a:solidFill>
                <a:srgbClr val="558ED5"/>
              </a:solidFill>
              <a:latin typeface="Calibri" charset="0"/>
              <a:cs typeface="Arial" charset="0"/>
            </a:endParaRPr>
          </a:p>
          <a:p>
            <a:pPr lvl="1" eaLnBrk="1">
              <a:buClr>
                <a:srgbClr val="000000"/>
              </a:buClr>
              <a:buSzPct val="100000"/>
              <a:buFont typeface="Times New Roman" pitchFamily="16" charset="0"/>
              <a:buNone/>
              <a:defRPr/>
            </a:pPr>
            <a:r>
              <a:rPr lang="en-GB" altLang="en-US" sz="2800" i="1" dirty="0">
                <a:latin typeface="Calibri" charset="0"/>
                <a:cs typeface="Arial" charset="0"/>
              </a:rPr>
              <a:t>He sends you a ASCII file (text file) with the coordinates arranged as a single column of numbers</a:t>
            </a:r>
          </a:p>
          <a:p>
            <a:pPr eaLnBrk="1">
              <a:buClr>
                <a:srgbClr val="000000"/>
              </a:buClr>
              <a:buSzPct val="100000"/>
              <a:buFont typeface="Times New Roman" pitchFamily="16" charset="0"/>
              <a:buNone/>
              <a:defRPr/>
            </a:pPr>
            <a:endParaRPr lang="en-GB" altLang="en-US" sz="1400" dirty="0">
              <a:solidFill>
                <a:schemeClr val="accent2">
                  <a:lumMod val="50000"/>
                </a:schemeClr>
              </a:solidFill>
              <a:latin typeface="Calibri"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But more questions</a:t>
            </a:r>
          </a:p>
        </p:txBody>
      </p:sp>
      <p:sp>
        <p:nvSpPr>
          <p:cNvPr id="17411" name="TextBox 4"/>
          <p:cNvSpPr txBox="1">
            <a:spLocks noChangeArrowheads="1"/>
          </p:cNvSpPr>
          <p:nvPr/>
        </p:nvSpPr>
        <p:spPr bwMode="auto">
          <a:xfrm>
            <a:off x="250825" y="1400175"/>
            <a:ext cx="84248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buFont typeface="Times New Roman" panose="02020603050405020304" pitchFamily="18" charset="0"/>
              <a:buNone/>
            </a:pPr>
            <a:r>
              <a:rPr lang="en-GB" altLang="en-US" sz="2800"/>
              <a:t>You have a hard time matching the 1D column with your 2D SST array.</a:t>
            </a:r>
          </a:p>
          <a:p>
            <a:pPr eaLnBrk="1">
              <a:lnSpc>
                <a:spcPct val="100000"/>
              </a:lnSpc>
              <a:spcBef>
                <a:spcPct val="0"/>
              </a:spcBef>
              <a:buClr>
                <a:srgbClr val="000000"/>
              </a:buClr>
              <a:buFont typeface="Times New Roman" panose="02020603050405020304" pitchFamily="18" charset="0"/>
              <a:buNone/>
            </a:pPr>
            <a:endParaRPr lang="en-GB" altLang="en-US" sz="2800"/>
          </a:p>
          <a:p>
            <a:pPr eaLnBrk="1">
              <a:lnSpc>
                <a:spcPct val="100000"/>
              </a:lnSpc>
              <a:spcBef>
                <a:spcPct val="0"/>
              </a:spcBef>
              <a:buClr>
                <a:srgbClr val="000000"/>
              </a:buClr>
              <a:buFont typeface="Times New Roman" panose="02020603050405020304" pitchFamily="18" charset="0"/>
              <a:buNone/>
            </a:pPr>
            <a:r>
              <a:rPr lang="en-GB" altLang="en-US" sz="2800"/>
              <a:t>After that, you also may need to ask for other details about the data, e.g. which units of measurement were used for SST, which climatological values were used to calculate the anomalies, and so on…</a:t>
            </a:r>
            <a:endParaRPr lang="en-GB" alt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The moral(s) of the story</a:t>
            </a:r>
          </a:p>
        </p:txBody>
      </p:sp>
      <p:sp>
        <p:nvSpPr>
          <p:cNvPr id="19459" name="TextBox 4"/>
          <p:cNvSpPr txBox="1">
            <a:spLocks noChangeArrowheads="1"/>
          </p:cNvSpPr>
          <p:nvPr/>
        </p:nvSpPr>
        <p:spPr bwMode="auto">
          <a:xfrm>
            <a:off x="468313" y="1400175"/>
            <a:ext cx="80629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pPr>
            <a:r>
              <a:rPr lang="en-GB" altLang="en-US" sz="3600"/>
              <a:t>Scientists should be able to spend their time doing science.</a:t>
            </a:r>
          </a:p>
          <a:p>
            <a:pPr eaLnBrk="1">
              <a:lnSpc>
                <a:spcPct val="100000"/>
              </a:lnSpc>
              <a:spcBef>
                <a:spcPct val="0"/>
              </a:spcBef>
              <a:buClr>
                <a:srgbClr val="000000"/>
              </a:buClr>
            </a:pPr>
            <a:endParaRPr lang="en-GB" altLang="en-US" sz="3600"/>
          </a:p>
          <a:p>
            <a:pPr eaLnBrk="1">
              <a:lnSpc>
                <a:spcPct val="100000"/>
              </a:lnSpc>
              <a:spcBef>
                <a:spcPct val="0"/>
              </a:spcBef>
              <a:buClr>
                <a:srgbClr val="000000"/>
              </a:buClr>
            </a:pPr>
            <a:r>
              <a:rPr lang="en-GB" altLang="en-US" sz="3600"/>
              <a:t>Every time a collaborator/user has to decode some data and ask about some metadata they are duplicating effort.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Why use standard file formats?</a:t>
            </a:r>
          </a:p>
        </p:txBody>
      </p:sp>
      <p:sp>
        <p:nvSpPr>
          <p:cNvPr id="21507" name="TextBox 4"/>
          <p:cNvSpPr txBox="1">
            <a:spLocks noChangeArrowheads="1"/>
          </p:cNvSpPr>
          <p:nvPr/>
        </p:nvSpPr>
        <p:spPr bwMode="auto">
          <a:xfrm>
            <a:off x="468313" y="1546225"/>
            <a:ext cx="82804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pPr>
            <a:r>
              <a:rPr lang="en-GB" altLang="en-US" sz="3200"/>
              <a:t>We can share code.</a:t>
            </a:r>
          </a:p>
          <a:p>
            <a:pPr eaLnBrk="1">
              <a:lnSpc>
                <a:spcPct val="100000"/>
              </a:lnSpc>
              <a:spcBef>
                <a:spcPct val="0"/>
              </a:spcBef>
              <a:buClr>
                <a:srgbClr val="000000"/>
              </a:buClr>
            </a:pPr>
            <a:r>
              <a:rPr lang="en-GB" altLang="en-US" sz="3200"/>
              <a:t>Even better, we can use third-party software.</a:t>
            </a:r>
          </a:p>
          <a:p>
            <a:pPr eaLnBrk="1">
              <a:lnSpc>
                <a:spcPct val="100000"/>
              </a:lnSpc>
              <a:spcBef>
                <a:spcPct val="0"/>
              </a:spcBef>
              <a:buClr>
                <a:srgbClr val="000000"/>
              </a:buClr>
            </a:pPr>
            <a:r>
              <a:rPr lang="en-GB" altLang="en-US" sz="3200"/>
              <a:t>We (maybe) don't have to write any code!</a:t>
            </a:r>
          </a:p>
          <a:p>
            <a:pPr eaLnBrk="1">
              <a:lnSpc>
                <a:spcPct val="100000"/>
              </a:lnSpc>
              <a:spcBef>
                <a:spcPct val="0"/>
              </a:spcBef>
              <a:buClr>
                <a:srgbClr val="000000"/>
              </a:buClr>
            </a:pPr>
            <a:r>
              <a:rPr lang="en-GB" altLang="en-US" sz="3200"/>
              <a:t>Our data will work with existing tools and services.</a:t>
            </a:r>
          </a:p>
          <a:p>
            <a:pPr eaLnBrk="1">
              <a:lnSpc>
                <a:spcPct val="100000"/>
              </a:lnSpc>
              <a:spcBef>
                <a:spcPct val="0"/>
              </a:spcBef>
              <a:buClr>
                <a:srgbClr val="000000"/>
              </a:buClr>
            </a:pPr>
            <a:r>
              <a:rPr lang="en-GB" altLang="en-US" sz="3200"/>
              <a:t>Data Centres will want our data in their archives.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250825" y="346075"/>
            <a:ext cx="83534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eaLnBrk="1">
              <a:lnSpc>
                <a:spcPct val="93000"/>
              </a:lnSpc>
              <a:spcBef>
                <a:spcPct val="0"/>
              </a:spcBef>
              <a:buClr>
                <a:srgbClr val="000000"/>
              </a:buClr>
              <a:buFont typeface="Times New Roman" panose="02020603050405020304" pitchFamily="18" charset="0"/>
              <a:buNone/>
            </a:pPr>
            <a:r>
              <a:rPr lang="en-GB" altLang="en-US" sz="4000" b="1">
                <a:solidFill>
                  <a:srgbClr val="000000"/>
                </a:solidFill>
              </a:rPr>
              <a:t>Why provide metadata?</a:t>
            </a:r>
          </a:p>
        </p:txBody>
      </p:sp>
      <p:sp>
        <p:nvSpPr>
          <p:cNvPr id="23555" name="TextBox 4"/>
          <p:cNvSpPr txBox="1">
            <a:spLocks noChangeArrowheads="1"/>
          </p:cNvSpPr>
          <p:nvPr/>
        </p:nvSpPr>
        <p:spPr bwMode="auto">
          <a:xfrm>
            <a:off x="250825" y="1473200"/>
            <a:ext cx="85693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a:lnSpc>
                <a:spcPct val="100000"/>
              </a:lnSpc>
              <a:spcBef>
                <a:spcPct val="0"/>
              </a:spcBef>
              <a:buClr>
                <a:srgbClr val="000000"/>
              </a:buClr>
            </a:pPr>
            <a:r>
              <a:rPr lang="en-GB" altLang="en-US" sz="3200"/>
              <a:t>To clearly describe how we generated the data.</a:t>
            </a:r>
          </a:p>
          <a:p>
            <a:pPr eaLnBrk="1">
              <a:lnSpc>
                <a:spcPct val="100000"/>
              </a:lnSpc>
              <a:spcBef>
                <a:spcPct val="0"/>
              </a:spcBef>
              <a:buClr>
                <a:srgbClr val="000000"/>
              </a:buClr>
            </a:pPr>
            <a:r>
              <a:rPr lang="en-GB" altLang="en-US" sz="3200"/>
              <a:t>To explain the context of our research.</a:t>
            </a:r>
          </a:p>
          <a:p>
            <a:pPr eaLnBrk="1">
              <a:lnSpc>
                <a:spcPct val="100000"/>
              </a:lnSpc>
              <a:spcBef>
                <a:spcPct val="0"/>
              </a:spcBef>
              <a:buClr>
                <a:srgbClr val="000000"/>
              </a:buClr>
            </a:pPr>
            <a:endParaRPr lang="en-GB" altLang="en-US" sz="3200"/>
          </a:p>
          <a:p>
            <a:pPr eaLnBrk="1">
              <a:lnSpc>
                <a:spcPct val="100000"/>
              </a:lnSpc>
              <a:spcBef>
                <a:spcPct val="0"/>
              </a:spcBef>
              <a:buClr>
                <a:srgbClr val="000000"/>
              </a:buClr>
            </a:pPr>
            <a:r>
              <a:rPr lang="en-GB" altLang="en-US" sz="3200"/>
              <a:t>To unambiguously label the scientific phenomena we measured/simulated.</a:t>
            </a:r>
          </a:p>
          <a:p>
            <a:pPr eaLnBrk="1">
              <a:lnSpc>
                <a:spcPct val="100000"/>
              </a:lnSpc>
              <a:spcBef>
                <a:spcPct val="0"/>
              </a:spcBef>
              <a:buClr>
                <a:srgbClr val="000000"/>
              </a:buClr>
            </a:pPr>
            <a:endParaRPr lang="en-GB" altLang="en-US" sz="3200"/>
          </a:p>
          <a:p>
            <a:pPr eaLnBrk="1">
              <a:lnSpc>
                <a:spcPct val="100000"/>
              </a:lnSpc>
              <a:spcBef>
                <a:spcPct val="0"/>
              </a:spcBef>
              <a:buClr>
                <a:srgbClr val="000000"/>
              </a:buClr>
            </a:pPr>
            <a:r>
              <a:rPr lang="en-GB" altLang="en-US" sz="3200"/>
              <a:t>To accurate geo-locate our data.</a:t>
            </a:r>
          </a:p>
          <a:p>
            <a:pPr eaLnBrk="1">
              <a:lnSpc>
                <a:spcPct val="100000"/>
              </a:lnSpc>
              <a:spcBef>
                <a:spcPct val="0"/>
              </a:spcBef>
              <a:buClr>
                <a:srgbClr val="000000"/>
              </a:buClr>
            </a:pPr>
            <a:r>
              <a:rPr lang="en-GB" altLang="en-US" sz="3200"/>
              <a:t>To describe any temporal and statistical processing that has taken place.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64E64C99-32AD-4DBD-A783-777FE8AFCFC7}" vid="{E2F161C3-CD8D-4EA6-9FFF-942FC8390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20156</TotalTime>
  <Words>2032</Words>
  <Application>Microsoft Office PowerPoint</Application>
  <PresentationFormat>On-screen Show (4:3)</PresentationFormat>
  <Paragraphs>81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UKRI-stfc-nerc-ceda-ncas-nceo-Presentation-Template</vt:lpstr>
      <vt:lpstr>Read and Write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Authorised User</dc:creator>
  <cp:lastModifiedBy>Godfrey, Tommy (STFC,RAL,RALSP)</cp:lastModifiedBy>
  <cp:revision>54</cp:revision>
  <dcterms:created xsi:type="dcterms:W3CDTF">2014-02-27T16:12:17Z</dcterms:created>
  <dcterms:modified xsi:type="dcterms:W3CDTF">2018-10-09T09:37:07Z</dcterms:modified>
</cp:coreProperties>
</file>