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19" r:id="rId2"/>
    <p:sldId id="291" r:id="rId3"/>
    <p:sldId id="297" r:id="rId4"/>
    <p:sldId id="298" r:id="rId5"/>
    <p:sldId id="299" r:id="rId6"/>
    <p:sldId id="300" r:id="rId7"/>
    <p:sldId id="301" r:id="rId8"/>
    <p:sldId id="311" r:id="rId9"/>
    <p:sldId id="302" r:id="rId10"/>
    <p:sldId id="314" r:id="rId11"/>
    <p:sldId id="303" r:id="rId12"/>
    <p:sldId id="304" r:id="rId13"/>
    <p:sldId id="305" r:id="rId14"/>
    <p:sldId id="313" r:id="rId15"/>
    <p:sldId id="312" r:id="rId16"/>
    <p:sldId id="306" r:id="rId17"/>
    <p:sldId id="317" r:id="rId18"/>
    <p:sldId id="307" r:id="rId19"/>
    <p:sldId id="310" r:id="rId20"/>
    <p:sldId id="309" r:id="rId21"/>
    <p:sldId id="318" r:id="rId22"/>
    <p:sldId id="308" r:id="rId23"/>
    <p:sldId id="316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8395" autoAdjust="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F72BD51-9CED-4B79-BB40-AC47D7B43A8C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C8709A9-7763-4C2E-9BBB-CFB223F1F51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CE2737-5D37-4604-BDA4-8BB19066E025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4B6C4A-824B-41FF-A7EF-AACA08BD498C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EDA4B6-088E-4F5E-BB3D-E42C6241EDC5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232800-1DA7-4297-A4C1-5024DFC19455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DE1F48-677B-48AA-A3FD-B53303772337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C407F3-D8AB-4B49-9797-AB7F345F0055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D45AD6-4BD3-4D91-B93B-08211FC4DEC8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10AFF4-F4B6-4EFB-8530-B42AF12ED6E5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C12F4D-F8FC-41CF-A3D5-BAE72E0B53FA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D9BDF8-1029-432D-A96A-20C6565B5BF8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5BABD0-0BB8-49BE-B901-FE3EA500EC20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481450-EA57-4739-8A52-164B72C427E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912C6B-EE75-4698-B9AC-A0AFB269DBF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4B9DF1-636B-45C4-AFB6-4BA005CD61DA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E44933-DCDF-4987-A33D-F4E0569B223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6023A1-FFDC-47F3-B003-8A8B2C550A2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A5DFEF-F5B9-4106-8CF1-333CA2B5EED9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119EA8-514D-409A-AB31-100C31982894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89D0F3-D7F4-400B-AC2B-48D15D88F7AC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F56C6B-82FB-489E-935D-F10216081CF8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53F3E7-C00D-423A-9B22-E9E2A5283D1E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A9E075-DD1B-4EFE-A4A7-F532C5438C36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32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3800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9968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21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DDE5B54-E60F-4115-8F13-4EB1C95D2471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0DD865A-E636-4EB3-A545-B795E6CB1C3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758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7/library/csv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office.gov.uk/climate/uk/summaries/datase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pPr eaLnBrk="1" hangingPunct="1"/>
            <a:r>
              <a:rPr lang="en-GB" altLang="en-US" smtClean="0"/>
              <a:t>Read and Write Data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pPr eaLnBrk="1" hangingPunct="1"/>
            <a:r>
              <a:rPr lang="en-GB" altLang="en-US" smtClean="0"/>
              <a:t>Working with data: text formats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400" b="1"/>
              <a:t>Example code (and data)</a:t>
            </a:r>
          </a:p>
        </p:txBody>
      </p:sp>
      <p:sp>
        <p:nvSpPr>
          <p:cNvPr id="25603" name="TextBox 2"/>
          <p:cNvSpPr txBox="1">
            <a:spLocks noChangeArrowheads="1"/>
          </p:cNvSpPr>
          <p:nvPr/>
        </p:nvSpPr>
        <p:spPr bwMode="auto">
          <a:xfrm>
            <a:off x="539750" y="1412875"/>
            <a:ext cx="78486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dirty="0" smtClean="0">
                <a:latin typeface="+mn-lt"/>
              </a:rPr>
              <a:t>Please refer to the example code: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GB" altLang="en-US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example_code/test_read_rainfall.py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GB" altLang="en-US" dirty="0" smtClean="0"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dirty="0" smtClean="0">
                <a:latin typeface="+mn-lt"/>
              </a:rPr>
              <a:t>And data file: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GB" altLang="en-US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example_data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/uk_rainfall.txt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GB" altLang="en-US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GB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 smtClean="0"/>
              <a:t>Reading the header</a:t>
            </a: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539750" y="1493838"/>
            <a:ext cx="784860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UK Rainfall (mm)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Areal series, starting from 1910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Allowances have been made for topographic, coastal 	and urban effects where relationships are 	found to exist.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Seasons: Winter=Dec-Feb, Spring=Mar-May, 	Summer=June-Aug, Autumn=Sept-Nov. (Winter: 	Year refers to Jan/Feb).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Values are ranked and displayed to 1 dp. Where 	values are equal, rankings are based in 	order of year descending.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Data are provisional from December 2014 &amp; Winter 	2015. Last updated 07/04/2015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 smtClean="0"/>
              <a:t>Reading the header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750" y="1493838"/>
            <a:ext cx="7848600" cy="40941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UK Rainfall (mm)</a:t>
            </a:r>
          </a:p>
          <a:p>
            <a:pPr eaLnBrk="1" hangingPunct="1">
              <a:defRPr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Areal series, starting from 1910</a:t>
            </a:r>
          </a:p>
          <a:p>
            <a:pPr eaLnBrk="1" hangingPunct="1">
              <a:defRPr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Allowances have been made for topographic, coastal 	and urban effects where relationships are 	found to exist.</a:t>
            </a:r>
          </a:p>
          <a:p>
            <a:pPr eaLnBrk="1" hangingPunct="1">
              <a:defRPr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Seasons: Winter=Dec-Feb, Spring=Mar-May, 	Summer=June-Aug, Autumn=Sept-Nov. (Winter: 	Year refers to Jan/Feb).</a:t>
            </a:r>
          </a:p>
          <a:p>
            <a:pPr eaLnBrk="1" hangingPunct="1">
              <a:defRPr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are ranked and displayed to 1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Where 	values are equal, rankings are based in 	order of year descending.</a:t>
            </a:r>
          </a:p>
          <a:p>
            <a:pPr eaLnBrk="1" hangingPunct="1">
              <a:defRPr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are provisional from December 2014 &amp; Winter 	2015. Last updated 07/04/2015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87900" y="1493838"/>
            <a:ext cx="4032250" cy="41544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400" dirty="0"/>
              <a:t>Line 1 is important information.</a:t>
            </a:r>
          </a:p>
          <a:p>
            <a:pPr eaLnBrk="1" hangingPunct="1">
              <a:defRPr/>
            </a:pPr>
            <a:endParaRPr lang="en-GB" sz="2400" dirty="0"/>
          </a:p>
          <a:p>
            <a:pPr eaLnBrk="1" hangingPunct="1">
              <a:defRPr/>
            </a:pPr>
            <a:r>
              <a:rPr lang="en-GB" sz="2400" dirty="0"/>
              <a:t>Other lines are useful information.</a:t>
            </a:r>
          </a:p>
          <a:p>
            <a:pPr eaLnBrk="1" hangingPunct="1">
              <a:defRPr/>
            </a:pPr>
            <a:endParaRPr lang="en-GB" sz="2400" dirty="0"/>
          </a:p>
          <a:p>
            <a:pPr eaLnBrk="1" hangingPunct="1">
              <a:defRPr/>
            </a:pPr>
            <a:r>
              <a:rPr lang="en-GB" sz="2400" dirty="0"/>
              <a:t>Let's capture the metadata in:</a:t>
            </a:r>
          </a:p>
          <a:p>
            <a:pPr eaLnBrk="1" hangingPunct="1">
              <a:defRPr/>
            </a:pPr>
            <a:endParaRPr lang="en-GB" sz="2400" dirty="0"/>
          </a:p>
          <a:p>
            <a:pPr eaLnBrk="1" hangingPunct="1">
              <a:defRPr/>
            </a:pPr>
            <a:r>
              <a:rPr lang="en-GB" sz="2400" dirty="0"/>
              <a:t> - location: UK</a:t>
            </a:r>
          </a:p>
          <a:p>
            <a:pPr eaLnBrk="1" hangingPunct="1">
              <a:defRPr/>
            </a:pPr>
            <a:r>
              <a:rPr lang="en-GB" sz="2400" dirty="0"/>
              <a:t> - variable: Rainfall</a:t>
            </a:r>
          </a:p>
          <a:p>
            <a:pPr eaLnBrk="1" hangingPunct="1">
              <a:defRPr/>
            </a:pPr>
            <a:r>
              <a:rPr lang="en-GB" sz="2400" dirty="0"/>
              <a:t> - units: mm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 smtClean="0"/>
              <a:t>Reading the header</a:t>
            </a: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539750" y="1493838"/>
            <a:ext cx="8208963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readHeader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eaLnBrk="1" hangingPunct="1">
              <a:defRPr/>
            </a:pPr>
            <a:r>
              <a:rPr lang="en-GB" altLang="en-US" sz="20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# Open the file and read the relevant lines</a:t>
            </a:r>
          </a:p>
          <a:p>
            <a:pPr eaLnBrk="1" hangingPunct="1">
              <a:defRPr/>
            </a:pPr>
            <a:r>
              <a:rPr lang="en-GB" altLang="en-US" sz="20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en-GB" altLang="en-US" sz="20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open(</a:t>
            </a:r>
            <a:r>
              <a:rPr lang="en-GB" altLang="en-US" sz="2000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fname</a:t>
            </a:r>
            <a:r>
              <a:rPr lang="en-GB" altLang="en-US" sz="20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GB" altLang="en-US" sz="20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GB" altLang="en-US" sz="20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f:</a:t>
            </a:r>
          </a:p>
          <a:p>
            <a:pPr eaLnBrk="1" hangingPunct="1">
              <a:defRPr/>
            </a:pPr>
            <a:r>
              <a:rPr lang="en-GB" altLang="en-US" sz="20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head = </a:t>
            </a:r>
            <a:r>
              <a:rPr lang="en-GB" altLang="en-US" sz="2000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f.readlines</a:t>
            </a:r>
            <a:r>
              <a:rPr lang="en-GB" altLang="en-US" sz="20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()[:6]</a:t>
            </a:r>
          </a:p>
          <a:p>
            <a:pPr eaLnBrk="1" hangingPunct="1">
              <a:defRPr/>
            </a:pP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eaLnBrk="1" hangingPunct="1">
              <a:defRPr/>
            </a:pPr>
            <a:r>
              <a:rPr lang="en-GB" altLang="en-US" sz="20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# Get important stuff</a:t>
            </a:r>
          </a:p>
          <a:p>
            <a:pPr eaLnBrk="1" hangingPunct="1">
              <a:defRPr/>
            </a:pPr>
            <a:r>
              <a:rPr lang="en-GB" altLang="en-US" sz="20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location, variable, units = head[0].split()</a:t>
            </a:r>
          </a:p>
          <a:p>
            <a:pPr eaLnBrk="1" hangingPunct="1"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   units = 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units.replace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("(", "").replace(")", "")</a:t>
            </a:r>
          </a:p>
          <a:p>
            <a:pPr eaLnBrk="1" hangingPunct="1">
              <a:defRPr/>
            </a:pPr>
            <a:endParaRPr lang="en-GB" alt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GB" altLang="en-US" sz="20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# Put others lines in comments</a:t>
            </a:r>
          </a:p>
          <a:p>
            <a:pPr eaLnBrk="1" hangingPunct="1">
              <a:defRPr/>
            </a:pPr>
            <a:r>
              <a:rPr lang="en-GB" altLang="en-US" sz="20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comments = head[1:6]</a:t>
            </a:r>
          </a:p>
          <a:p>
            <a:pPr eaLnBrk="1" hangingPunct="1">
              <a:defRPr/>
            </a:pPr>
            <a:r>
              <a:rPr lang="en-GB" altLang="en-US" sz="20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GB" altLang="en-US" sz="20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(location, variable, units, comments)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 smtClean="0"/>
              <a:t>Test the reader</a:t>
            </a: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250825" y="1493838"/>
            <a:ext cx="8497888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(location, variable, units, comments) = \</a:t>
            </a:r>
          </a:p>
          <a:p>
            <a:pPr eaLnBrk="1" hangingPunct="1"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readHeader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("../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example_data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/uk_rainfall.txt")</a:t>
            </a:r>
          </a:p>
          <a:p>
            <a:pPr eaLnBrk="1" hangingPunct="1">
              <a:defRPr/>
            </a:pP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location, variable, units)</a:t>
            </a:r>
          </a:p>
          <a:p>
            <a:pPr eaLnBrk="1" hangingPunct="1">
              <a:defRPr/>
            </a:pPr>
            <a:r>
              <a:rPr lang="en-GB" altLang="en-US" sz="2000" i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UK Rainfall mm</a:t>
            </a:r>
          </a:p>
          <a:p>
            <a:pPr eaLnBrk="1" hangingPunct="1">
              <a:defRPr/>
            </a:pP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comments[1])</a:t>
            </a:r>
          </a:p>
          <a:p>
            <a:pPr eaLnBrk="1" hangingPunct="1">
              <a:defRPr/>
            </a:pPr>
            <a:r>
              <a:rPr lang="en-GB" altLang="en-US" sz="2000" i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Allowances have been made for topographic, coastal and urban effects where relationships are found to exist.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 smtClean="0"/>
              <a:t>Write a function to handle missing data properly</a:t>
            </a: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539750" y="1916113"/>
            <a:ext cx="8208963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numpy.ma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MA</a:t>
            </a:r>
          </a:p>
          <a:p>
            <a:pPr eaLnBrk="1" hangingPunct="1">
              <a:defRPr/>
            </a:pP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GB" alt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checkValue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(value):</a:t>
            </a:r>
          </a:p>
          <a:p>
            <a:pPr eaLnBrk="1" hangingPunct="1">
              <a:defRPr/>
            </a:pPr>
            <a:r>
              <a:rPr lang="en-GB" altLang="en-US" sz="20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# Check if value should be a float </a:t>
            </a:r>
          </a:p>
          <a:p>
            <a:pPr eaLnBrk="1" hangingPunct="1">
              <a:defRPr/>
            </a:pPr>
            <a:r>
              <a:rPr lang="en-GB" altLang="en-US" sz="20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# or flagged as missing</a:t>
            </a:r>
          </a:p>
          <a:p>
            <a:pPr eaLnBrk="1" hangingPunct="1"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value == "---":</a:t>
            </a:r>
          </a:p>
          <a:p>
            <a:pPr eaLnBrk="1" hangingPunct="1"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       value = 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MA.masked</a:t>
            </a: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       value = float(value)</a:t>
            </a:r>
          </a:p>
          <a:p>
            <a:pPr eaLnBrk="1" hangingPunct="1"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 idx="4294967295"/>
          </p:nvPr>
        </p:nvSpPr>
        <p:spPr>
          <a:xfrm>
            <a:off x="530225" y="47625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 smtClean="0"/>
              <a:t>Reading the data (part 1)</a:t>
            </a: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539750" y="1181100"/>
            <a:ext cx="8208963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numpy.ma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MA</a:t>
            </a:r>
          </a:p>
          <a:p>
            <a:pPr eaLnBrk="1" hangingPunct="1">
              <a:defRPr/>
            </a:pPr>
            <a:endParaRPr lang="en-GB" alt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GB" alt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readData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eaLnBrk="1" hangingPunct="1">
              <a:defRPr/>
            </a:pPr>
            <a:r>
              <a:rPr lang="en-GB" altLang="en-US" sz="20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# Open file and read column names and data block</a:t>
            </a:r>
          </a:p>
          <a:p>
            <a:pPr eaLnBrk="1" hangingPunct="1">
              <a:defRPr/>
            </a:pPr>
            <a:r>
              <a:rPr lang="en-GB" altLang="en-US" sz="20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en-GB" altLang="en-US" sz="20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open(</a:t>
            </a:r>
            <a:r>
              <a:rPr lang="en-GB" altLang="en-US" sz="2000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fname</a:t>
            </a:r>
            <a:r>
              <a:rPr lang="en-GB" altLang="en-US" sz="20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GB" altLang="en-US" sz="20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GB" altLang="en-US" sz="20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f:</a:t>
            </a:r>
          </a:p>
          <a:p>
            <a:pPr eaLnBrk="1" hangingPunct="1">
              <a:defRPr/>
            </a:pP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altLang="en-US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# Ignore header</a:t>
            </a:r>
          </a:p>
          <a:p>
            <a:pPr eaLnBrk="1" hangingPunct="1"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i 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range(7): </a:t>
            </a:r>
          </a:p>
          <a:p>
            <a:pPr eaLnBrk="1" hangingPunct="1"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f.readline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eaLnBrk="1" hangingPunct="1"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eaLnBrk="1" hangingPunct="1"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col_names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f.readline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().split()</a:t>
            </a:r>
          </a:p>
          <a:p>
            <a:pPr eaLnBrk="1" hangingPunct="1"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data_block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f.readlines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eaLnBrk="1" hangingPunct="1"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# Create a data dictionary, containing</a:t>
            </a:r>
          </a:p>
          <a:p>
            <a:pPr eaLnBrk="1" hangingPunct="1"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# a list of values for each variable</a:t>
            </a:r>
          </a:p>
          <a:p>
            <a:pPr eaLnBrk="1" hangingPunct="1"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   data = {}</a:t>
            </a:r>
          </a:p>
          <a:p>
            <a:pPr eaLnBrk="1" hangingPunct="1">
              <a:defRPr/>
            </a:pPr>
            <a:endParaRPr lang="en-GB" alt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" t="18901" r="57607" b="29779"/>
          <a:stretch>
            <a:fillRect/>
          </a:stretch>
        </p:blipFill>
        <p:spPr bwMode="auto">
          <a:xfrm>
            <a:off x="20638" y="384175"/>
            <a:ext cx="9123362" cy="647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9750" y="1916113"/>
            <a:ext cx="8604250" cy="424973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GB" sz="3200" b="1" dirty="0">
                <a:solidFill>
                  <a:srgbClr val="FF0000"/>
                </a:solidFill>
              </a:rPr>
              <a:t>Data (first 9 columns)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 idx="4294967295"/>
          </p:nvPr>
        </p:nvSpPr>
        <p:spPr>
          <a:xfrm>
            <a:off x="403225" y="1889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 smtClean="0"/>
              <a:t>Reading the data (part 2)</a:t>
            </a: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15900" y="1738313"/>
            <a:ext cx="86042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# Add an entry to the dictionary for each column</a:t>
            </a:r>
          </a:p>
          <a:p>
            <a:pPr eaLnBrk="1" hangingPunct="1">
              <a:defRPr/>
            </a:pPr>
            <a:r>
              <a:rPr lang="en-GB" altLang="en-US" sz="20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col_name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col_names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defRPr/>
            </a:pPr>
            <a:endParaRPr lang="en-GB" altLang="en-US" sz="2000" dirty="0" smtClean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GB" altLang="en-US" sz="20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data[</a:t>
            </a:r>
            <a:r>
              <a:rPr lang="en-GB" altLang="en-US" sz="2000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col_name</a:t>
            </a:r>
            <a:r>
              <a:rPr lang="en-GB" altLang="en-US" sz="20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GB" altLang="en-US" sz="2000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MA.zeros</a:t>
            </a:r>
            <a:r>
              <a:rPr lang="en-GB" altLang="en-US" sz="20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2000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GB" altLang="en-US" sz="20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2000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data_block</a:t>
            </a:r>
            <a:r>
              <a:rPr lang="en-GB" altLang="en-US" sz="20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), 'f',  </a:t>
            </a:r>
            <a:br>
              <a:rPr lang="en-GB" altLang="en-US" sz="20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altLang="en-US" sz="20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</a:t>
            </a:r>
            <a:r>
              <a:rPr lang="en-GB" altLang="en-US" sz="2000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fill_value</a:t>
            </a:r>
            <a:r>
              <a:rPr lang="en-GB" altLang="en-US" sz="20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-999.999)</a:t>
            </a:r>
          </a:p>
          <a:p>
            <a:pPr eaLnBrk="1" hangingPunct="1"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4925" y="1268413"/>
            <a:ext cx="907415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Loop through each value: append to each column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(line_count, line)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enumerate(data_block):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items = line.split()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(col_count, col_name)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enumerate(col_names):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  value = items[col_count]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  data[col_name][line_count] = checkValue(value)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</a:p>
        </p:txBody>
      </p:sp>
      <p:sp>
        <p:nvSpPr>
          <p:cNvPr id="44035" name="Title 1"/>
          <p:cNvSpPr txBox="1">
            <a:spLocks/>
          </p:cNvSpPr>
          <p:nvPr/>
        </p:nvSpPr>
        <p:spPr bwMode="auto">
          <a:xfrm>
            <a:off x="403225" y="1889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 b="1"/>
              <a:t>Reading the data (part 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8313" y="1196975"/>
            <a:ext cx="8280400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>
              <a:buClr>
                <a:srgbClr val="000000"/>
              </a:buClr>
              <a:buSzPct val="100000"/>
              <a:defRPr/>
            </a:pPr>
            <a:r>
              <a:rPr lang="en-GB" altLang="en-US" sz="3200" b="1" dirty="0">
                <a:latin typeface="Calibri" charset="0"/>
                <a:cs typeface="Arial" charset="0"/>
              </a:rPr>
              <a:t>Advantages</a:t>
            </a:r>
            <a:r>
              <a:rPr lang="en-GB" altLang="en-US" sz="3200" dirty="0">
                <a:latin typeface="Calibri" charset="0"/>
                <a:cs typeface="Arial" charset="0"/>
              </a:rPr>
              <a:t> of working with text formats:</a:t>
            </a:r>
          </a:p>
          <a:p>
            <a:pPr marL="571500" indent="-571500" eaLnBrk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altLang="en-US" sz="3200" dirty="0">
                <a:latin typeface="Calibri" charset="0"/>
                <a:cs typeface="Arial" charset="0"/>
              </a:rPr>
              <a:t>They are usually human-readable.</a:t>
            </a:r>
          </a:p>
          <a:p>
            <a:pPr marL="571500" indent="-571500" eaLnBrk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altLang="en-US" sz="3200" dirty="0">
                <a:latin typeface="Calibri" charset="0"/>
                <a:cs typeface="Arial" charset="0"/>
              </a:rPr>
              <a:t>They tend to be simple structures.</a:t>
            </a:r>
          </a:p>
          <a:p>
            <a:pPr marL="571500" indent="-571500" eaLnBrk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altLang="en-US" sz="3200" dirty="0">
                <a:latin typeface="Calibri" charset="0"/>
                <a:cs typeface="Arial" charset="0"/>
              </a:rPr>
              <a:t>It is relatively easy to write code to interpret them.</a:t>
            </a:r>
          </a:p>
          <a:p>
            <a:pPr eaLnBrk="1">
              <a:buClr>
                <a:srgbClr val="000000"/>
              </a:buClr>
              <a:buSzPct val="100000"/>
              <a:defRPr/>
            </a:pPr>
            <a:r>
              <a:rPr lang="en-GB" altLang="en-US" sz="3200" b="1" dirty="0">
                <a:latin typeface="Calibri" charset="0"/>
                <a:cs typeface="Arial" charset="0"/>
              </a:rPr>
              <a:t>Disadvantages</a:t>
            </a:r>
            <a:r>
              <a:rPr lang="en-GB" altLang="en-US" sz="3200" dirty="0">
                <a:latin typeface="Calibri" charset="0"/>
                <a:cs typeface="Arial" charset="0"/>
              </a:rPr>
              <a:t> include:</a:t>
            </a:r>
          </a:p>
          <a:p>
            <a:pPr marL="571500" indent="-571500" eaLnBrk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altLang="en-US" sz="3200" dirty="0">
                <a:latin typeface="Calibri" charset="0"/>
                <a:cs typeface="Arial" charset="0"/>
              </a:rPr>
              <a:t>Inefficient storage for big data volumes.</a:t>
            </a:r>
          </a:p>
          <a:p>
            <a:pPr marL="571500" indent="-571500" eaLnBrk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altLang="en-US" sz="3200" dirty="0">
                <a:latin typeface="Calibri" charset="0"/>
                <a:cs typeface="Arial" charset="0"/>
              </a:rPr>
              <a:t>Most people invent their own format so there is a lack of standardisation.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8313" y="188913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b="1" dirty="0" smtClean="0">
                <a:solidFill>
                  <a:srgbClr val="000000"/>
                </a:solidFill>
                <a:ea typeface="+mn-ea"/>
                <a:cs typeface="Arial"/>
              </a:rPr>
              <a:t>ASCII or text file formats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 smtClean="0"/>
              <a:t>Testing the code</a:t>
            </a: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323850" y="1528763"/>
            <a:ext cx="8569325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data = readData("../example_data/uk_rainfall.txt")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(data["Year"])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[ 1910.  1911.  1912. ...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(data["JAN"])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[ 111.40000153   59.20000076  111.69999695 ...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winter = data["WIN"]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(MA.is_masked(winter[0]))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(MA.is_masked(winter[1]))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4" t="18900" r="24625" b="29729"/>
          <a:stretch>
            <a:fillRect/>
          </a:stretch>
        </p:blipFill>
        <p:spPr bwMode="auto">
          <a:xfrm>
            <a:off x="0" y="384175"/>
            <a:ext cx="8705850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16250" y="1773238"/>
            <a:ext cx="4105275" cy="1223962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GB" sz="3200" b="1" dirty="0">
                <a:solidFill>
                  <a:srgbClr val="FF0000"/>
                </a:solidFill>
              </a:rPr>
              <a:t>Look! A missing value!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932363" y="2276475"/>
            <a:ext cx="431800" cy="431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 smtClean="0"/>
              <a:t>What about CSV or tab-delimited?</a:t>
            </a:r>
          </a:p>
        </p:txBody>
      </p:sp>
      <p:sp>
        <p:nvSpPr>
          <p:cNvPr id="50179" name="TextBox 2"/>
          <p:cNvSpPr txBox="1">
            <a:spLocks noChangeArrowheads="1"/>
          </p:cNvSpPr>
          <p:nvPr/>
        </p:nvSpPr>
        <p:spPr bwMode="auto">
          <a:xfrm>
            <a:off x="395288" y="1382713"/>
            <a:ext cx="8424862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800" dirty="0" smtClean="0">
                <a:latin typeface="+mn-lt"/>
              </a:rPr>
              <a:t>The above example will work exactly the same with a tab-delimited file (because the string </a:t>
            </a:r>
            <a:r>
              <a:rPr lang="en-GB" altLang="en-US" dirty="0" smtClean="0">
                <a:latin typeface="+mn-lt"/>
                <a:cs typeface="Courier New" panose="02070309020205020404" pitchFamily="49" charset="0"/>
              </a:rPr>
              <a:t>split</a:t>
            </a:r>
            <a:r>
              <a:rPr lang="en-GB" altLang="en-US" dirty="0" smtClean="0">
                <a:latin typeface="+mn-lt"/>
              </a:rPr>
              <a:t> </a:t>
            </a:r>
            <a:r>
              <a:rPr lang="en-GB" altLang="en-US" sz="2800" dirty="0" smtClean="0">
                <a:latin typeface="+mn-lt"/>
              </a:rPr>
              <a:t>method splits on white space) 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GB" altLang="en-US" sz="2800" dirty="0" smtClean="0"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800" dirty="0" smtClean="0">
                <a:latin typeface="+mn-lt"/>
              </a:rPr>
              <a:t>If the file used commas (CSV) to separate columns then you could use: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GB" altLang="en-US" sz="2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800" dirty="0" smtClean="0">
                <a:latin typeface="Arial" panose="020B0604020202020204" pitchFamily="34" charset="0"/>
              </a:rPr>
              <a:t>	</a:t>
            </a:r>
            <a:r>
              <a:rPr lang="en-GB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 smtClean="0"/>
              <a:t>Or try the Python "csv" module</a:t>
            </a:r>
          </a:p>
        </p:txBody>
      </p:sp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250825" y="1382713"/>
            <a:ext cx="871378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dirty="0" smtClean="0">
                <a:latin typeface="+mn-lt"/>
              </a:rPr>
              <a:t>There is a python "csv" module that is able to read text files with various delimiters. E.g.: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GB" altLang="en-US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csv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 = </a:t>
            </a:r>
            <a:r>
              <a:rPr lang="en-GB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csv.reader</a:t>
            </a:r>
            <a:r>
              <a:rPr lang="en-GB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(open("../</a:t>
            </a:r>
            <a:r>
              <a:rPr lang="en-GB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example_data</a:t>
            </a:r>
            <a:r>
              <a:rPr lang="en-GB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/weather.csv"))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row </a:t>
            </a: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GB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(row)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GB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i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['Date', 'Time', 'Temp', 'Rainfall']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i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['2014-01-01', '00:00', '2.34', '4.45']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i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['2014-01-01', '12:00', '6.70', '8.34']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i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['2014-01-02', '00:00', '-1.34', '10.25']</a:t>
            </a: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63538" y="5559425"/>
            <a:ext cx="8424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dirty="0" smtClean="0">
                <a:latin typeface="+mn-lt"/>
              </a:rPr>
              <a:t>See:  </a:t>
            </a:r>
            <a:r>
              <a:rPr lang="en-GB" altLang="en-US" dirty="0" smtClean="0">
                <a:latin typeface="+mn-lt"/>
                <a:hlinkClick r:id="rId3"/>
              </a:rPr>
              <a:t>https://docs.python.org/3.7/library/csv.html</a:t>
            </a:r>
            <a:r>
              <a:rPr lang="en-GB" altLang="en-US" dirty="0" smtClean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468313" y="1330325"/>
            <a:ext cx="82804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en-US" sz="3200" dirty="0" smtClean="0">
                <a:latin typeface="+mn-lt"/>
              </a:rPr>
              <a:t>As we have seen Python has a great toolkit for reading files and working with strings.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endParaRPr lang="en-GB" altLang="en-US" sz="3200" dirty="0" smtClean="0">
              <a:latin typeface="+mn-lt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en-US" sz="3200" dirty="0" smtClean="0">
                <a:latin typeface="+mn-lt"/>
              </a:rPr>
              <a:t>In this example we use a file that we found on the web, and then adapt some code to read it into a useful, re-usable form.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8313" y="26035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3600" b="1" dirty="0" smtClean="0">
                <a:solidFill>
                  <a:srgbClr val="000000"/>
                </a:solidFill>
                <a:ea typeface="+mn-ea"/>
                <a:cs typeface="Arial"/>
              </a:rPr>
              <a:t>Using python to read text formats</a:t>
            </a:r>
            <a:endParaRPr lang="en-GB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4"/>
          <p:cNvSpPr txBox="1">
            <a:spLocks noChangeArrowheads="1"/>
          </p:cNvSpPr>
          <p:nvPr/>
        </p:nvSpPr>
        <p:spPr bwMode="auto">
          <a:xfrm>
            <a:off x="500063" y="1106488"/>
            <a:ext cx="806450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GB" altLang="en-US" sz="3600"/>
              <a:t>We found a suitable data set on the web: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endParaRPr lang="en-GB" altLang="en-US" sz="3600"/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GB" altLang="en-US" sz="2000">
                <a:hlinkClick r:id="rId3"/>
              </a:rPr>
              <a:t>https://www.metoffice.gov.uk/climate/uk/summaries/datasets</a:t>
            </a:r>
            <a:endParaRPr lang="en-GB" altLang="en-US" sz="2000"/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endParaRPr lang="en-GB" altLang="en-US"/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GB" altLang="en-US" sz="3600"/>
              <a:t>Met Office monthly weather statistics for the UK since 1910.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endParaRPr lang="en-GB" altLang="en-US" sz="3600"/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endParaRPr lang="en-GB" altLang="en-US" sz="360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7513" y="115888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b="1" dirty="0" smtClean="0">
                <a:solidFill>
                  <a:srgbClr val="000000"/>
                </a:solidFill>
                <a:ea typeface="+mn-ea"/>
                <a:cs typeface="Arial"/>
              </a:rPr>
              <a:t>Our example file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" t="18900" r="57607" b="29729"/>
          <a:stretch>
            <a:fillRect/>
          </a:stretch>
        </p:blipFill>
        <p:spPr bwMode="auto">
          <a:xfrm>
            <a:off x="20638" y="384175"/>
            <a:ext cx="9123362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36513" y="392113"/>
            <a:ext cx="576263" cy="646588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eaLnBrk="1" hangingPunct="1">
              <a:defRPr/>
            </a:pP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750" y="384175"/>
            <a:ext cx="8424863" cy="18923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eaLnBrk="1" hangingPunct="1">
              <a:defRPr/>
            </a:pPr>
            <a:r>
              <a:rPr lang="en-GB" sz="3200" b="1" dirty="0">
                <a:solidFill>
                  <a:srgbClr val="FF0000"/>
                </a:solidFill>
              </a:rPr>
              <a:t>Header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" name="Left Arrow Callout 3"/>
          <p:cNvSpPr/>
          <p:nvPr/>
        </p:nvSpPr>
        <p:spPr>
          <a:xfrm>
            <a:off x="539750" y="3619500"/>
            <a:ext cx="2808288" cy="1584325"/>
          </a:xfrm>
          <a:prstGeom prst="leftArrowCallou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000" b="1" dirty="0">
                <a:solidFill>
                  <a:srgbClr val="00B050"/>
                </a:solidFill>
              </a:rPr>
              <a:t>Lines numbers (for reference only)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" t="18901" r="57607" b="29779"/>
          <a:stretch>
            <a:fillRect/>
          </a:stretch>
        </p:blipFill>
        <p:spPr bwMode="auto">
          <a:xfrm>
            <a:off x="20638" y="384175"/>
            <a:ext cx="9123362" cy="647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9750" y="1916113"/>
            <a:ext cx="8604250" cy="424973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GB" sz="3200" b="1" dirty="0">
                <a:solidFill>
                  <a:srgbClr val="FF0000"/>
                </a:solidFill>
              </a:rPr>
              <a:t>Data (first 9 columns)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4" t="18900" r="24625" b="29729"/>
          <a:stretch>
            <a:fillRect/>
          </a:stretch>
        </p:blipFill>
        <p:spPr bwMode="auto">
          <a:xfrm>
            <a:off x="0" y="384175"/>
            <a:ext cx="8705850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03350" y="1916113"/>
            <a:ext cx="7302500" cy="424973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GB" sz="3200" b="1" dirty="0">
                <a:solidFill>
                  <a:srgbClr val="FF0000"/>
                </a:solidFill>
              </a:rPr>
              <a:t>Data (last 8 columns)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4" t="18900" r="24625" b="29729"/>
          <a:stretch>
            <a:fillRect/>
          </a:stretch>
        </p:blipFill>
        <p:spPr bwMode="auto">
          <a:xfrm>
            <a:off x="0" y="384175"/>
            <a:ext cx="8705850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16250" y="1773238"/>
            <a:ext cx="4105275" cy="1223962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GB" sz="3200" b="1" dirty="0">
                <a:solidFill>
                  <a:srgbClr val="FF0000"/>
                </a:solidFill>
              </a:rPr>
              <a:t>Look! A missing value!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932363" y="2276475"/>
            <a:ext cx="431800" cy="431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539750" y="269875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 smtClean="0"/>
              <a:t>Let's write some code to read 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750" y="1412875"/>
            <a:ext cx="7848600" cy="4154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400" dirty="0">
                <a:latin typeface="+mn-lt"/>
                <a:cs typeface="Arial" charset="0"/>
              </a:rPr>
              <a:t>We'll need:</a:t>
            </a:r>
          </a:p>
          <a:p>
            <a:pPr eaLnBrk="1" hangingPunct="1">
              <a:defRPr/>
            </a:pPr>
            <a:endParaRPr lang="en-GB" sz="2400" dirty="0">
              <a:latin typeface="+mn-lt"/>
              <a:cs typeface="Arial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+mn-lt"/>
                <a:cs typeface="Arial" charset="0"/>
              </a:rPr>
              <a:t>To read the header and data separately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+mn-lt"/>
                <a:cs typeface="Arial" charset="0"/>
              </a:rPr>
              <a:t>To think about the data structure (so it is easy to retrieve the data in a useful manner).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endParaRPr lang="en-GB" sz="2400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en-GB" sz="2400" dirty="0">
                <a:latin typeface="+mn-lt"/>
                <a:cs typeface="Arial" charset="0"/>
              </a:rPr>
              <a:t>Let's put into practice what we have learnt:</a:t>
            </a:r>
          </a:p>
          <a:p>
            <a:pPr eaLnBrk="1" hangingPunct="1">
              <a:defRPr/>
            </a:pPr>
            <a:endParaRPr lang="en-GB" sz="2400" dirty="0">
              <a:latin typeface="+mn-lt"/>
              <a:cs typeface="Arial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+mn-lt"/>
                <a:cs typeface="Arial" charset="0"/>
              </a:rPr>
              <a:t>Use NumPy to store the arrays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+mn-lt"/>
                <a:cs typeface="Arial" charset="0"/>
              </a:rPr>
              <a:t>But we'll need to test for missing values and use Masked Array (numpy.ma)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64E64C99-32AD-4DBD-A783-777FE8AFCFC7}" vid="{E2F161C3-CD8D-4EA6-9FFF-942FC83901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23815</TotalTime>
  <Words>901</Words>
  <Application>Microsoft Office PowerPoint</Application>
  <PresentationFormat>On-screen Show (4:3)</PresentationFormat>
  <Paragraphs>189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UKRI-stfc-nerc-ceda-ncas-nceo-Presentation-Template</vt:lpstr>
      <vt:lpstr>Read and Write Data</vt:lpstr>
      <vt:lpstr>ASCII or text file formats</vt:lpstr>
      <vt:lpstr>Using python to read text formats</vt:lpstr>
      <vt:lpstr>Our example file</vt:lpstr>
      <vt:lpstr>PowerPoint Presentation</vt:lpstr>
      <vt:lpstr>PowerPoint Presentation</vt:lpstr>
      <vt:lpstr>PowerPoint Presentation</vt:lpstr>
      <vt:lpstr>PowerPoint Presentation</vt:lpstr>
      <vt:lpstr>Let's write some code to read it</vt:lpstr>
      <vt:lpstr>PowerPoint Presentation</vt:lpstr>
      <vt:lpstr>Reading the header</vt:lpstr>
      <vt:lpstr>Reading the header</vt:lpstr>
      <vt:lpstr>Reading the header</vt:lpstr>
      <vt:lpstr>Test the reader</vt:lpstr>
      <vt:lpstr>Write a function to handle missing data properly</vt:lpstr>
      <vt:lpstr>Reading the data (part 1)</vt:lpstr>
      <vt:lpstr>PowerPoint Presentation</vt:lpstr>
      <vt:lpstr>Reading the data (part 2)</vt:lpstr>
      <vt:lpstr>PowerPoint Presentation</vt:lpstr>
      <vt:lpstr>Testing the code</vt:lpstr>
      <vt:lpstr>PowerPoint Presentation</vt:lpstr>
      <vt:lpstr>What about CSV or tab-delimited?</vt:lpstr>
      <vt:lpstr>Or try the Python "csv"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Authorised User</dc:creator>
  <cp:lastModifiedBy>Godfrey, Tommy (STFC,RAL,RALSP)</cp:lastModifiedBy>
  <cp:revision>99</cp:revision>
  <dcterms:created xsi:type="dcterms:W3CDTF">2014-02-27T16:12:17Z</dcterms:created>
  <dcterms:modified xsi:type="dcterms:W3CDTF">2018-10-09T09:37:12Z</dcterms:modified>
</cp:coreProperties>
</file>