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97" r:id="rId2"/>
    <p:sldId id="291" r:id="rId3"/>
    <p:sldId id="292" r:id="rId4"/>
    <p:sldId id="293" r:id="rId5"/>
    <p:sldId id="296" r:id="rId6"/>
    <p:sldId id="294" r:id="rId7"/>
    <p:sldId id="295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8395" autoAdjust="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2E9D79-0057-4088-AA76-AB173FA912C4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72F19F8-14EA-46A7-90C2-C2684E5299E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3C10EF-771D-4B9C-B7D0-4053611CFBD6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BC7345-DCC1-45B9-92D6-B00747412CF9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9C8BB5-DC28-42CB-A220-003A3BFEFB31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B4BE2A-5980-4D48-BBE7-774E9F0D0521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776EFF-E278-41BC-8233-556E4C5643F2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6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2061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1069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3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91BF274-8B71-4DD5-8740-A25B3FF6C9CB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B6F6143A-AD9F-4550-88F9-27E8A8DA3C2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011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edadocs.badc.rl.ac.uk/73/3/G-and-H-June-1998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ceda.ac.uk/help/users-guide/file-formats/badc-csv/" TargetMode="External"/><Relationship Id="rId4" Type="http://schemas.openxmlformats.org/officeDocument/2006/relationships/hyperlink" Target="http://badc.nerc.ac.uk/help/formats/NASA-Am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 smtClean="0"/>
              <a:t>Read and Write Data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 smtClean="0"/>
              <a:t>Some common text formats (at CEDA)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395288" y="246063"/>
            <a:ext cx="83534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000" b="1">
                <a:solidFill>
                  <a:srgbClr val="000000"/>
                </a:solidFill>
              </a:rPr>
              <a:t>What is a good text format?</a:t>
            </a:r>
          </a:p>
        </p:txBody>
      </p:sp>
      <p:sp>
        <p:nvSpPr>
          <p:cNvPr id="9219" name="TextBox 4"/>
          <p:cNvSpPr txBox="1">
            <a:spLocks noChangeArrowheads="1"/>
          </p:cNvSpPr>
          <p:nvPr/>
        </p:nvSpPr>
        <p:spPr bwMode="auto">
          <a:xfrm>
            <a:off x="468313" y="1165225"/>
            <a:ext cx="80629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en-US" sz="3200"/>
              <a:t>A good text format should: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</a:pPr>
            <a:r>
              <a:rPr lang="en-GB" altLang="en-US" sz="3200"/>
              <a:t> be well-described following a clear format specification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</a:pPr>
            <a:r>
              <a:rPr lang="en-GB" altLang="en-US" sz="3200"/>
              <a:t> contain appropriate metadata to enable:</a:t>
            </a:r>
          </a:p>
          <a:p>
            <a:pPr lvl="1"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–"/>
            </a:pPr>
            <a:r>
              <a:rPr lang="en-GB" altLang="en-US" sz="2800"/>
              <a:t>scientific understanding</a:t>
            </a:r>
          </a:p>
          <a:p>
            <a:pPr lvl="1"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–"/>
            </a:pPr>
            <a:r>
              <a:rPr lang="en-GB" altLang="en-US" sz="2800"/>
              <a:t>Interpretation and usage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</a:pPr>
            <a:endParaRPr lang="en-GB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395288" y="246063"/>
            <a:ext cx="83534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000" b="1">
                <a:solidFill>
                  <a:srgbClr val="000000"/>
                </a:solidFill>
              </a:rPr>
              <a:t>Text formats at CEDA</a:t>
            </a:r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468313" y="1165225"/>
            <a:ext cx="8062912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en-US" dirty="0" smtClean="0"/>
              <a:t>At CEDA we have adopted two such formats over the years:</a:t>
            </a:r>
          </a:p>
          <a:p>
            <a:pPr eaLnBrk="1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endParaRPr lang="en-GB" altLang="en-US" dirty="0" smtClean="0"/>
          </a:p>
          <a:p>
            <a:pPr marL="514350" indent="-514350" eaLnBrk="1">
              <a:spcBef>
                <a:spcPct val="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GB" altLang="en-US" dirty="0" smtClean="0"/>
              <a:t>NASA Ames</a:t>
            </a:r>
          </a:p>
          <a:p>
            <a:pPr marL="1257300" lvl="1" indent="-514350" eaLnBrk="1">
              <a:spcBef>
                <a:spcPct val="0"/>
              </a:spcBef>
              <a:buClr>
                <a:srgbClr val="000000"/>
              </a:buClr>
              <a:defRPr/>
            </a:pPr>
            <a:r>
              <a:rPr lang="en-GB" altLang="en-US" dirty="0" smtClean="0"/>
              <a:t>A set of well-described sub-formats to handle 1-dimensional to 4-dimensional data</a:t>
            </a:r>
          </a:p>
          <a:p>
            <a:pPr lvl="1" indent="0" eaLnBrk="1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/>
            </a:pPr>
            <a:endParaRPr lang="en-GB" altLang="en-US" dirty="0" smtClean="0"/>
          </a:p>
          <a:p>
            <a:pPr marL="514350" indent="-514350" eaLnBrk="1">
              <a:spcBef>
                <a:spcPct val="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GB" altLang="en-US" dirty="0" smtClean="0"/>
              <a:t>BADC-CSV</a:t>
            </a:r>
          </a:p>
          <a:p>
            <a:pPr marL="1257300" lvl="1" indent="-514350" eaLnBrk="1">
              <a:spcBef>
                <a:spcPct val="0"/>
              </a:spcBef>
              <a:buClr>
                <a:srgbClr val="000000"/>
              </a:buClr>
              <a:defRPr/>
            </a:pPr>
            <a:r>
              <a:rPr lang="en-GB" altLang="en-US" dirty="0" smtClean="0"/>
              <a:t>A simple comma-separated format aimed at facilitating data preparation, submission and usage.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/>
          <p:cNvSpPr txBox="1">
            <a:spLocks noChangeArrowheads="1"/>
          </p:cNvSpPr>
          <p:nvPr/>
        </p:nvSpPr>
        <p:spPr bwMode="auto">
          <a:xfrm>
            <a:off x="395288" y="246063"/>
            <a:ext cx="83534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000" b="1">
                <a:solidFill>
                  <a:srgbClr val="000000"/>
                </a:solidFill>
              </a:rPr>
              <a:t>NASA Ames format: Overview</a:t>
            </a:r>
          </a:p>
        </p:txBody>
      </p:sp>
      <p:sp>
        <p:nvSpPr>
          <p:cNvPr id="2" name="Rectangle 1"/>
          <p:cNvSpPr/>
          <p:nvPr/>
        </p:nvSpPr>
        <p:spPr>
          <a:xfrm>
            <a:off x="468313" y="908050"/>
            <a:ext cx="8351837" cy="46942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200" dirty="0">
                <a:latin typeface="+mn-lt"/>
              </a:rPr>
              <a:t>An ASCII (text) format developed in late 1980s to </a:t>
            </a:r>
            <a:r>
              <a:rPr lang="en-GB" sz="2200" b="1" dirty="0">
                <a:latin typeface="+mn-lt"/>
              </a:rPr>
              <a:t>facilitate the data exchange</a:t>
            </a:r>
            <a:r>
              <a:rPr lang="en-GB" sz="2200" dirty="0">
                <a:latin typeface="+mn-lt"/>
              </a:rPr>
              <a:t> between the participants and allow </a:t>
            </a:r>
            <a:r>
              <a:rPr lang="en-GB" sz="2200" b="1" dirty="0">
                <a:latin typeface="+mn-lt"/>
              </a:rPr>
              <a:t>shared use of a minimised amount of software</a:t>
            </a:r>
            <a:r>
              <a:rPr lang="en-GB" sz="2200" dirty="0">
                <a:latin typeface="+mn-lt"/>
              </a:rPr>
              <a:t> to analyse and display different datasets.</a:t>
            </a:r>
          </a:p>
          <a:p>
            <a:pPr eaLnBrk="1" hangingPunct="1">
              <a:defRPr/>
            </a:pPr>
            <a:endParaRPr lang="en-GB" sz="1200" dirty="0">
              <a:latin typeface="+mn-lt"/>
            </a:endParaRPr>
          </a:p>
          <a:p>
            <a:pPr eaLnBrk="1" hangingPunct="1">
              <a:defRPr/>
            </a:pPr>
            <a:r>
              <a:rPr lang="en-GB" sz="2400" dirty="0">
                <a:latin typeface="+mn-lt"/>
              </a:rPr>
              <a:t>Developed with the requirements: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b="1" dirty="0">
                <a:latin typeface="+mn-lt"/>
              </a:rPr>
              <a:t>portable</a:t>
            </a:r>
            <a:r>
              <a:rPr lang="en-GB" sz="2400" dirty="0">
                <a:latin typeface="+mn-lt"/>
              </a:rPr>
              <a:t> - readable on any machine by any language;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b="1" dirty="0">
                <a:latin typeface="+mn-lt"/>
              </a:rPr>
              <a:t>self-describing</a:t>
            </a:r>
            <a:r>
              <a:rPr lang="en-GB" sz="2400" dirty="0">
                <a:latin typeface="+mn-lt"/>
              </a:rPr>
              <a:t> - the data had to include a header containing all the information needed to read, understand and interpret;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b="1" dirty="0">
                <a:latin typeface="+mn-lt"/>
              </a:rPr>
              <a:t>readable by humans</a:t>
            </a:r>
            <a:r>
              <a:rPr lang="en-GB" sz="2400" dirty="0">
                <a:latin typeface="+mn-lt"/>
              </a:rPr>
              <a:t> - to retain the benefit of its self-description.</a:t>
            </a:r>
          </a:p>
          <a:p>
            <a:pPr eaLnBrk="1" hangingPunct="1">
              <a:defRPr/>
            </a:pPr>
            <a:endParaRPr lang="en-GB" sz="1100" dirty="0">
              <a:latin typeface="+mn-lt"/>
            </a:endParaRPr>
          </a:p>
          <a:p>
            <a:pPr eaLnBrk="1" hangingPunct="1">
              <a:defRPr/>
            </a:pPr>
            <a:r>
              <a:rPr lang="en-GB" sz="2200" dirty="0">
                <a:latin typeface="+mn-lt"/>
              </a:rPr>
              <a:t>NASA Ames is well suited to field campaigns involving several teams that need to share their observations.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323850" y="249238"/>
            <a:ext cx="8229600" cy="1143000"/>
          </a:xfrm>
        </p:spPr>
        <p:txBody>
          <a:bodyPr/>
          <a:lstStyle/>
          <a:p>
            <a:r>
              <a:rPr lang="en-GB" altLang="en-US" b="1" smtClean="0"/>
              <a:t>Example NASA Ames file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" t="14401" r="34570" b="3448"/>
          <a:stretch>
            <a:fillRect/>
          </a:stretch>
        </p:blipFill>
        <p:spPr bwMode="auto">
          <a:xfrm>
            <a:off x="539750" y="1152525"/>
            <a:ext cx="4975225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Callout 2"/>
          <p:cNvSpPr/>
          <p:nvPr/>
        </p:nvSpPr>
        <p:spPr>
          <a:xfrm>
            <a:off x="5867400" y="1700213"/>
            <a:ext cx="2305050" cy="2636837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400" b="1" dirty="0"/>
              <a:t>Header section</a:t>
            </a:r>
          </a:p>
        </p:txBody>
      </p:sp>
      <p:sp>
        <p:nvSpPr>
          <p:cNvPr id="5" name="Left Arrow Callout 4"/>
          <p:cNvSpPr/>
          <p:nvPr/>
        </p:nvSpPr>
        <p:spPr>
          <a:xfrm>
            <a:off x="5849938" y="4652963"/>
            <a:ext cx="2303462" cy="1319212"/>
          </a:xfrm>
          <a:prstGeom prst="left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400" b="1" dirty="0"/>
              <a:t>Data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395288" y="246063"/>
            <a:ext cx="83534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  <a:defRPr/>
            </a:pPr>
            <a:r>
              <a:rPr lang="en-GB" altLang="en-US" sz="4000" b="1" dirty="0" smtClean="0">
                <a:solidFill>
                  <a:srgbClr val="000000"/>
                </a:solidFill>
                <a:latin typeface="+mn-lt"/>
              </a:rPr>
              <a:t>BADC-CSV format: Overview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288" y="1196975"/>
            <a:ext cx="8208962" cy="1846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+mn-lt"/>
              </a:rPr>
              <a:t>Developed as a simplified alternative to NASA-Ames.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+mn-lt"/>
              </a:rPr>
              <a:t>A record-based format (multiple records allowed).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+mn-lt"/>
              </a:rPr>
              <a:t>Each record has a short simple header and a data section.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+mn-lt"/>
              </a:rPr>
              <a:t>Format is very simple to read/write/interpret.</a:t>
            </a:r>
          </a:p>
          <a:p>
            <a:pPr eaLnBrk="1" hangingPunct="1">
              <a:defRPr/>
            </a:pPr>
            <a:endParaRPr lang="en-GB" dirty="0">
              <a:latin typeface="+mn-lt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/>
          <a:srcRect l="1515" t="16916" r="46285" b="18208"/>
          <a:stretch/>
        </p:blipFill>
        <p:spPr bwMode="auto">
          <a:xfrm>
            <a:off x="1763713" y="3213100"/>
            <a:ext cx="4464050" cy="2878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395288" y="246063"/>
            <a:ext cx="83534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000" b="1">
                <a:solidFill>
                  <a:srgbClr val="000000"/>
                </a:solidFill>
              </a:rPr>
              <a:t>More info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827088" y="1196975"/>
            <a:ext cx="748982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800" dirty="0" smtClean="0">
                <a:latin typeface="+mn-lt"/>
              </a:rPr>
              <a:t>NASA Ames Specification: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000" dirty="0" smtClean="0">
                <a:latin typeface="+mn-lt"/>
              </a:rPr>
              <a:t>    </a:t>
            </a:r>
            <a:r>
              <a:rPr lang="en-GB" altLang="en-US" sz="2000" dirty="0" smtClean="0">
                <a:latin typeface="+mn-lt"/>
                <a:hlinkClick r:id="rId3"/>
              </a:rPr>
              <a:t>http://cedadocs.badc.rl.ac.uk/73/3/G-and-H-June-1998.html</a:t>
            </a:r>
            <a:endParaRPr lang="en-GB" altLang="en-US" sz="2000" dirty="0" smtClean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000" dirty="0" smtClean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800" dirty="0" smtClean="0">
                <a:latin typeface="+mn-lt"/>
              </a:rPr>
              <a:t>NASA Ames Overview: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000" dirty="0" smtClean="0">
                <a:latin typeface="+mn-lt"/>
              </a:rPr>
              <a:t>    </a:t>
            </a:r>
            <a:r>
              <a:rPr lang="en-GB" altLang="en-US" sz="2000" dirty="0" smtClean="0">
                <a:latin typeface="+mn-lt"/>
                <a:hlinkClick r:id="rId4"/>
              </a:rPr>
              <a:t>http://badc.nerc.ac.uk/help/formats/NASA-Ames/</a:t>
            </a:r>
            <a:endParaRPr lang="en-GB" altLang="en-US" sz="2000" dirty="0" smtClean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000" dirty="0" smtClean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800" dirty="0" smtClean="0">
                <a:latin typeface="+mn-lt"/>
              </a:rPr>
              <a:t>BADC-CSV Format: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000" dirty="0" smtClean="0">
                <a:latin typeface="+mn-lt"/>
              </a:rPr>
              <a:t>    </a:t>
            </a:r>
            <a:r>
              <a:rPr lang="en-GB" altLang="en-US" sz="2000" dirty="0" smtClean="0">
                <a:latin typeface="+mn-lt"/>
                <a:hlinkClick r:id="rId5"/>
              </a:rPr>
              <a:t>http://www.ceda.ac.uk/help/users-guide/file-formats/badc-csv/</a:t>
            </a:r>
            <a:endParaRPr lang="en-GB" altLang="en-US" sz="2000" dirty="0" smtClean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0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64E64C99-32AD-4DBD-A783-777FE8AFCFC7}" vid="{E2F161C3-CD8D-4EA6-9FFF-942FC8390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20274</TotalTime>
  <Words>274</Words>
  <Application>Microsoft Office PowerPoint</Application>
  <PresentationFormat>On-screen Show (4:3)</PresentationFormat>
  <Paragraphs>47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UKRI-stfc-nerc-ceda-ncas-nceo-Presentation-Template</vt:lpstr>
      <vt:lpstr>Read and Write Data</vt:lpstr>
      <vt:lpstr>PowerPoint Presentation</vt:lpstr>
      <vt:lpstr>PowerPoint Presentation</vt:lpstr>
      <vt:lpstr>PowerPoint Presentation</vt:lpstr>
      <vt:lpstr>Example NASA Ames file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Godfrey, Tommy (STFC,RAL,RALSP)</cp:lastModifiedBy>
  <cp:revision>67</cp:revision>
  <dcterms:created xsi:type="dcterms:W3CDTF">2014-02-27T16:12:17Z</dcterms:created>
  <dcterms:modified xsi:type="dcterms:W3CDTF">2018-10-09T09:37:16Z</dcterms:modified>
</cp:coreProperties>
</file>