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83" r:id="rId2"/>
    <p:sldId id="258" r:id="rId3"/>
    <p:sldId id="269" r:id="rId4"/>
    <p:sldId id="271" r:id="rId5"/>
    <p:sldId id="273" r:id="rId6"/>
    <p:sldId id="272" r:id="rId7"/>
    <p:sldId id="278" r:id="rId8"/>
    <p:sldId id="274" r:id="rId9"/>
    <p:sldId id="276" r:id="rId10"/>
    <p:sldId id="280" r:id="rId11"/>
    <p:sldId id="270" r:id="rId12"/>
    <p:sldId id="281" r:id="rId13"/>
    <p:sldId id="282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 autoAdjust="0"/>
    <p:restoredTop sz="94728" autoAdjust="0"/>
  </p:normalViewPr>
  <p:slideViewPr>
    <p:cSldViewPr>
      <p:cViewPr varScale="1">
        <p:scale>
          <a:sx n="66" d="100"/>
          <a:sy n="66" d="100"/>
        </p:scale>
        <p:origin x="128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5C13006D-12A9-460B-8B0A-E528541CCA4E}" type="datetimeFigureOut">
              <a:rPr lang="en-GB"/>
              <a:pPr>
                <a:defRPr/>
              </a:pPr>
              <a:t>09/10/2018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9607467F-EFE9-4D67-B83F-299463D28F4D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04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46442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8414144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4503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3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E15BA6EB-606A-4D77-9D16-73B2F5BE5E69}" type="datetimeFigureOut">
              <a:rPr lang="en-GB"/>
              <a:pPr>
                <a:defRPr/>
              </a:pPr>
              <a:t>09/10/2018</a:t>
            </a:fld>
            <a:endParaRPr lang="en-GB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3B258DFD-5B87-4F96-A9C8-999A62B8B4C3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00059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Calibri" panose="020F0502020204030204" pitchFamily="34" charset="0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nidata.ucar.edu/software/netcdf/workshops/2012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r>
              <a:rPr lang="en-GB" altLang="en-US" smtClean="0"/>
              <a:t>Read and Write Data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r>
              <a:rPr lang="en-GB" altLang="en-US" smtClean="0"/>
              <a:t>The structure of "Classic" NetCDF files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42900" y="4754563"/>
            <a:ext cx="8621713" cy="1266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400" dirty="0">
                <a:solidFill>
                  <a:srgbClr val="002060"/>
                </a:solidFill>
                <a:latin typeface="+mn-lt"/>
                <a:cs typeface="Calibri" panose="020F0502020204030204" pitchFamily="34" charset="0"/>
              </a:rPr>
              <a:t>Thanks to all contributors: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en-GB" sz="700" dirty="0">
              <a:solidFill>
                <a:srgbClr val="002060"/>
              </a:solidFill>
              <a:latin typeface="+mn-lt"/>
              <a:cs typeface="Calibri" panose="020F0502020204030204" pitchFamily="34" charset="0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latin typeface="+mn-lt"/>
                <a:cs typeface="Calibri" panose="020F0502020204030204" pitchFamily="34" charset="0"/>
              </a:rPr>
              <a:t>Alison </a:t>
            </a:r>
            <a:r>
              <a:rPr lang="en-GB" sz="1400" dirty="0" err="1">
                <a:latin typeface="+mn-lt"/>
                <a:cs typeface="Calibri" panose="020F0502020204030204" pitchFamily="34" charset="0"/>
              </a:rPr>
              <a:t>Pamment</a:t>
            </a:r>
            <a:r>
              <a:rPr lang="en-GB" sz="1400" dirty="0">
                <a:latin typeface="+mn-lt"/>
                <a:cs typeface="Calibri" panose="020F0502020204030204" pitchFamily="34" charset="0"/>
              </a:rPr>
              <a:t>, the </a:t>
            </a:r>
            <a:r>
              <a:rPr lang="en-GB" sz="1400" dirty="0" err="1">
                <a:latin typeface="+mn-lt"/>
                <a:cs typeface="Calibri" panose="020F0502020204030204" pitchFamily="34" charset="0"/>
              </a:rPr>
              <a:t>Unidata</a:t>
            </a:r>
            <a:r>
              <a:rPr lang="en-GB" sz="1400" dirty="0">
                <a:latin typeface="+mn-lt"/>
                <a:cs typeface="Calibri" panose="020F0502020204030204" pitchFamily="34" charset="0"/>
              </a:rPr>
              <a:t> team.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3850" y="115888"/>
            <a:ext cx="8496300" cy="588645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netcdf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example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// example of CDL notation </a:t>
            </a:r>
          </a:p>
          <a:p>
            <a:pPr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dimensions: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3 ; </a:t>
            </a:r>
          </a:p>
          <a:p>
            <a:pPr lvl="1"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8 ; </a:t>
            </a:r>
          </a:p>
          <a:p>
            <a:pPr lvl="1">
              <a:defRPr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variables: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; </a:t>
            </a:r>
          </a:p>
          <a:p>
            <a:pPr lvl="1"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rh:units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"percent"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2"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rh:long_name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"Relative humidity"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>
              <a:defRPr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2"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global attributes </a:t>
            </a:r>
          </a:p>
          <a:p>
            <a:pPr marL="0" lvl="2"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:title =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"Simple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example, lacks some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conventions"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lvl="2">
              <a:defRPr/>
            </a:pPr>
            <a:endParaRPr lang="en-US" alt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2"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data: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2"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lvl="2"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2, 3, 5, 7, 11, 13, 17, 19, </a:t>
            </a:r>
          </a:p>
          <a:p>
            <a:pPr marL="0" lvl="2"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23, 29, 31, 37, 41, 43, 47, </a:t>
            </a:r>
          </a:p>
          <a:p>
            <a:pPr marL="0" lvl="2"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53, 59, 61, 67, 71, 73, 79, 83, 89 ; </a:t>
            </a:r>
          </a:p>
          <a:p>
            <a:pPr marL="0" lvl="2"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3789363" y="2908300"/>
            <a:ext cx="5030787" cy="3108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GB" sz="2800" dirty="0"/>
              <a:t>This example specifies a netCDF dataset with two dimensions (</a:t>
            </a:r>
            <a:r>
              <a:rPr lang="en-GB" sz="2800" b="1" dirty="0" err="1"/>
              <a:t>lon</a:t>
            </a:r>
            <a:r>
              <a:rPr lang="en-GB" sz="2800" dirty="0"/>
              <a:t> and </a:t>
            </a:r>
            <a:r>
              <a:rPr lang="en-GB" sz="2800" b="1" dirty="0" err="1"/>
              <a:t>lat</a:t>
            </a:r>
            <a:r>
              <a:rPr lang="en-GB" sz="2800" dirty="0"/>
              <a:t>), one variable (</a:t>
            </a:r>
            <a:r>
              <a:rPr lang="en-GB" sz="2800" b="1" dirty="0" err="1"/>
              <a:t>rh</a:t>
            </a:r>
            <a:r>
              <a:rPr lang="en-GB" sz="2800" dirty="0"/>
              <a:t>), two variable attributes (</a:t>
            </a:r>
            <a:r>
              <a:rPr lang="en-GB" sz="2800" b="1" dirty="0"/>
              <a:t>units</a:t>
            </a:r>
            <a:r>
              <a:rPr lang="en-GB" sz="2800" dirty="0"/>
              <a:t> and </a:t>
            </a:r>
            <a:r>
              <a:rPr lang="en-GB" sz="2800" b="1" dirty="0" err="1"/>
              <a:t>long_name</a:t>
            </a:r>
            <a:r>
              <a:rPr lang="en-GB" sz="2800" dirty="0"/>
              <a:t>), one global attribute (</a:t>
            </a:r>
            <a:r>
              <a:rPr lang="en-GB" sz="2800" b="1" dirty="0"/>
              <a:t>title</a:t>
            </a:r>
            <a:r>
              <a:rPr lang="en-GB" sz="2800" dirty="0"/>
              <a:t>), and some data values for the variable.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4400" b="1">
                <a:cs typeface="Calibri" panose="020F0502020204030204" pitchFamily="34" charset="0"/>
              </a:rPr>
              <a:t>Acknowledgement</a:t>
            </a:r>
          </a:p>
        </p:txBody>
      </p:sp>
      <p:sp>
        <p:nvSpPr>
          <p:cNvPr id="12291" name="TextBox 2"/>
          <p:cNvSpPr txBox="1">
            <a:spLocks noChangeArrowheads="1"/>
          </p:cNvSpPr>
          <p:nvPr/>
        </p:nvSpPr>
        <p:spPr bwMode="auto">
          <a:xfrm>
            <a:off x="287338" y="1881188"/>
            <a:ext cx="86772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2800" dirty="0" smtClean="0">
                <a:latin typeface="+mn-lt"/>
                <a:cs typeface="Calibri" panose="020F0502020204030204" pitchFamily="34" charset="0"/>
              </a:rPr>
              <a:t>The material presented here was primarily taken from the </a:t>
            </a:r>
            <a:r>
              <a:rPr lang="en-GB" altLang="en-US" sz="2800" dirty="0" err="1" smtClean="0">
                <a:latin typeface="+mn-lt"/>
                <a:cs typeface="Calibri" panose="020F0502020204030204" pitchFamily="34" charset="0"/>
              </a:rPr>
              <a:t>Unidata</a:t>
            </a:r>
            <a:r>
              <a:rPr lang="en-GB" altLang="en-US" sz="2800" dirty="0" smtClean="0">
                <a:latin typeface="+mn-lt"/>
                <a:cs typeface="Calibri" panose="020F0502020204030204" pitchFamily="34" charset="0"/>
              </a:rPr>
              <a:t> </a:t>
            </a:r>
            <a:r>
              <a:rPr lang="en-GB" altLang="en-US" sz="2800" dirty="0" err="1" smtClean="0">
                <a:latin typeface="+mn-lt"/>
                <a:cs typeface="Calibri" panose="020F0502020204030204" pitchFamily="34" charset="0"/>
              </a:rPr>
              <a:t>NetCDF</a:t>
            </a:r>
            <a:r>
              <a:rPr lang="en-GB" altLang="en-US" sz="2800" dirty="0" smtClean="0">
                <a:latin typeface="+mn-lt"/>
                <a:cs typeface="Calibri" panose="020F0502020204030204" pitchFamily="34" charset="0"/>
              </a:rPr>
              <a:t> workshop notes at: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sz="2800" dirty="0" smtClean="0">
              <a:latin typeface="+mn-lt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2400" dirty="0" smtClean="0">
                <a:latin typeface="+mn-lt"/>
                <a:cs typeface="Calibri" panose="020F0502020204030204" pitchFamily="34" charset="0"/>
                <a:hlinkClick r:id="rId2"/>
              </a:rPr>
              <a:t>https://www.unidata.ucar.edu/software/netcdf/workshops/2012</a:t>
            </a:r>
            <a:endParaRPr lang="en-GB" altLang="en-US" sz="2400" dirty="0" smtClean="0">
              <a:latin typeface="+mn-lt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sz="2400" dirty="0" smtClean="0">
              <a:latin typeface="+mn-lt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>
          <a:xfrm>
            <a:off x="442913" y="233363"/>
            <a:ext cx="8229600" cy="1143000"/>
          </a:xfrm>
        </p:spPr>
        <p:txBody>
          <a:bodyPr/>
          <a:lstStyle/>
          <a:p>
            <a:r>
              <a:rPr lang="en-GB" altLang="en-US" b="1" smtClean="0"/>
              <a:t>The "Classic" Data Model</a:t>
            </a:r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468313" y="1341438"/>
            <a:ext cx="82804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>
              <a:defRPr/>
            </a:pPr>
            <a:r>
              <a:rPr lang="en-GB" sz="2800" dirty="0" smtClean="0">
                <a:latin typeface="+mn-lt"/>
                <a:cs typeface="Calibri" panose="020F0502020204030204" pitchFamily="34" charset="0"/>
              </a:rPr>
              <a:t>The classic netCDF data model uses </a:t>
            </a:r>
            <a:r>
              <a:rPr lang="en-GB" sz="2800" i="1" dirty="0" smtClean="0">
                <a:latin typeface="+mn-lt"/>
                <a:cs typeface="Calibri" panose="020F0502020204030204" pitchFamily="34" charset="0"/>
              </a:rPr>
              <a:t>dimensions</a:t>
            </a:r>
            <a:r>
              <a:rPr lang="en-GB" sz="2800" dirty="0" smtClean="0">
                <a:latin typeface="+mn-lt"/>
                <a:cs typeface="Calibri" panose="020F0502020204030204" pitchFamily="34" charset="0"/>
              </a:rPr>
              <a:t>, </a:t>
            </a:r>
            <a:r>
              <a:rPr lang="en-GB" sz="2800" i="1" dirty="0" smtClean="0">
                <a:latin typeface="+mn-lt"/>
                <a:cs typeface="Calibri" panose="020F0502020204030204" pitchFamily="34" charset="0"/>
              </a:rPr>
              <a:t>variables</a:t>
            </a:r>
            <a:r>
              <a:rPr lang="en-GB" sz="2800" dirty="0" smtClean="0">
                <a:latin typeface="+mn-lt"/>
                <a:cs typeface="Calibri" panose="020F0502020204030204" pitchFamily="34" charset="0"/>
              </a:rPr>
              <a:t>, and </a:t>
            </a:r>
            <a:r>
              <a:rPr lang="en-GB" sz="2800" i="1" dirty="0" smtClean="0">
                <a:latin typeface="+mn-lt"/>
                <a:cs typeface="Calibri" panose="020F0502020204030204" pitchFamily="34" charset="0"/>
              </a:rPr>
              <a:t>attributes</a:t>
            </a:r>
            <a:r>
              <a:rPr lang="en-GB" sz="2800" dirty="0" smtClean="0">
                <a:latin typeface="+mn-lt"/>
                <a:cs typeface="Calibri" panose="020F0502020204030204" pitchFamily="34" charset="0"/>
              </a:rPr>
              <a:t>, to capture the meaning of array-oriented scientific data. </a:t>
            </a:r>
          </a:p>
          <a:p>
            <a:pPr>
              <a:defRPr/>
            </a:pPr>
            <a:endParaRPr lang="en-GB" sz="2800" dirty="0" smtClean="0">
              <a:latin typeface="+mn-lt"/>
              <a:cs typeface="Calibri" panose="020F0502020204030204" pitchFamily="34" charset="0"/>
            </a:endParaRPr>
          </a:p>
          <a:p>
            <a:pPr marL="0" indent="0">
              <a:defRPr/>
            </a:pPr>
            <a:r>
              <a:rPr lang="en-GB" sz="2800" dirty="0" smtClean="0">
                <a:latin typeface="+mn-lt"/>
                <a:cs typeface="Calibri" panose="020F0502020204030204" pitchFamily="34" charset="0"/>
              </a:rPr>
              <a:t>The following diagram represents the "classic" data model visually. Each box contains:</a:t>
            </a:r>
          </a:p>
          <a:p>
            <a:pPr>
              <a:defRPr/>
            </a:pPr>
            <a:endParaRPr lang="en-GB" sz="2800" dirty="0" smtClean="0">
              <a:latin typeface="+mn-lt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GB" sz="2800" dirty="0" smtClean="0">
                <a:latin typeface="+mn-lt"/>
                <a:cs typeface="Calibri" panose="020F0502020204030204" pitchFamily="34" charset="0"/>
              </a:rPr>
              <a:t>the name of a class of objects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GB" sz="2800" dirty="0" smtClean="0">
                <a:latin typeface="+mn-lt"/>
                <a:cs typeface="Calibri" panose="020F0502020204030204" pitchFamily="34" charset="0"/>
              </a:rPr>
              <a:t>characteristics of object in the class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GB" sz="2800" dirty="0" smtClean="0">
                <a:latin typeface="+mn-lt"/>
                <a:cs typeface="Calibri" panose="020F0502020204030204" pitchFamily="34" charset="0"/>
              </a:rPr>
              <a:t>operations (methods) for that class of objects</a:t>
            </a:r>
          </a:p>
          <a:p>
            <a:pPr marL="0" indent="0" eaLnBrk="1" hangingPunct="1">
              <a:defRPr/>
            </a:pPr>
            <a:endParaRPr lang="en-GB" altLang="en-US" sz="2800" dirty="0" smtClean="0">
              <a:latin typeface="+mn-lt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819150"/>
            <a:ext cx="7634288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itle 1"/>
          <p:cNvSpPr>
            <a:spLocks noGrp="1"/>
          </p:cNvSpPr>
          <p:nvPr>
            <p:ph type="title" idx="4294967295"/>
          </p:nvPr>
        </p:nvSpPr>
        <p:spPr>
          <a:xfrm>
            <a:off x="438150" y="-133350"/>
            <a:ext cx="8229600" cy="1143000"/>
          </a:xfrm>
        </p:spPr>
        <p:txBody>
          <a:bodyPr/>
          <a:lstStyle/>
          <a:p>
            <a:r>
              <a:rPr lang="en-GB" altLang="en-US" b="1" smtClean="0"/>
              <a:t>The "Classic" Data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 idx="4294967295"/>
          </p:nvPr>
        </p:nvSpPr>
        <p:spPr>
          <a:xfrm>
            <a:off x="455613" y="260350"/>
            <a:ext cx="8229600" cy="1143000"/>
          </a:xfrm>
        </p:spPr>
        <p:txBody>
          <a:bodyPr/>
          <a:lstStyle/>
          <a:p>
            <a:r>
              <a:rPr lang="en-GB" altLang="en-US" b="1" smtClean="0"/>
              <a:t>The "Classic" NetCDF Data Model</a:t>
            </a:r>
          </a:p>
        </p:txBody>
      </p:sp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468313" y="1341438"/>
            <a:ext cx="82804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dirty="0" smtClean="0">
                <a:latin typeface="+mn-lt"/>
                <a:cs typeface="Calibri" panose="020F0502020204030204" pitchFamily="34" charset="0"/>
              </a:rPr>
              <a:t>The </a:t>
            </a:r>
            <a:r>
              <a:rPr lang="en-GB" altLang="en-US" dirty="0" err="1" smtClean="0">
                <a:latin typeface="+mn-lt"/>
                <a:cs typeface="Calibri" panose="020F0502020204030204" pitchFamily="34" charset="0"/>
              </a:rPr>
              <a:t>netCDF</a:t>
            </a:r>
            <a:r>
              <a:rPr lang="en-GB" altLang="en-US" dirty="0" smtClean="0">
                <a:latin typeface="+mn-lt"/>
                <a:cs typeface="Calibri" panose="020F0502020204030204" pitchFamily="34" charset="0"/>
              </a:rPr>
              <a:t> classic data model associated with netCDF-3 is now (and will continue to be) widely used.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dirty="0" smtClean="0">
              <a:latin typeface="+mn-lt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dirty="0" smtClean="0">
                <a:latin typeface="+mn-lt"/>
                <a:cs typeface="Calibri" panose="020F0502020204030204" pitchFamily="34" charset="0"/>
              </a:rPr>
              <a:t>Understanding this simple and effective "classic" data model will be very beneficial in your use of </a:t>
            </a:r>
            <a:r>
              <a:rPr lang="en-GB" altLang="en-US" dirty="0" err="1" smtClean="0">
                <a:latin typeface="+mn-lt"/>
                <a:cs typeface="Calibri" panose="020F0502020204030204" pitchFamily="34" charset="0"/>
              </a:rPr>
              <a:t>NetCDF</a:t>
            </a:r>
            <a:r>
              <a:rPr lang="en-GB" altLang="en-US" dirty="0" smtClean="0">
                <a:latin typeface="+mn-lt"/>
                <a:cs typeface="Calibri" panose="020F0502020204030204" pitchFamily="34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 idx="4294967295"/>
          </p:nvPr>
        </p:nvSpPr>
        <p:spPr>
          <a:xfrm>
            <a:off x="468313" y="233363"/>
            <a:ext cx="8229600" cy="1143000"/>
          </a:xfrm>
        </p:spPr>
        <p:txBody>
          <a:bodyPr/>
          <a:lstStyle/>
          <a:p>
            <a:r>
              <a:rPr lang="en-GB" altLang="en-US" b="1" smtClean="0"/>
              <a:t>What's in a NetCDF file?</a:t>
            </a:r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468313" y="1125538"/>
            <a:ext cx="82804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en-GB" altLang="en-US" sz="2400" dirty="0" err="1" smtClean="0">
                <a:latin typeface="+mn-lt"/>
                <a:cs typeface="Calibri" panose="020F0502020204030204" pitchFamily="34" charset="0"/>
              </a:rPr>
              <a:t>NetCDF</a:t>
            </a:r>
            <a:r>
              <a:rPr lang="en-GB" altLang="en-US" sz="2400" dirty="0" smtClean="0">
                <a:latin typeface="+mn-lt"/>
                <a:cs typeface="Calibri" panose="020F0502020204030204" pitchFamily="34" charset="0"/>
              </a:rPr>
              <a:t> files are containers for Dimensions, Variables, and Global Attributes.</a:t>
            </a:r>
          </a:p>
        </p:txBody>
      </p:sp>
      <p:pic>
        <p:nvPicPr>
          <p:cNvPr id="1024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738" y="1989138"/>
            <a:ext cx="5543550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23875" y="4437063"/>
            <a:ext cx="82962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2400" dirty="0" smtClean="0">
                <a:latin typeface="+mn-lt"/>
                <a:cs typeface="Calibri" panose="020F0502020204030204" pitchFamily="34" charset="0"/>
              </a:rPr>
              <a:t>A </a:t>
            </a:r>
            <a:r>
              <a:rPr lang="en-GB" altLang="en-US" sz="2400" dirty="0" err="1" smtClean="0">
                <a:latin typeface="+mn-lt"/>
                <a:cs typeface="Calibri" panose="020F0502020204030204" pitchFamily="34" charset="0"/>
              </a:rPr>
              <a:t>netCDF</a:t>
            </a:r>
            <a:r>
              <a:rPr lang="en-GB" altLang="en-US" sz="2400" dirty="0" smtClean="0">
                <a:latin typeface="+mn-lt"/>
                <a:cs typeface="Calibri" panose="020F0502020204030204" pitchFamily="34" charset="0"/>
              </a:rPr>
              <a:t> file has a </a:t>
            </a:r>
            <a:r>
              <a:rPr lang="en-GB" altLang="en-US" sz="2400" b="1" dirty="0" smtClean="0">
                <a:latin typeface="+mn-lt"/>
                <a:cs typeface="Calibri" panose="020F0502020204030204" pitchFamily="34" charset="0"/>
              </a:rPr>
              <a:t>path name </a:t>
            </a:r>
            <a:r>
              <a:rPr lang="en-GB" altLang="en-US" sz="2400" dirty="0" smtClean="0">
                <a:latin typeface="+mn-lt"/>
                <a:cs typeface="Calibri" panose="020F0502020204030204" pitchFamily="34" charset="0"/>
              </a:rPr>
              <a:t>and possibly some </a:t>
            </a:r>
            <a:r>
              <a:rPr lang="en-GB" altLang="en-US" sz="2400" b="1" dirty="0" smtClean="0">
                <a:latin typeface="+mn-lt"/>
                <a:cs typeface="Calibri" panose="020F0502020204030204" pitchFamily="34" charset="0"/>
              </a:rPr>
              <a:t>dimensions</a:t>
            </a:r>
            <a:r>
              <a:rPr lang="en-GB" altLang="en-US" sz="2400" dirty="0" smtClean="0">
                <a:latin typeface="+mn-lt"/>
                <a:cs typeface="Calibri" panose="020F0502020204030204" pitchFamily="34" charset="0"/>
              </a:rPr>
              <a:t>, </a:t>
            </a:r>
            <a:r>
              <a:rPr lang="en-GB" altLang="en-US" sz="2400" b="1" dirty="0" smtClean="0">
                <a:latin typeface="+mn-lt"/>
                <a:cs typeface="Calibri" panose="020F0502020204030204" pitchFamily="34" charset="0"/>
              </a:rPr>
              <a:t>variables</a:t>
            </a:r>
            <a:r>
              <a:rPr lang="en-GB" altLang="en-US" sz="2400" dirty="0" smtClean="0">
                <a:latin typeface="+mn-lt"/>
                <a:cs typeface="Calibri" panose="020F0502020204030204" pitchFamily="34" charset="0"/>
              </a:rPr>
              <a:t>, </a:t>
            </a:r>
            <a:r>
              <a:rPr lang="en-GB" altLang="en-US" sz="2400" b="1" dirty="0" smtClean="0">
                <a:latin typeface="+mn-lt"/>
                <a:cs typeface="Calibri" panose="020F0502020204030204" pitchFamily="34" charset="0"/>
              </a:rPr>
              <a:t>global</a:t>
            </a:r>
            <a:r>
              <a:rPr lang="en-GB" altLang="en-US" sz="2400" dirty="0" smtClean="0">
                <a:latin typeface="+mn-lt"/>
                <a:cs typeface="Calibri" panose="020F0502020204030204" pitchFamily="34" charset="0"/>
              </a:rPr>
              <a:t> (file-level) </a:t>
            </a:r>
            <a:r>
              <a:rPr lang="en-GB" altLang="en-US" sz="2400" b="1" dirty="0" smtClean="0">
                <a:latin typeface="+mn-lt"/>
                <a:cs typeface="Calibri" panose="020F0502020204030204" pitchFamily="34" charset="0"/>
              </a:rPr>
              <a:t>attributes</a:t>
            </a:r>
            <a:r>
              <a:rPr lang="en-GB" altLang="en-US" sz="2400" dirty="0" smtClean="0">
                <a:latin typeface="+mn-lt"/>
                <a:cs typeface="Calibri" panose="020F0502020204030204" pitchFamily="34" charset="0"/>
              </a:rPr>
              <a:t>, and </a:t>
            </a:r>
            <a:r>
              <a:rPr lang="en-GB" altLang="en-US" sz="2400" b="1" dirty="0" smtClean="0">
                <a:latin typeface="+mn-lt"/>
                <a:cs typeface="Calibri" panose="020F0502020204030204" pitchFamily="34" charset="0"/>
              </a:rPr>
              <a:t>data values </a:t>
            </a:r>
            <a:r>
              <a:rPr lang="en-GB" altLang="en-US" sz="2400" dirty="0" smtClean="0">
                <a:latin typeface="+mn-lt"/>
                <a:cs typeface="Calibri" panose="020F0502020204030204" pitchFamily="34" charset="0"/>
              </a:rPr>
              <a:t>associated with the variables. Sometimes we refer to </a:t>
            </a:r>
            <a:r>
              <a:rPr lang="en-GB" altLang="en-US" sz="2400" dirty="0" err="1" smtClean="0">
                <a:latin typeface="+mn-lt"/>
                <a:cs typeface="Calibri" panose="020F0502020204030204" pitchFamily="34" charset="0"/>
              </a:rPr>
              <a:t>netCDF</a:t>
            </a:r>
            <a:r>
              <a:rPr lang="en-GB" altLang="en-US" sz="2400" dirty="0" smtClean="0">
                <a:latin typeface="+mn-lt"/>
                <a:cs typeface="Calibri" panose="020F0502020204030204" pitchFamily="34" charset="0"/>
              </a:rPr>
              <a:t> files more abstractly as </a:t>
            </a:r>
            <a:r>
              <a:rPr lang="en-GB" altLang="en-US" sz="2400" i="1" dirty="0" smtClean="0">
                <a:latin typeface="+mn-lt"/>
                <a:cs typeface="Calibri" panose="020F0502020204030204" pitchFamily="34" charset="0"/>
              </a:rPr>
              <a:t>datasets</a:t>
            </a:r>
            <a:r>
              <a:rPr lang="en-GB" altLang="en-US" sz="2400" dirty="0" smtClean="0">
                <a:latin typeface="+mn-lt"/>
                <a:cs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>
          <a:xfrm>
            <a:off x="493713" y="260350"/>
            <a:ext cx="8229600" cy="1143000"/>
          </a:xfrm>
        </p:spPr>
        <p:txBody>
          <a:bodyPr/>
          <a:lstStyle/>
          <a:p>
            <a:r>
              <a:rPr lang="en-GB" altLang="en-US" b="1" smtClean="0"/>
              <a:t>Operating on a NetCDF file</a:t>
            </a:r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250825" y="1268413"/>
            <a:ext cx="8713788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>
              <a:defRPr/>
            </a:pPr>
            <a:r>
              <a:rPr lang="en-GB" sz="2800" dirty="0" smtClean="0">
                <a:latin typeface="+mn-lt"/>
                <a:cs typeface="Calibri" panose="020F0502020204030204" pitchFamily="34" charset="0"/>
              </a:rPr>
              <a:t>When working with a netCDF file you can: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GB" sz="2800" b="1" dirty="0" smtClean="0">
              <a:latin typeface="+mn-lt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GB" sz="2800" b="1" dirty="0" smtClean="0">
                <a:latin typeface="+mn-lt"/>
                <a:cs typeface="Calibri" panose="020F0502020204030204" pitchFamily="34" charset="0"/>
              </a:rPr>
              <a:t>Create</a:t>
            </a:r>
            <a:r>
              <a:rPr lang="en-GB" sz="2800" dirty="0" smtClean="0">
                <a:latin typeface="+mn-lt"/>
                <a:cs typeface="Calibri" panose="020F0502020204030204" pitchFamily="34" charset="0"/>
              </a:rPr>
              <a:t> a new file, given its path name and whether to overwrite or not.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GB" sz="2800" b="1" dirty="0" smtClean="0">
                <a:latin typeface="+mn-lt"/>
                <a:cs typeface="Calibri" panose="020F0502020204030204" pitchFamily="34" charset="0"/>
              </a:rPr>
              <a:t>Open</a:t>
            </a:r>
            <a:r>
              <a:rPr lang="en-GB" sz="2800" dirty="0" smtClean="0">
                <a:latin typeface="+mn-lt"/>
                <a:cs typeface="Calibri" panose="020F0502020204030204" pitchFamily="34" charset="0"/>
              </a:rPr>
              <a:t> an existing file for access, given dataset name and read or write intent.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GB" sz="2800" b="1" dirty="0" smtClean="0">
                <a:latin typeface="+mn-lt"/>
                <a:cs typeface="Calibri" panose="020F0502020204030204" pitchFamily="34" charset="0"/>
              </a:rPr>
              <a:t>Add</a:t>
            </a:r>
            <a:r>
              <a:rPr lang="fr-FR" sz="2800" dirty="0" smtClean="0">
                <a:latin typeface="+mn-lt"/>
                <a:cs typeface="Calibri" panose="020F0502020204030204" pitchFamily="34" charset="0"/>
              </a:rPr>
              <a:t> dimensions, variables, or </a:t>
            </a:r>
            <a:r>
              <a:rPr lang="en-GB" sz="2800" dirty="0" smtClean="0">
                <a:latin typeface="+mn-lt"/>
                <a:cs typeface="Calibri" panose="020F0502020204030204" pitchFamily="34" charset="0"/>
              </a:rPr>
              <a:t>attributes</a:t>
            </a:r>
            <a:r>
              <a:rPr lang="fr-FR" sz="2800" dirty="0" smtClean="0">
                <a:latin typeface="+mn-lt"/>
                <a:cs typeface="Calibri" panose="020F0502020204030204" pitchFamily="34" charset="0"/>
              </a:rPr>
              <a:t>.</a:t>
            </a:r>
            <a:endParaRPr lang="en-GB" sz="2800" dirty="0" smtClean="0">
              <a:latin typeface="+mn-lt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GB" sz="2800" b="1" dirty="0" smtClean="0">
                <a:latin typeface="+mn-lt"/>
                <a:cs typeface="Calibri" panose="020F0502020204030204" pitchFamily="34" charset="0"/>
              </a:rPr>
              <a:t>Close</a:t>
            </a:r>
            <a:r>
              <a:rPr lang="en-GB" sz="2800" dirty="0" smtClean="0">
                <a:latin typeface="+mn-lt"/>
                <a:cs typeface="Calibri" panose="020F0502020204030204" pitchFamily="34" charset="0"/>
              </a:rPr>
              <a:t> a file, writing to disk if required.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GB" sz="2800" b="1" dirty="0" smtClean="0">
                <a:latin typeface="+mn-lt"/>
                <a:cs typeface="Calibri" panose="020F0502020204030204" pitchFamily="34" charset="0"/>
              </a:rPr>
              <a:t>Get</a:t>
            </a:r>
            <a:r>
              <a:rPr lang="en-GB" sz="2800" dirty="0" smtClean="0">
                <a:latin typeface="+mn-lt"/>
                <a:cs typeface="Calibri" panose="020F0502020204030204" pitchFamily="34" charset="0"/>
              </a:rPr>
              <a:t> the number of dimensions, variables or global attributes.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GB" sz="2800" b="1" dirty="0" smtClean="0">
                <a:latin typeface="+mn-lt"/>
                <a:cs typeface="Calibri" panose="020F0502020204030204" pitchFamily="34" charset="0"/>
              </a:rPr>
              <a:t>Get</a:t>
            </a:r>
            <a:r>
              <a:rPr lang="en-GB" sz="2800" dirty="0" smtClean="0">
                <a:latin typeface="+mn-lt"/>
                <a:cs typeface="Calibri" panose="020F0502020204030204" pitchFamily="34" charset="0"/>
              </a:rPr>
              <a:t> the unlimited dimension, if present.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>
          <a:xfrm>
            <a:off x="492125" y="269875"/>
            <a:ext cx="8229600" cy="1143000"/>
          </a:xfrm>
        </p:spPr>
        <p:txBody>
          <a:bodyPr/>
          <a:lstStyle/>
          <a:p>
            <a:r>
              <a:rPr lang="en-GB" altLang="en-US" b="1" smtClean="0"/>
              <a:t>Variables</a:t>
            </a:r>
          </a:p>
        </p:txBody>
      </p:sp>
      <p:sp>
        <p:nvSpPr>
          <p:cNvPr id="6147" name="TextBox 2"/>
          <p:cNvSpPr txBox="1">
            <a:spLocks noChangeArrowheads="1"/>
          </p:cNvSpPr>
          <p:nvPr/>
        </p:nvSpPr>
        <p:spPr bwMode="auto">
          <a:xfrm>
            <a:off x="468313" y="1341438"/>
            <a:ext cx="8280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2800" dirty="0" smtClean="0">
                <a:latin typeface="+mn-lt"/>
                <a:cs typeface="Calibri" panose="020F0502020204030204" pitchFamily="34" charset="0"/>
              </a:rPr>
              <a:t>Variables hold data values. In the classic </a:t>
            </a:r>
            <a:r>
              <a:rPr lang="en-GB" altLang="en-US" sz="2800" dirty="0" err="1" smtClean="0">
                <a:latin typeface="+mn-lt"/>
                <a:cs typeface="Calibri" panose="020F0502020204030204" pitchFamily="34" charset="0"/>
              </a:rPr>
              <a:t>netCDF</a:t>
            </a:r>
            <a:r>
              <a:rPr lang="en-GB" altLang="en-US" sz="2800" dirty="0" smtClean="0">
                <a:latin typeface="+mn-lt"/>
                <a:cs typeface="Calibri" panose="020F0502020204030204" pitchFamily="34" charset="0"/>
              </a:rPr>
              <a:t> data model, a variable can hold a multidimensional array of values of the same type. </a:t>
            </a:r>
          </a:p>
        </p:txBody>
      </p:sp>
      <p:pic>
        <p:nvPicPr>
          <p:cNvPr id="1229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068638"/>
            <a:ext cx="731361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>
          <a:xfrm>
            <a:off x="468313" y="228600"/>
            <a:ext cx="8229600" cy="1143000"/>
          </a:xfrm>
        </p:spPr>
        <p:txBody>
          <a:bodyPr/>
          <a:lstStyle/>
          <a:p>
            <a:r>
              <a:rPr lang="en-GB" altLang="en-US" b="1" smtClean="0"/>
              <a:t>Dimensions</a:t>
            </a:r>
          </a:p>
        </p:txBody>
      </p:sp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468313" y="1196975"/>
            <a:ext cx="8280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2800" dirty="0" smtClean="0">
                <a:latin typeface="+mn-lt"/>
                <a:cs typeface="Calibri" panose="020F0502020204030204" pitchFamily="34" charset="0"/>
              </a:rPr>
              <a:t>Dimensions are used to specify variable shapes, common grids, and coordinate systems.</a:t>
            </a:r>
          </a:p>
        </p:txBody>
      </p:sp>
      <p:pic>
        <p:nvPicPr>
          <p:cNvPr id="1331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76475"/>
            <a:ext cx="7315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2"/>
          <p:cNvSpPr>
            <a:spLocks noChangeArrowheads="1"/>
          </p:cNvSpPr>
          <p:nvPr/>
        </p:nvSpPr>
        <p:spPr bwMode="auto">
          <a:xfrm>
            <a:off x="468313" y="4292600"/>
            <a:ext cx="8280400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2000" dirty="0" smtClean="0">
                <a:latin typeface="+mn-lt"/>
                <a:cs typeface="Calibri" panose="020F0502020204030204" pitchFamily="34" charset="0"/>
              </a:rPr>
              <a:t>A dimension has a name and a length. Dimensions are used to define the shape of one or more variables in a </a:t>
            </a:r>
            <a:r>
              <a:rPr lang="en-GB" altLang="en-US" sz="2000" dirty="0" err="1" smtClean="0">
                <a:latin typeface="+mn-lt"/>
                <a:cs typeface="Calibri" panose="020F0502020204030204" pitchFamily="34" charset="0"/>
              </a:rPr>
              <a:t>netCDF</a:t>
            </a:r>
            <a:r>
              <a:rPr lang="en-GB" altLang="en-US" sz="2000" dirty="0" smtClean="0">
                <a:latin typeface="+mn-lt"/>
                <a:cs typeface="Calibri" panose="020F0502020204030204" pitchFamily="34" charset="0"/>
              </a:rPr>
              <a:t> file.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sz="1000" dirty="0" smtClean="0">
              <a:latin typeface="+mn-lt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2000" dirty="0" smtClean="0">
                <a:latin typeface="+mn-lt"/>
                <a:cs typeface="Calibri" panose="020F0502020204030204" pitchFamily="34" charset="0"/>
              </a:rPr>
              <a:t>In the classic </a:t>
            </a:r>
            <a:r>
              <a:rPr lang="en-GB" altLang="en-US" sz="2000" dirty="0" err="1" smtClean="0">
                <a:latin typeface="+mn-lt"/>
                <a:cs typeface="Calibri" panose="020F0502020204030204" pitchFamily="34" charset="0"/>
              </a:rPr>
              <a:t>netCDF</a:t>
            </a:r>
            <a:r>
              <a:rPr lang="en-GB" altLang="en-US" sz="2000" dirty="0" smtClean="0">
                <a:latin typeface="+mn-lt"/>
                <a:cs typeface="Calibri" panose="020F0502020204030204" pitchFamily="34" charset="0"/>
              </a:rPr>
              <a:t> data model, at most one dimension can have the </a:t>
            </a:r>
            <a:r>
              <a:rPr lang="en-GB" altLang="en-US" sz="2000" i="1" dirty="0" smtClean="0">
                <a:latin typeface="+mn-lt"/>
                <a:cs typeface="Calibri" panose="020F0502020204030204" pitchFamily="34" charset="0"/>
              </a:rPr>
              <a:t>unlimited</a:t>
            </a:r>
            <a:r>
              <a:rPr lang="en-GB" altLang="en-US" sz="2000" dirty="0" smtClean="0">
                <a:latin typeface="+mn-lt"/>
                <a:cs typeface="Calibri" panose="020F0502020204030204" pitchFamily="34" charset="0"/>
              </a:rPr>
              <a:t> length, which means variables can grow along that dimension.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2000" i="1" dirty="0" smtClean="0">
                <a:latin typeface="+mn-lt"/>
                <a:cs typeface="Calibri" panose="020F0502020204030204" pitchFamily="34" charset="0"/>
              </a:rPr>
              <a:t>Record dimension</a:t>
            </a:r>
            <a:r>
              <a:rPr lang="en-GB" altLang="en-US" sz="2000" dirty="0" smtClean="0">
                <a:latin typeface="+mn-lt"/>
                <a:cs typeface="Calibri" panose="020F0502020204030204" pitchFamily="34" charset="0"/>
              </a:rPr>
              <a:t> is another term for an unlimited dimension.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>
          <a:xfrm>
            <a:off x="454025" y="198438"/>
            <a:ext cx="8229600" cy="1143000"/>
          </a:xfrm>
        </p:spPr>
        <p:txBody>
          <a:bodyPr/>
          <a:lstStyle/>
          <a:p>
            <a:r>
              <a:rPr lang="en-GB" altLang="en-US" b="1" smtClean="0"/>
              <a:t>NetCDF Variables</a:t>
            </a:r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468313" y="1268413"/>
            <a:ext cx="8280400" cy="446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defRPr/>
            </a:pPr>
            <a:r>
              <a:rPr lang="en-GB" sz="2800" dirty="0" smtClean="0">
                <a:latin typeface="+mn-lt"/>
                <a:cs typeface="Calibri" panose="020F0502020204030204" pitchFamily="34" charset="0"/>
              </a:rPr>
              <a:t>NetCDF Variables have:</a:t>
            </a:r>
          </a:p>
          <a:p>
            <a:pPr marL="0" indent="0" eaLnBrk="1" hangingPunct="1">
              <a:defRPr/>
            </a:pPr>
            <a:endParaRPr lang="en-GB" altLang="en-US" sz="2800" dirty="0" smtClean="0">
              <a:latin typeface="+mn-lt"/>
              <a:cs typeface="Calibri" panose="020F0502020204030204" pitchFamily="34" charset="0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GB" altLang="en-US" sz="2400" dirty="0" smtClean="0">
                <a:latin typeface="+mn-lt"/>
                <a:cs typeface="Calibri" panose="020F0502020204030204" pitchFamily="34" charset="0"/>
              </a:rPr>
              <a:t>A </a:t>
            </a:r>
            <a:r>
              <a:rPr lang="en-GB" altLang="en-US" sz="2400" b="1" dirty="0" smtClean="0">
                <a:latin typeface="+mn-lt"/>
                <a:cs typeface="Calibri" panose="020F0502020204030204" pitchFamily="34" charset="0"/>
              </a:rPr>
              <a:t>type</a:t>
            </a:r>
            <a:r>
              <a:rPr lang="en-GB" altLang="en-US" sz="2400" dirty="0" smtClean="0">
                <a:latin typeface="+mn-lt"/>
                <a:cs typeface="Calibri" panose="020F0502020204030204" pitchFamily="34" charset="0"/>
              </a:rPr>
              <a:t>, e.g. </a:t>
            </a:r>
            <a:r>
              <a:rPr lang="en-GB" sz="2400" dirty="0" smtClean="0">
                <a:latin typeface="+mn-lt"/>
                <a:cs typeface="Calibri" panose="020F0502020204030204" pitchFamily="34" charset="0"/>
              </a:rPr>
              <a:t>char (text character), byte (8 bits) or  float (32 bits)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GB" altLang="en-US" sz="2400" dirty="0" smtClean="0">
                <a:latin typeface="+mn-lt"/>
                <a:cs typeface="Calibri" panose="020F0502020204030204" pitchFamily="34" charset="0"/>
              </a:rPr>
              <a:t>A </a:t>
            </a:r>
            <a:r>
              <a:rPr lang="en-GB" altLang="en-US" sz="2400" b="1" dirty="0" smtClean="0">
                <a:latin typeface="+mn-lt"/>
                <a:cs typeface="Calibri" panose="020F0502020204030204" pitchFamily="34" charset="0"/>
              </a:rPr>
              <a:t>shape</a:t>
            </a:r>
            <a:r>
              <a:rPr lang="en-GB" altLang="en-US" sz="2400" dirty="0" smtClean="0">
                <a:latin typeface="+mn-lt"/>
                <a:cs typeface="Calibri" panose="020F0502020204030204" pitchFamily="34" charset="0"/>
              </a:rPr>
              <a:t>, specified by a list of dimensions, e.g.:</a:t>
            </a: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GB" sz="2400" dirty="0" smtClean="0">
                <a:latin typeface="+mn-lt"/>
                <a:cs typeface="Calibri" panose="020F0502020204030204" pitchFamily="34" charset="0"/>
              </a:rPr>
              <a:t>1 dimension: a 1-D (vector) variable, such as time </a:t>
            </a: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GB" sz="2400" dirty="0" smtClean="0">
                <a:latin typeface="+mn-lt"/>
                <a:cs typeface="Calibri" panose="020F0502020204030204" pitchFamily="34" charset="0"/>
              </a:rPr>
              <a:t>2 dimensions: a 2-D (grid or matrix) variable, such as </a:t>
            </a:r>
            <a:r>
              <a:rPr lang="en-GB" sz="2400" dirty="0" err="1" smtClean="0">
                <a:latin typeface="+mn-lt"/>
                <a:cs typeface="Calibri" panose="020F0502020204030204" pitchFamily="34" charset="0"/>
              </a:rPr>
              <a:t>surface_pressure</a:t>
            </a:r>
            <a:endParaRPr lang="en-GB" sz="2400" dirty="0" smtClean="0">
              <a:latin typeface="+mn-lt"/>
              <a:cs typeface="Calibri" panose="020F0502020204030204" pitchFamily="34" charset="0"/>
            </a:endParaRPr>
          </a:p>
          <a:p>
            <a:pPr marL="457200" lvl="1" indent="0" eaLnBrk="1" hangingPunct="1">
              <a:defRPr/>
            </a:pPr>
            <a:endParaRPr lang="en-GB" sz="1200" dirty="0" smtClean="0">
              <a:latin typeface="+mn-lt"/>
              <a:cs typeface="Calibri" panose="020F0502020204030204" pitchFamily="34" charset="0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GB" altLang="en-US" sz="2400" b="1" dirty="0" smtClean="0">
                <a:latin typeface="+mn-lt"/>
                <a:cs typeface="Calibri" panose="020F0502020204030204" pitchFamily="34" charset="0"/>
              </a:rPr>
              <a:t>Attributes</a:t>
            </a:r>
            <a:r>
              <a:rPr lang="en-GB" altLang="en-US" sz="2400" dirty="0" smtClean="0">
                <a:latin typeface="+mn-lt"/>
                <a:cs typeface="Calibri" panose="020F0502020204030204" pitchFamily="34" charset="0"/>
              </a:rPr>
              <a:t> (optionally) – specifying properties such as long name and units.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GB" altLang="en-US" sz="2400" b="1" dirty="0" smtClean="0">
                <a:latin typeface="+mn-lt"/>
                <a:cs typeface="Calibri" panose="020F0502020204030204" pitchFamily="34" charset="0"/>
              </a:rPr>
              <a:t>Values</a:t>
            </a:r>
            <a:r>
              <a:rPr lang="en-GB" altLang="en-US" sz="2400" dirty="0" smtClean="0">
                <a:latin typeface="+mn-lt"/>
                <a:cs typeface="Calibri" panose="020F0502020204030204" pitchFamily="34" charset="0"/>
              </a:rPr>
              <a:t> – the actual data values.</a:t>
            </a:r>
            <a:endParaRPr lang="en-GB" altLang="en-US" sz="2400" b="1" dirty="0" smtClean="0">
              <a:latin typeface="+mn-lt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 idx="4294967295"/>
          </p:nvPr>
        </p:nvSpPr>
        <p:spPr>
          <a:xfrm>
            <a:off x="388938" y="233363"/>
            <a:ext cx="8229600" cy="1143000"/>
          </a:xfrm>
        </p:spPr>
        <p:txBody>
          <a:bodyPr/>
          <a:lstStyle/>
          <a:p>
            <a:r>
              <a:rPr lang="en-GB" altLang="en-US" b="1" smtClean="0"/>
              <a:t>Attributes</a:t>
            </a:r>
          </a:p>
        </p:txBody>
      </p:sp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468313" y="1268413"/>
            <a:ext cx="8280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2800" dirty="0" smtClean="0">
                <a:latin typeface="+mn-lt"/>
                <a:cs typeface="Calibri" panose="020F0502020204030204" pitchFamily="34" charset="0"/>
              </a:rPr>
              <a:t>Attributes hold metadata (data about data). An attribute contains information about properties of a variable or dataset. </a:t>
            </a:r>
          </a:p>
        </p:txBody>
      </p:sp>
      <p:pic>
        <p:nvPicPr>
          <p:cNvPr id="1536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781300"/>
            <a:ext cx="8070850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68313" y="5084763"/>
            <a:ext cx="82804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2400" dirty="0" smtClean="0">
                <a:latin typeface="+mn-lt"/>
                <a:cs typeface="Calibri" panose="020F0502020204030204" pitchFamily="34" charset="0"/>
              </a:rPr>
              <a:t>Attributes can be "global" (applying to the whole file) or "variable attributes" (applying only to a specified variable).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 idx="4294967295"/>
          </p:nvPr>
        </p:nvSpPr>
        <p:spPr>
          <a:xfrm>
            <a:off x="457200" y="115888"/>
            <a:ext cx="8686800" cy="1143000"/>
          </a:xfrm>
        </p:spPr>
        <p:txBody>
          <a:bodyPr/>
          <a:lstStyle/>
          <a:p>
            <a:r>
              <a:rPr lang="en-GB" altLang="en-US" b="1" smtClean="0"/>
              <a:t>An easier way to view NetCDF: CDL</a:t>
            </a:r>
          </a:p>
        </p:txBody>
      </p:sp>
      <p:sp>
        <p:nvSpPr>
          <p:cNvPr id="12291" name="TextBox 2"/>
          <p:cNvSpPr txBox="1">
            <a:spLocks noChangeArrowheads="1"/>
          </p:cNvSpPr>
          <p:nvPr/>
        </p:nvSpPr>
        <p:spPr bwMode="auto">
          <a:xfrm>
            <a:off x="468313" y="1196975"/>
            <a:ext cx="867568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2800" dirty="0" smtClean="0">
                <a:latin typeface="+mn-lt"/>
                <a:cs typeface="Calibri" panose="020F0502020204030204" pitchFamily="34" charset="0"/>
              </a:rPr>
              <a:t>CDL (</a:t>
            </a:r>
            <a:r>
              <a:rPr lang="en-GB" sz="2800" dirty="0" smtClean="0">
                <a:latin typeface="+mn-lt"/>
                <a:cs typeface="Calibri" panose="020F0502020204030204" pitchFamily="34" charset="0"/>
              </a:rPr>
              <a:t>network Common Data form Language</a:t>
            </a:r>
            <a:r>
              <a:rPr lang="en-GB" altLang="en-US" sz="2800" dirty="0" smtClean="0">
                <a:latin typeface="+mn-lt"/>
                <a:cs typeface="Calibri" panose="020F0502020204030204" pitchFamily="34" charset="0"/>
              </a:rPr>
              <a:t>) is a human-readable notation for netCDF objects and data.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68313" y="2060575"/>
            <a:ext cx="8135937" cy="403225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netcdf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example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// example of CDL notation </a:t>
            </a:r>
          </a:p>
          <a:p>
            <a:pPr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dimensions: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defRPr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3 ; </a:t>
            </a:r>
          </a:p>
          <a:p>
            <a:pPr lvl="1">
              <a:defRPr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8 ; </a:t>
            </a:r>
          </a:p>
          <a:p>
            <a:pPr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variables: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defRPr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; </a:t>
            </a:r>
          </a:p>
          <a:p>
            <a:pPr lvl="1">
              <a:defRPr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rh:units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"percent"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2">
              <a:defRPr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rh:long_name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"Relative humidity"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lvl="2">
              <a:defRPr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global attributes </a:t>
            </a:r>
          </a:p>
          <a:p>
            <a:pPr marL="0" lvl="2">
              <a:defRPr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:title =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"Simple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example, lacks some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conventions"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lvl="2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data: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2">
              <a:defRPr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lvl="2">
              <a:defRPr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2, 3, 5, 7, 11, 13, 17, 19, </a:t>
            </a:r>
          </a:p>
          <a:p>
            <a:pPr marL="0" lvl="2">
              <a:defRPr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23, 29, 31, 37, 41, 43, 47, </a:t>
            </a:r>
          </a:p>
          <a:p>
            <a:pPr marL="0" lvl="2">
              <a:defRPr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53, 59, 61, 67, 71, 73, 79, 83, 89 ; </a:t>
            </a:r>
          </a:p>
          <a:p>
            <a:pPr marL="0" lvl="2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64E64C99-32AD-4DBD-A783-777FE8AFCFC7}" vid="{E2F161C3-CD8D-4EA6-9FFF-942FC83901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19913</TotalTime>
  <Words>662</Words>
  <Application>Microsoft Office PowerPoint</Application>
  <PresentationFormat>On-screen Show (4:3)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 New</vt:lpstr>
      <vt:lpstr>UKRI-stfc-nerc-ceda-ncas-nceo-Presentation-Template</vt:lpstr>
      <vt:lpstr>Read and Write Data</vt:lpstr>
      <vt:lpstr>The "Classic" NetCDF Data Model</vt:lpstr>
      <vt:lpstr>What's in a NetCDF file?</vt:lpstr>
      <vt:lpstr>Operating on a NetCDF file</vt:lpstr>
      <vt:lpstr>Variables</vt:lpstr>
      <vt:lpstr>Dimensions</vt:lpstr>
      <vt:lpstr>NetCDF Variables</vt:lpstr>
      <vt:lpstr>Attributes</vt:lpstr>
      <vt:lpstr>An easier way to view NetCDF: CDL</vt:lpstr>
      <vt:lpstr>PowerPoint Presentation</vt:lpstr>
      <vt:lpstr>PowerPoint Presentation</vt:lpstr>
      <vt:lpstr>The "Classic" Data Model</vt:lpstr>
      <vt:lpstr>The "Classic" Data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Authorised User</dc:creator>
  <cp:lastModifiedBy>Godfrey, Tommy (STFC,RAL,RALSP)</cp:lastModifiedBy>
  <cp:revision>62</cp:revision>
  <dcterms:created xsi:type="dcterms:W3CDTF">2014-02-27T16:12:17Z</dcterms:created>
  <dcterms:modified xsi:type="dcterms:W3CDTF">2018-10-09T09:37:31Z</dcterms:modified>
</cp:coreProperties>
</file>