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8" r:id="rId2"/>
    <p:sldId id="289" r:id="rId3"/>
    <p:sldId id="300" r:id="rId4"/>
    <p:sldId id="301" r:id="rId5"/>
    <p:sldId id="302" r:id="rId6"/>
    <p:sldId id="303" r:id="rId7"/>
    <p:sldId id="285" r:id="rId8"/>
    <p:sldId id="305" r:id="rId9"/>
    <p:sldId id="307" r:id="rId10"/>
    <p:sldId id="29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88401" autoAdjust="0"/>
  </p:normalViewPr>
  <p:slideViewPr>
    <p:cSldViewPr>
      <p:cViewPr varScale="1">
        <p:scale>
          <a:sx n="71" d="100"/>
          <a:sy n="71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5700606-4326-4F42-9FD1-75682B7BD08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2309E1C-4201-44B5-B6F8-62E3B1C0237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27185-9D1B-44CE-AE6E-AF3B5AFD2D73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3C0FB1-F202-4BF0-A375-FF40EC38047C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5C1C1D-8969-4E6E-984F-345833A5E776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E6625-58D5-4D14-AA7B-C86196114ABF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765F20-DBF8-4B9C-ABD9-C37888B2266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5A29FA-4E03-47D7-86C9-AB525BA05CEC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7E89CE-058B-4D27-B765-FFD077344B1C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712FD-7A3A-481C-BF1E-07FA03DCAA8A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1A73A3-F8C9-4059-8769-D0AEAF4767D0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015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2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295F93F-BF2B-4AA8-93E9-F37F36B2A227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277E991-11FF-4954-AC9F-9570543AD19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38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nidata.github.io/netcdf4-pyth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nidata/netcdf4-pyth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Reading NetCDF files with Python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Stephen Pascoe, Jeff Whittaker.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92125" y="2603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Further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213" y="1628775"/>
            <a:ext cx="8353425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>
                <a:latin typeface="+mn-lt"/>
                <a:cs typeface="Times New Roman"/>
              </a:rPr>
              <a:t>netCDF4-python website:</a:t>
            </a:r>
          </a:p>
          <a:p>
            <a:pPr eaLnBrk="1" hangingPunct="1">
              <a:defRPr/>
            </a:pPr>
            <a:r>
              <a:rPr lang="en-GB" sz="2800" spc="-5" dirty="0">
                <a:latin typeface="+mn-lt"/>
                <a:cs typeface="Times New Roman"/>
                <a:hlinkClick r:id="rId3"/>
              </a:rPr>
              <a:t>http://unidata.github.io/netcdf4-python/</a:t>
            </a:r>
            <a:endParaRPr lang="en-GB" sz="2800" spc="-5" dirty="0">
              <a:latin typeface="+mn-lt"/>
              <a:cs typeface="Times New Roman"/>
            </a:endParaRPr>
          </a:p>
          <a:p>
            <a:pPr eaLnBrk="1" hangingPunct="1">
              <a:defRPr/>
            </a:pPr>
            <a:endParaRPr lang="en-GB" sz="2800" spc="-5" dirty="0">
              <a:latin typeface="+mn-lt"/>
              <a:cs typeface="Times New Roman"/>
            </a:endParaRPr>
          </a:p>
          <a:p>
            <a:pPr eaLnBrk="1" hangingPunct="1">
              <a:defRPr/>
            </a:pPr>
            <a:r>
              <a:rPr lang="en-GB" sz="2800" spc="-5">
                <a:latin typeface="+mn-lt"/>
                <a:cs typeface="Times New Roman"/>
              </a:rPr>
              <a:t>netCDF4-python code:</a:t>
            </a:r>
            <a:endParaRPr lang="en-GB" sz="2800" spc="-5" dirty="0">
              <a:latin typeface="+mn-lt"/>
              <a:cs typeface="Times New Roman"/>
            </a:endParaRPr>
          </a:p>
          <a:p>
            <a:pPr eaLnBrk="1" hangingPunct="1">
              <a:defRPr/>
            </a:pPr>
            <a:r>
              <a:rPr lang="en-GB" sz="2800" spc="-5" dirty="0">
                <a:latin typeface="+mn-lt"/>
                <a:cs typeface="Times New Roman"/>
                <a:hlinkClick r:id="rId4"/>
              </a:rPr>
              <a:t>https://github.com/Unidata/netcdf4-python</a:t>
            </a:r>
            <a:endParaRPr lang="en-GB" sz="2800" spc="-5" dirty="0">
              <a:latin typeface="+mn-lt"/>
              <a:cs typeface="Times New Roman"/>
            </a:endParaRPr>
          </a:p>
          <a:p>
            <a:pPr eaLnBrk="1" hangingPunct="1">
              <a:defRPr/>
            </a:pPr>
            <a:endParaRPr lang="en-GB" sz="2800" spc="-5" dirty="0">
              <a:latin typeface="+mn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63550" y="1984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So many options!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63" y="1196975"/>
            <a:ext cx="8280400" cy="4830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90" dirty="0">
                <a:latin typeface="+mn-lt"/>
                <a:cs typeface="Times New Roman"/>
              </a:rPr>
              <a:t>T</a:t>
            </a:r>
            <a:r>
              <a:rPr lang="en-GB" sz="2800" spc="-5" dirty="0">
                <a:latin typeface="+mn-lt"/>
                <a:cs typeface="Times New Roman"/>
              </a:rPr>
              <a:t>here are many options for working with NetCDF files in Python. In this example we have chosen to highlight the use of the </a:t>
            </a:r>
            <a:r>
              <a:rPr lang="en-GB" sz="2800" b="1" spc="-5" dirty="0">
                <a:latin typeface="+mn-lt"/>
                <a:cs typeface="Times New Roman"/>
              </a:rPr>
              <a:t>netCDF4-python</a:t>
            </a:r>
            <a:r>
              <a:rPr lang="en-GB" sz="2800" spc="-5" dirty="0">
                <a:latin typeface="+mn-lt"/>
                <a:cs typeface="Times New Roman"/>
              </a:rPr>
              <a:t> module. </a:t>
            </a:r>
          </a:p>
          <a:p>
            <a:pPr eaLnBrk="1" hangingPunct="1">
              <a:defRPr/>
            </a:pPr>
            <a:endParaRPr lang="en-GB" sz="2800" spc="-5" dirty="0">
              <a:latin typeface="+mn-lt"/>
              <a:cs typeface="Times New Roman"/>
            </a:endParaRPr>
          </a:p>
          <a:p>
            <a:pPr eaLnBrk="1" hangingPunct="1">
              <a:defRPr/>
            </a:pPr>
            <a:r>
              <a:rPr lang="en-GB" sz="2800" spc="-5" dirty="0">
                <a:latin typeface="+mn-lt"/>
                <a:cs typeface="Times New Roman"/>
              </a:rPr>
              <a:t>The </a:t>
            </a:r>
            <a:r>
              <a:rPr lang="en-GB" sz="2800" b="1" spc="-5" dirty="0">
                <a:latin typeface="+mn-lt"/>
                <a:cs typeface="Times New Roman"/>
              </a:rPr>
              <a:t>netCDF4-python </a:t>
            </a:r>
            <a:r>
              <a:rPr lang="en-GB" sz="2800" spc="-5" dirty="0">
                <a:latin typeface="+mn-lt"/>
                <a:cs typeface="Times New Roman"/>
              </a:rPr>
              <a:t>module is useful because: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+mn-lt"/>
                <a:cs typeface="Times New Roman"/>
              </a:rPr>
              <a:t>It implements the basic "classic" model as well as more advanced features.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+mn-lt"/>
                <a:cs typeface="Times New Roman"/>
              </a:rPr>
              <a:t>It provides a simple interface to the NetCDF structure.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+mn-lt"/>
                <a:cs typeface="Times New Roman"/>
              </a:rPr>
              <a:t>It has been used as the underlying NetCDF I/O layer for many more advanced packages.</a:t>
            </a:r>
            <a:endParaRPr lang="en-GB" sz="2800" dirty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449263" y="1968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Opening a netCDF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63" y="1763713"/>
            <a:ext cx="82804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90" dirty="0">
                <a:latin typeface="+mn-lt"/>
                <a:cs typeface="Times New Roman"/>
              </a:rPr>
              <a:t>T</a:t>
            </a:r>
            <a:r>
              <a:rPr lang="en-GB" sz="2800" spc="-5" dirty="0">
                <a:latin typeface="+mn-lt"/>
                <a:cs typeface="Times New Roman"/>
              </a:rPr>
              <a:t>o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open a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10" dirty="0">
                <a:latin typeface="+mn-lt"/>
                <a:cs typeface="Times New Roman"/>
              </a:rPr>
              <a:t>netCDF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20" dirty="0">
                <a:latin typeface="+mn-lt"/>
                <a:cs typeface="Times New Roman"/>
              </a:rPr>
              <a:t>file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from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15" dirty="0">
                <a:latin typeface="+mn-lt"/>
                <a:cs typeface="Times New Roman"/>
              </a:rPr>
              <a:t>p</a:t>
            </a:r>
            <a:r>
              <a:rPr lang="en-GB" sz="2800" spc="-5" dirty="0">
                <a:latin typeface="+mn-lt"/>
                <a:cs typeface="Times New Roman"/>
              </a:rPr>
              <a:t>ython,</a:t>
            </a:r>
            <a:r>
              <a:rPr lang="en-GB" sz="2800" spc="20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you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simply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call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the</a:t>
            </a:r>
            <a:r>
              <a:rPr lang="en-GB" sz="2800" spc="15" dirty="0">
                <a:latin typeface="+mn-lt"/>
                <a:cs typeface="Times New Roman"/>
              </a:rPr>
              <a:t> </a:t>
            </a:r>
            <a:r>
              <a:rPr lang="en-GB" sz="2800" spc="-10" dirty="0">
                <a:latin typeface="+mn-lt"/>
                <a:cs typeface="Courier New"/>
              </a:rPr>
              <a:t>Dataset()</a:t>
            </a:r>
            <a:r>
              <a:rPr lang="en-GB" sz="2800" spc="-335" dirty="0">
                <a:latin typeface="+mn-lt"/>
                <a:cs typeface="Courier New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constructo</a:t>
            </a:r>
            <a:r>
              <a:rPr lang="en-GB" sz="2800" spc="-60" dirty="0">
                <a:latin typeface="+mn-lt"/>
                <a:cs typeface="Times New Roman"/>
              </a:rPr>
              <a:t>r</a:t>
            </a:r>
            <a:r>
              <a:rPr lang="en-GB" sz="2800" spc="-5" dirty="0">
                <a:latin typeface="+mn-lt"/>
                <a:cs typeface="Times New Roman"/>
              </a:rPr>
              <a:t> as follows:</a:t>
            </a:r>
            <a:endParaRPr lang="en-GB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449263" y="3141663"/>
            <a:ext cx="8335962" cy="1990725"/>
          </a:xfrm>
          <a:prstGeom prst="rect">
            <a:avLst/>
          </a:prstGeom>
          <a:solidFill>
            <a:srgbClr val="F7F7F7"/>
          </a:solidFill>
          <a:ln w="25305">
            <a:solidFill>
              <a:srgbClr val="DDDDDD"/>
            </a:solidFill>
          </a:ln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GB" sz="2400" b="1" spc="-10" dirty="0">
                <a:latin typeface="Courier New"/>
                <a:cs typeface="Courier New"/>
              </a:rPr>
              <a:t>&gt;&gt;&gt;</a:t>
            </a:r>
            <a:r>
              <a:rPr lang="en-GB" sz="2400" spc="-1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netCDF4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import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Dataset</a:t>
            </a:r>
            <a:endParaRPr sz="2400" dirty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GB" sz="2400" b="1" spc="-10" dirty="0">
                <a:latin typeface="Courier New"/>
                <a:cs typeface="Courier New"/>
              </a:rPr>
              <a:t>&gt;&gt;&gt;</a:t>
            </a:r>
            <a:r>
              <a:rPr lang="en-GB" sz="2400" spc="-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dataset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Dataset(</a:t>
            </a:r>
            <a:r>
              <a:rPr lang="en-GB" sz="2400" spc="-10" dirty="0">
                <a:latin typeface="Courier New"/>
                <a:cs typeface="Courier New"/>
              </a:rPr>
              <a:t>'data</a:t>
            </a:r>
            <a:r>
              <a:rPr sz="2400" spc="-10" dirty="0">
                <a:latin typeface="Courier New"/>
                <a:cs typeface="Courier New"/>
              </a:rPr>
              <a:t>.</a:t>
            </a:r>
            <a:r>
              <a:rPr sz="2400" spc="-10" dirty="0" err="1">
                <a:latin typeface="Courier New"/>
                <a:cs typeface="Courier New"/>
              </a:rPr>
              <a:t>nc</a:t>
            </a:r>
            <a:r>
              <a:rPr lang="en-GB" sz="2400" spc="-10" dirty="0">
                <a:latin typeface="Courier New"/>
                <a:cs typeface="Courier New"/>
              </a:rPr>
              <a:t>'</a:t>
            </a:r>
            <a:r>
              <a:rPr sz="2400" spc="-10" dirty="0">
                <a:latin typeface="Courier New"/>
                <a:cs typeface="Courier New"/>
              </a:rPr>
              <a:t>)</a:t>
            </a:r>
            <a:endParaRPr lang="en-GB" sz="2400" spc="-10" dirty="0">
              <a:latin typeface="Courier New"/>
              <a:cs typeface="Courier New"/>
            </a:endParaRPr>
          </a:p>
          <a:p>
            <a:pPr eaLnBrk="1" hangingPunct="1">
              <a:defRPr/>
            </a:pPr>
            <a:endParaRPr sz="2400" dirty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GB" sz="2400" b="1" spc="-10" dirty="0">
                <a:latin typeface="Courier New"/>
                <a:cs typeface="Courier New"/>
              </a:rPr>
              <a:t>&gt;&gt;&gt;</a:t>
            </a:r>
            <a:r>
              <a:rPr lang="en-GB" sz="2400" spc="-1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print</a:t>
            </a:r>
            <a:r>
              <a:rPr lang="en-GB" sz="2400" spc="-5" dirty="0">
                <a:latin typeface="Courier New"/>
                <a:cs typeface="Courier New"/>
              </a:rPr>
              <a:t>(</a:t>
            </a:r>
            <a:r>
              <a:rPr sz="2400" spc="-10" dirty="0" err="1">
                <a:latin typeface="Courier New"/>
                <a:cs typeface="Courier New"/>
              </a:rPr>
              <a:t>dataset.file_format</a:t>
            </a:r>
            <a:r>
              <a:rPr lang="en-GB" sz="2400" spc="-10" dirty="0">
                <a:latin typeface="Courier New"/>
                <a:cs typeface="Courier New"/>
              </a:rPr>
              <a:t>)</a:t>
            </a:r>
          </a:p>
          <a:p>
            <a:pPr eaLnBrk="1" hangingPunct="1">
              <a:defRPr/>
            </a:pPr>
            <a:r>
              <a:rPr lang="en-GB" sz="2400" i="1" spc="-5" dirty="0">
                <a:solidFill>
                  <a:srgbClr val="336600"/>
                </a:solidFill>
                <a:latin typeface="Courier New"/>
                <a:cs typeface="Courier New"/>
              </a:rPr>
              <a:t>NETCDF4_CLASSIC</a:t>
            </a:r>
            <a:endParaRPr lang="en-GB" sz="2400" i="1" dirty="0">
              <a:solidFill>
                <a:srgbClr val="3366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20688" y="2603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Working with "classic" NetCDF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395288" y="1535113"/>
            <a:ext cx="82804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588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Times New Roman" panose="02020603050405020304" pitchFamily="18" charset="0"/>
              </a:rPr>
              <a:t>The </a:t>
            </a:r>
            <a:r>
              <a:rPr lang="en-GB" altLang="en-US" sz="2800" dirty="0" smtClean="0">
                <a:latin typeface="+mn-lt"/>
                <a:cs typeface="Courier New" panose="02070309020205020404" pitchFamily="49" charset="0"/>
              </a:rPr>
              <a:t>netCDF4 </a:t>
            </a:r>
            <a:r>
              <a:rPr lang="en-GB" altLang="en-US" sz="2800" dirty="0" smtClean="0">
                <a:latin typeface="+mn-lt"/>
                <a:cs typeface="Times New Roman" panose="02020603050405020304" pitchFamily="18" charset="0"/>
              </a:rPr>
              <a:t>module can read in any </a:t>
            </a:r>
            <a:r>
              <a:rPr lang="en-GB" altLang="en-US" sz="2800" dirty="0" err="1" smtClean="0">
                <a:latin typeface="+mn-lt"/>
                <a:cs typeface="Times New Roman" panose="02020603050405020304" pitchFamily="18" charset="0"/>
              </a:rPr>
              <a:t>netCDF</a:t>
            </a:r>
            <a:r>
              <a:rPr lang="en-GB" altLang="en-US" sz="2800" dirty="0" smtClean="0">
                <a:latin typeface="+mn-lt"/>
                <a:cs typeface="Times New Roman" panose="02020603050405020304" pitchFamily="18" charset="0"/>
              </a:rPr>
              <a:t> format. </a:t>
            </a:r>
          </a:p>
          <a:p>
            <a:pPr eaLnBrk="1" hangingPunct="1">
              <a:spcBef>
                <a:spcPts val="588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Times New Roman" panose="02020603050405020304" pitchFamily="18" charset="0"/>
              </a:rPr>
              <a:t>This tutorial will focus exclusively on the NetCDF-"classic" data model using: </a:t>
            </a:r>
            <a:r>
              <a:rPr lang="en-GB" altLang="en-US" sz="2800" dirty="0" smtClean="0">
                <a:latin typeface="+mn-lt"/>
                <a:cs typeface="Courier New" panose="02070309020205020404" pitchFamily="49" charset="0"/>
              </a:rPr>
              <a:t>NETCDF4_CLASSIC</a:t>
            </a:r>
          </a:p>
          <a:p>
            <a:pPr eaLnBrk="1" hangingPunct="1">
              <a:spcBef>
                <a:spcPts val="588"/>
              </a:spcBef>
              <a:buFontTx/>
              <a:buNone/>
              <a:defRPr/>
            </a:pPr>
            <a:endParaRPr lang="en-GB" altLang="en-US" sz="2800" dirty="0" smtClean="0"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ts val="588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Times New Roman" panose="02020603050405020304" pitchFamily="18" charset="0"/>
              </a:rPr>
              <a:t>The "classic" data model is made up of dimensions, variables and attributes (as discussed earlier).</a:t>
            </a:r>
            <a:endParaRPr lang="en-GB" altLang="en-US" sz="2800" dirty="0" smtClean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68313" y="1984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Interrogating dimensions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You can interrogate dimensions using simple dictionary calls:</a:t>
            </a:r>
          </a:p>
        </p:txBody>
      </p:sp>
      <p:sp>
        <p:nvSpPr>
          <p:cNvPr id="4" name="object 8"/>
          <p:cNvSpPr txBox="1"/>
          <p:nvPr/>
        </p:nvSpPr>
        <p:spPr>
          <a:xfrm>
            <a:off x="484188" y="2708275"/>
            <a:ext cx="8335962" cy="1992313"/>
          </a:xfrm>
          <a:prstGeom prst="rect">
            <a:avLst/>
          </a:prstGeom>
          <a:solidFill>
            <a:srgbClr val="F7F7F7"/>
          </a:solidFill>
          <a:ln w="25305">
            <a:solidFill>
              <a:srgbClr val="DDDDDD"/>
            </a:solidFill>
          </a:ln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GB" sz="2000" b="1" spc="-10" dirty="0">
                <a:latin typeface="Courier New"/>
                <a:cs typeface="Courier New"/>
              </a:rPr>
              <a:t>&gt;&gt;&gt;</a:t>
            </a:r>
            <a:r>
              <a:rPr lang="en-GB" sz="2000" spc="-10" dirty="0">
                <a:latin typeface="Courier New"/>
                <a:cs typeface="Courier New"/>
              </a:rPr>
              <a:t> </a:t>
            </a:r>
            <a:r>
              <a:rPr lang="en-GB" sz="2000" b="1" spc="-10" dirty="0">
                <a:latin typeface="Courier New"/>
                <a:cs typeface="Courier New"/>
              </a:rPr>
              <a:t>print</a:t>
            </a:r>
            <a:r>
              <a:rPr lang="en-GB" sz="2000" spc="-10" dirty="0">
                <a:latin typeface="Courier New"/>
                <a:cs typeface="Courier New"/>
              </a:rPr>
              <a:t>(list(</a:t>
            </a:r>
            <a:r>
              <a:rPr lang="en-GB" sz="2000" spc="-10" dirty="0" err="1">
                <a:latin typeface="Courier New"/>
                <a:cs typeface="Courier New"/>
              </a:rPr>
              <a:t>dataset.dimensions.keys</a:t>
            </a:r>
            <a:r>
              <a:rPr lang="en-GB" sz="2000" spc="-10" dirty="0">
                <a:latin typeface="Courier New"/>
                <a:cs typeface="Courier New"/>
              </a:rPr>
              <a:t>()))</a:t>
            </a:r>
          </a:p>
          <a:p>
            <a:pPr eaLnBrk="1" hangingPunct="1">
              <a:defRPr/>
            </a:pPr>
            <a:r>
              <a:rPr lang="en-GB" sz="2000" i="1" spc="-10" dirty="0">
                <a:solidFill>
                  <a:srgbClr val="336600"/>
                </a:solidFill>
                <a:latin typeface="Courier New"/>
                <a:cs typeface="Courier New"/>
              </a:rPr>
              <a:t>['</a:t>
            </a:r>
            <a:r>
              <a:rPr lang="en-GB" sz="2000" i="1" spc="-10" dirty="0" err="1">
                <a:solidFill>
                  <a:srgbClr val="336600"/>
                </a:solidFill>
                <a:latin typeface="Courier New"/>
                <a:cs typeface="Courier New"/>
              </a:rPr>
              <a:t>air_pressure</a:t>
            </a:r>
            <a:r>
              <a:rPr lang="en-GB" sz="2000" i="1" spc="-10" dirty="0">
                <a:solidFill>
                  <a:srgbClr val="336600"/>
                </a:solidFill>
                <a:latin typeface="Courier New"/>
                <a:cs typeface="Courier New"/>
              </a:rPr>
              <a:t>', '</a:t>
            </a:r>
            <a:r>
              <a:rPr lang="en-GB" sz="2000" i="1" spc="-10" dirty="0" err="1">
                <a:solidFill>
                  <a:srgbClr val="336600"/>
                </a:solidFill>
                <a:latin typeface="Courier New"/>
                <a:cs typeface="Courier New"/>
              </a:rPr>
              <a:t>latitude_centers</a:t>
            </a:r>
            <a:r>
              <a:rPr lang="en-GB" sz="2000" i="1" spc="-10" dirty="0">
                <a:solidFill>
                  <a:srgbClr val="336600"/>
                </a:solidFill>
                <a:latin typeface="Courier New"/>
                <a:cs typeface="Courier New"/>
              </a:rPr>
              <a:t>', 'time</a:t>
            </a:r>
            <a:r>
              <a:rPr lang="en-GB" sz="2000" i="1" spc="-10" dirty="0">
                <a:solidFill>
                  <a:srgbClr val="336600"/>
                </a:solidFill>
                <a:latin typeface="Courier New"/>
                <a:cs typeface="Courier New"/>
              </a:rPr>
              <a:t>']</a:t>
            </a:r>
          </a:p>
          <a:p>
            <a:pPr eaLnBrk="1" hangingPunct="1">
              <a:defRPr/>
            </a:pPr>
            <a:endParaRPr lang="en-GB" sz="2000" spc="-10" dirty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GB" sz="2000" b="1" spc="-10" dirty="0">
                <a:latin typeface="Courier New"/>
                <a:cs typeface="Courier New"/>
              </a:rPr>
              <a:t>&gt;&gt;&gt;</a:t>
            </a:r>
            <a:r>
              <a:rPr lang="en-GB" sz="2000" spc="-10" dirty="0">
                <a:latin typeface="Courier New"/>
                <a:cs typeface="Courier New"/>
              </a:rPr>
              <a:t> </a:t>
            </a:r>
            <a:r>
              <a:rPr lang="en-GB" sz="2000" b="1" spc="-10" dirty="0">
                <a:latin typeface="Courier New"/>
                <a:cs typeface="Courier New"/>
              </a:rPr>
              <a:t>print</a:t>
            </a:r>
            <a:r>
              <a:rPr lang="en-GB" sz="2000" spc="-10" dirty="0">
                <a:latin typeface="Courier New"/>
                <a:cs typeface="Courier New"/>
              </a:rPr>
              <a:t>(</a:t>
            </a:r>
            <a:r>
              <a:rPr lang="en-GB" sz="2000" spc="-10" dirty="0" err="1">
                <a:latin typeface="Courier New"/>
                <a:cs typeface="Courier New"/>
              </a:rPr>
              <a:t>dataset.dimensions</a:t>
            </a:r>
            <a:r>
              <a:rPr lang="en-GB" sz="2000" spc="-10" dirty="0">
                <a:latin typeface="Courier New"/>
                <a:cs typeface="Courier New"/>
              </a:rPr>
              <a:t>['time'])</a:t>
            </a:r>
          </a:p>
          <a:p>
            <a:pPr eaLnBrk="1" hangingPunct="1">
              <a:defRPr/>
            </a:pPr>
            <a:r>
              <a:rPr lang="en-US" sz="2000" i="1" spc="-10" dirty="0">
                <a:solidFill>
                  <a:srgbClr val="336600"/>
                </a:solidFill>
                <a:latin typeface="Courier New"/>
                <a:cs typeface="Courier New"/>
              </a:rPr>
              <a:t>&lt;class 'netCDF4._netCDF4.Dimension'&gt;: name = 'time', size = 12</a:t>
            </a:r>
            <a:endParaRPr lang="en-GB" sz="2000" i="1" spc="-10" dirty="0">
              <a:solidFill>
                <a:srgbClr val="3366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68313" y="1984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Interrogating variables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You can interrogate variables using simple dictionary calls:</a:t>
            </a:r>
          </a:p>
        </p:txBody>
      </p:sp>
      <p:sp>
        <p:nvSpPr>
          <p:cNvPr id="4" name="object 8"/>
          <p:cNvSpPr txBox="1"/>
          <p:nvPr/>
        </p:nvSpPr>
        <p:spPr>
          <a:xfrm>
            <a:off x="484188" y="2390775"/>
            <a:ext cx="8335962" cy="3630613"/>
          </a:xfrm>
          <a:prstGeom prst="rect">
            <a:avLst/>
          </a:prstGeom>
          <a:solidFill>
            <a:srgbClr val="F7F7F7"/>
          </a:solidFill>
          <a:ln w="25305">
            <a:solidFill>
              <a:srgbClr val="DDDDDD"/>
            </a:solidFill>
          </a:ln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GB" b="1" spc="-10" dirty="0">
                <a:latin typeface="Courier New"/>
                <a:cs typeface="Courier New"/>
              </a:rPr>
              <a:t>&gt;&gt;&gt;</a:t>
            </a:r>
            <a:r>
              <a:rPr lang="en-GB" spc="-10" dirty="0">
                <a:latin typeface="Courier New"/>
                <a:cs typeface="Courier New"/>
              </a:rPr>
              <a:t> </a:t>
            </a:r>
            <a:r>
              <a:rPr lang="en-GB" b="1" spc="-10" dirty="0">
                <a:latin typeface="Courier New"/>
                <a:cs typeface="Courier New"/>
              </a:rPr>
              <a:t>print</a:t>
            </a:r>
            <a:r>
              <a:rPr lang="en-GB" spc="-10" dirty="0">
                <a:latin typeface="Courier New"/>
                <a:cs typeface="Courier New"/>
              </a:rPr>
              <a:t>(list(</a:t>
            </a:r>
            <a:r>
              <a:rPr lang="en-GB" spc="-10" dirty="0" err="1">
                <a:solidFill>
                  <a:srgbClr val="FF0000"/>
                </a:solidFill>
                <a:latin typeface="Courier New"/>
                <a:cs typeface="Courier New"/>
              </a:rPr>
              <a:t>dataset.variables</a:t>
            </a:r>
            <a:r>
              <a:rPr lang="en-GB" spc="-10" dirty="0" err="1">
                <a:latin typeface="Courier New"/>
                <a:cs typeface="Courier New"/>
              </a:rPr>
              <a:t>.keys</a:t>
            </a:r>
            <a:r>
              <a:rPr lang="en-GB" spc="-10" dirty="0">
                <a:latin typeface="Courier New"/>
                <a:cs typeface="Courier New"/>
              </a:rPr>
              <a:t>()))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['</a:t>
            </a:r>
            <a:r>
              <a:rPr lang="en-GB" i="1" spc="-10" dirty="0" err="1">
                <a:solidFill>
                  <a:srgbClr val="336600"/>
                </a:solidFill>
                <a:latin typeface="Courier New"/>
                <a:cs typeface="Courier New"/>
              </a:rPr>
              <a:t>tcc</a:t>
            </a: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', 'time', 'latitude', 'longitude']</a:t>
            </a:r>
          </a:p>
          <a:p>
            <a:pPr eaLnBrk="1" hangingPunct="1">
              <a:defRPr/>
            </a:pPr>
            <a:endParaRPr lang="en-GB" sz="1050" spc="-10" dirty="0"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GB" b="1" spc="-10" dirty="0">
                <a:latin typeface="Courier New"/>
                <a:cs typeface="Courier New"/>
              </a:rPr>
              <a:t>&gt;&gt;&gt;</a:t>
            </a:r>
            <a:r>
              <a:rPr lang="en-GB" spc="-10" dirty="0">
                <a:latin typeface="Courier New"/>
                <a:cs typeface="Courier New"/>
              </a:rPr>
              <a:t> </a:t>
            </a:r>
            <a:r>
              <a:rPr lang="en-GB" spc="-10" dirty="0" err="1">
                <a:latin typeface="Courier New"/>
                <a:cs typeface="Courier New"/>
              </a:rPr>
              <a:t>tcc_var</a:t>
            </a:r>
            <a:r>
              <a:rPr lang="en-GB" spc="-10" dirty="0">
                <a:latin typeface="Courier New"/>
                <a:cs typeface="Courier New"/>
              </a:rPr>
              <a:t> = </a:t>
            </a:r>
            <a:r>
              <a:rPr lang="en-GB" spc="-10" dirty="0" err="1">
                <a:solidFill>
                  <a:srgbClr val="FF0000"/>
                </a:solidFill>
                <a:latin typeface="Courier New"/>
                <a:cs typeface="Courier New"/>
              </a:rPr>
              <a:t>dataset.variables</a:t>
            </a:r>
            <a:r>
              <a:rPr lang="en-GB" spc="-10" dirty="0">
                <a:latin typeface="Courier New"/>
                <a:cs typeface="Courier New"/>
              </a:rPr>
              <a:t>['</a:t>
            </a:r>
            <a:r>
              <a:rPr lang="en-GB" spc="-10" dirty="0" err="1">
                <a:latin typeface="Courier New"/>
                <a:cs typeface="Courier New"/>
              </a:rPr>
              <a:t>tcc</a:t>
            </a:r>
            <a:r>
              <a:rPr lang="en-GB" spc="-10" dirty="0">
                <a:latin typeface="Courier New"/>
                <a:cs typeface="Courier New"/>
              </a:rPr>
              <a:t>']</a:t>
            </a:r>
          </a:p>
          <a:p>
            <a:pPr eaLnBrk="1" hangingPunct="1">
              <a:defRPr/>
            </a:pPr>
            <a:r>
              <a:rPr lang="en-GB" b="1" spc="-10" dirty="0">
                <a:latin typeface="Courier New"/>
                <a:cs typeface="Courier New"/>
              </a:rPr>
              <a:t>&gt;&gt;&gt;</a:t>
            </a:r>
            <a:r>
              <a:rPr lang="en-GB" spc="-10" dirty="0">
                <a:latin typeface="Courier New"/>
                <a:cs typeface="Courier New"/>
              </a:rPr>
              <a:t> </a:t>
            </a:r>
            <a:r>
              <a:rPr lang="en-GB" b="1" spc="-10" dirty="0">
                <a:latin typeface="Courier New"/>
                <a:cs typeface="Courier New"/>
              </a:rPr>
              <a:t>print</a:t>
            </a:r>
            <a:r>
              <a:rPr lang="en-GB" spc="-10" dirty="0">
                <a:latin typeface="Courier New"/>
                <a:cs typeface="Courier New"/>
              </a:rPr>
              <a:t>(</a:t>
            </a:r>
            <a:r>
              <a:rPr lang="en-GB" spc="-10" dirty="0" err="1">
                <a:latin typeface="Courier New"/>
                <a:cs typeface="Courier New"/>
              </a:rPr>
              <a:t>tcc_var</a:t>
            </a:r>
            <a:r>
              <a:rPr lang="en-GB" spc="-10" dirty="0">
                <a:latin typeface="Courier New"/>
                <a:cs typeface="Courier New"/>
              </a:rPr>
              <a:t>)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&lt;</a:t>
            </a: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class 'netCDF4._netCDF4.Variable'&gt;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float32 </a:t>
            </a:r>
            <a:r>
              <a:rPr lang="en-GB" i="1" spc="-10" dirty="0" err="1">
                <a:solidFill>
                  <a:srgbClr val="336600"/>
                </a:solidFill>
                <a:latin typeface="Courier New"/>
                <a:cs typeface="Courier New"/>
              </a:rPr>
              <a:t>tcc</a:t>
            </a: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(time, latitude, longitude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    </a:t>
            </a:r>
            <a:r>
              <a:rPr lang="en-GB" i="1" spc="-10" dirty="0" err="1">
                <a:solidFill>
                  <a:srgbClr val="336600"/>
                </a:solidFill>
                <a:latin typeface="Courier New"/>
                <a:cs typeface="Courier New"/>
              </a:rPr>
              <a:t>missing_value</a:t>
            </a: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: 9.999e+20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    name: </a:t>
            </a:r>
            <a:r>
              <a:rPr lang="en-GB" i="1" spc="-10" dirty="0" err="1">
                <a:solidFill>
                  <a:srgbClr val="336600"/>
                </a:solidFill>
                <a:latin typeface="Courier New"/>
                <a:cs typeface="Courier New"/>
              </a:rPr>
              <a:t>tcc</a:t>
            </a:r>
            <a:endParaRPr lang="en-GB" i="1" spc="-10" dirty="0">
              <a:solidFill>
                <a:srgbClr val="336600"/>
              </a:solidFill>
              <a:latin typeface="Courier New"/>
              <a:cs typeface="Courier New"/>
            </a:endParaRP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    title: Total cloud cover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unlimited dimensions: time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current shape = (1, 181, 360)</a:t>
            </a:r>
          </a:p>
          <a:p>
            <a:pPr eaLnBrk="1" hangingPunct="1">
              <a:defRPr/>
            </a:pPr>
            <a:r>
              <a:rPr lang="en-GB" i="1" spc="-10" dirty="0">
                <a:solidFill>
                  <a:srgbClr val="336600"/>
                </a:solidFill>
                <a:latin typeface="Courier New"/>
                <a:cs typeface="Courier New"/>
              </a:rPr>
              <a:t>filling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Global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341438"/>
            <a:ext cx="82804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10" dirty="0">
                <a:latin typeface="Courier New"/>
                <a:cs typeface="Courier New"/>
              </a:rPr>
              <a:t>Global</a:t>
            </a:r>
            <a:r>
              <a:rPr lang="en-GB" sz="2800" spc="-10" dirty="0">
                <a:latin typeface="+mn-lt"/>
                <a:cs typeface="Courier New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attri</a:t>
            </a:r>
            <a:r>
              <a:rPr lang="en-GB" sz="2800" spc="-25" dirty="0">
                <a:latin typeface="+mn-lt"/>
                <a:cs typeface="Times New Roman"/>
              </a:rPr>
              <a:t>b</a:t>
            </a:r>
            <a:r>
              <a:rPr lang="en-GB" sz="2800" spc="-5" dirty="0">
                <a:latin typeface="+mn-lt"/>
                <a:cs typeface="Times New Roman"/>
              </a:rPr>
              <a:t>utes</a:t>
            </a:r>
            <a:r>
              <a:rPr lang="en-GB" sz="2800" spc="2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are</a:t>
            </a:r>
            <a:r>
              <a:rPr lang="en-GB" sz="2800" spc="2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available as attributes of the python dataset instance:</a:t>
            </a:r>
            <a:endParaRPr lang="en-GB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684213" y="2636838"/>
            <a:ext cx="78486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conventions attribute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(dataset.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CF-1.5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find all NetCDF global attributes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ncattrs()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(attr, '=', getattr(dataset, attr))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 = CF-1.5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 = Written in a hurry on a Tuesday!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3032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Variable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341438"/>
            <a:ext cx="82804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GB" sz="2800" spc="-10" dirty="0">
                <a:latin typeface="+mn-lt"/>
                <a:cs typeface="Courier New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attri</a:t>
            </a:r>
            <a:r>
              <a:rPr lang="en-GB" sz="2800" spc="-25" dirty="0">
                <a:latin typeface="+mn-lt"/>
                <a:cs typeface="Times New Roman"/>
              </a:rPr>
              <a:t>b</a:t>
            </a:r>
            <a:r>
              <a:rPr lang="en-GB" sz="2800" spc="-5" dirty="0">
                <a:latin typeface="+mn-lt"/>
                <a:cs typeface="Times New Roman"/>
              </a:rPr>
              <a:t>utes</a:t>
            </a:r>
            <a:r>
              <a:rPr lang="en-GB" sz="2800" spc="2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are</a:t>
            </a:r>
            <a:r>
              <a:rPr lang="en-GB" sz="2800" spc="25" dirty="0">
                <a:latin typeface="+mn-lt"/>
                <a:cs typeface="Times New Roman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available as attributes of the python variable instance:</a:t>
            </a:r>
            <a:endParaRPr lang="en-GB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684213" y="2708275"/>
            <a:ext cx="7848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units attribute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(tcc_var.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find all variable attributes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tcc_var.</a:t>
            </a:r>
            <a:r>
              <a:rPr lang="en-GB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ncattrs()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(attr, '=', getattr(tcc_var, attr))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long_name = Total cloud cover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 = 0-1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296863" y="2413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Accessing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68413"/>
            <a:ext cx="8280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10" dirty="0">
                <a:latin typeface="Courier New"/>
                <a:cs typeface="Courier New"/>
              </a:rPr>
              <a:t>Variables</a:t>
            </a:r>
            <a:r>
              <a:rPr lang="en-GB" sz="2800" spc="-10" dirty="0">
                <a:latin typeface="+mn-lt"/>
                <a:cs typeface="Courier New"/>
              </a:rPr>
              <a:t> </a:t>
            </a:r>
            <a:r>
              <a:rPr lang="en-GB" sz="2800" spc="-5" dirty="0">
                <a:latin typeface="+mn-lt"/>
                <a:cs typeface="Times New Roman"/>
              </a:rPr>
              <a:t>contain data, which you can access:</a:t>
            </a:r>
            <a:endParaRPr lang="en-GB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1989138"/>
            <a:ext cx="78486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Get a whole variable array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dataset.variables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tcc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']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[:]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arr.shape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sz="2000" i="1" spc="-10" dirty="0" smtClean="0">
                <a:solidFill>
                  <a:srgbClr val="336600"/>
                </a:solidFill>
                <a:latin typeface="Courier New"/>
                <a:cs typeface="Courier New"/>
              </a:rPr>
              <a:t>(1, 181, 360)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GB" altLang="en-US" sz="2000" i="1" dirty="0" err="1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numpy.ndarray</a:t>
            </a:r>
            <a:r>
              <a:rPr lang="en-GB" altLang="en-US" sz="20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Get a sub-slice of the array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subset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dataset.variables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tcc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']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[0, 10:15, 5]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subset.shape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(5,)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5481638" y="2792413"/>
            <a:ext cx="2844800" cy="1389062"/>
          </a:xfrm>
          <a:prstGeom prst="wedgeRectCallout">
            <a:avLst>
              <a:gd name="adj1" fmla="val -99616"/>
              <a:gd name="adj2" fmla="val 14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This is awesome!</a:t>
            </a:r>
          </a:p>
          <a:p>
            <a:pPr algn="ctr" eaLnBrk="1" hangingPunct="1">
              <a:defRPr/>
            </a:pPr>
            <a:r>
              <a:rPr lang="en-GB" sz="2800" dirty="0"/>
              <a:t>It returns a NumPy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516563"/>
            <a:ext cx="85153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>
                <a:latin typeface="+mn-lt"/>
                <a:cs typeface="Times New Roman"/>
              </a:rPr>
              <a:t>For NetCDF variable has missing data -  a Masked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21641</TotalTime>
  <Words>525</Words>
  <Application>Microsoft Office PowerPoint</Application>
  <PresentationFormat>On-screen Show (4:3)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Courier New</vt:lpstr>
      <vt:lpstr>UKRI-stfc-nerc-ceda-ncas-nceo-Presentation-Template</vt:lpstr>
      <vt:lpstr>Read and Write Data</vt:lpstr>
      <vt:lpstr>So many options!</vt:lpstr>
      <vt:lpstr>Opening a netCDF file</vt:lpstr>
      <vt:lpstr>Working with "classic" NetCDF</vt:lpstr>
      <vt:lpstr>Interrogating dimensions</vt:lpstr>
      <vt:lpstr>Interrogating variables</vt:lpstr>
      <vt:lpstr>Global attributes</vt:lpstr>
      <vt:lpstr>Variable attributes</vt:lpstr>
      <vt:lpstr>Accessing the data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86</cp:revision>
  <dcterms:created xsi:type="dcterms:W3CDTF">2014-02-27T16:12:17Z</dcterms:created>
  <dcterms:modified xsi:type="dcterms:W3CDTF">2018-10-09T09:37:50Z</dcterms:modified>
</cp:coreProperties>
</file>