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44FD4EC-6CEA-43CC-96B4-FD0D3B2DE11C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03130CC-F1B7-4C49-928D-AFBE8FFBC7F6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27F7C88-408B-43DA-88EB-394047F2A6B8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FDCEEA0-F865-4594-AA55-F3DC220F69FB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547672B-E8AB-4E7B-89AD-E954F88CE80F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BE49D48-D1F0-47E8-845D-F8C20D2CE9B4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256621A-D4EA-4518-910F-550191D5AC37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E80CB2D-10D3-4069-BED1-044B38B71B2C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3EE60E2-2027-4449-ACB5-0E3753564EA0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948D868-C45B-402B-AEBC-6E36C776B0C8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0CBA85D-3C5B-448B-A6A7-974CC6A1C584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E7666B1-F27E-46A3-98DC-3BF2659D867C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74AD8A2-DA05-4892-8D07-A977DCC38B4C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585397-6AF3-4CD4-A2EE-9A76B8CC62A9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9CC7E21-AA2C-462F-BA3B-45FDD01DC8CD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2A13E13-0C88-4A06-BF47-C6A454F79A25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ADC230C-F7AF-4906-B1AB-6E4E2A7724A6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C7CAA30-F855-43E4-AED1-A438A7113736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CFA5AE8-59E2-4DEC-A626-51CA46741976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F7D8EB4-52AB-46F1-A46F-F248F778B34C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9C4440C-F805-4198-98C9-3D2D487DCAE7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D2C2F67-BA1E-43C0-8858-0FCE05EF55AA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B80CCE8-610B-4F66-B080-F498F839AA4D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3260CB4-5D6C-48FB-8DBF-D11629ABD8F6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E11AEA4-2877-4861-879B-6F71BD92E18D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04CABF-A554-4EBE-BD95-C383814C8FE2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FFC1EE8-F3E7-451D-93BD-0396F26AA686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D42377A-6C8B-4694-8139-00C0F381D8D2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C445103-CAF1-451C-A05F-1464493EDFE5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A911D2A-9D8E-44AA-9CB4-EDA41C7C7EC1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42F3839-D37F-41C2-A227-9C5DDB840D05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558D1B1-5399-49FA-9B02-8FFA3DF71850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3"/>
          <a:stretch/>
        </p:blipFill>
        <p:spPr>
          <a:xfrm>
            <a:off x="31680" y="6059520"/>
            <a:ext cx="1522440" cy="406440"/>
          </a:xfrm>
          <a:prstGeom prst="rect">
            <a:avLst/>
          </a:prstGeom>
          <a:ln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4"/>
          <a:stretch/>
        </p:blipFill>
        <p:spPr>
          <a:xfrm>
            <a:off x="7731000" y="6129360"/>
            <a:ext cx="1308240" cy="336600"/>
          </a:xfrm>
          <a:prstGeom prst="rect">
            <a:avLst/>
          </a:prstGeom>
          <a:ln>
            <a:noFill/>
          </a:ln>
        </p:spPr>
      </p:pic>
      <p:pic>
        <p:nvPicPr>
          <p:cNvPr id="2" name="Picture 3" descr=""/>
          <p:cNvPicPr/>
          <p:nvPr/>
        </p:nvPicPr>
        <p:blipFill>
          <a:blip r:embed="rId5"/>
          <a:stretch/>
        </p:blipFill>
        <p:spPr>
          <a:xfrm>
            <a:off x="6211800" y="6116760"/>
            <a:ext cx="1474920" cy="34956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-155520" y="5869080"/>
            <a:ext cx="18288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Picture 7" descr=""/>
          <p:cNvPicPr/>
          <p:nvPr/>
        </p:nvPicPr>
        <p:blipFill>
          <a:blip r:embed="rId6"/>
          <a:stretch/>
        </p:blipFill>
        <p:spPr>
          <a:xfrm>
            <a:off x="0" y="0"/>
            <a:ext cx="3067200" cy="870120"/>
          </a:xfrm>
          <a:prstGeom prst="rect">
            <a:avLst/>
          </a:prstGeom>
          <a:ln>
            <a:noFill/>
          </a:ln>
        </p:spPr>
      </p:pic>
      <p:pic>
        <p:nvPicPr>
          <p:cNvPr id="5" name="Picture 8" descr=""/>
          <p:cNvPicPr/>
          <p:nvPr/>
        </p:nvPicPr>
        <p:blipFill>
          <a:blip r:embed="rId7"/>
          <a:srcRect l="8169" t="0" r="54884" b="0"/>
          <a:stretch/>
        </p:blipFill>
        <p:spPr>
          <a:xfrm>
            <a:off x="2998800" y="-33480"/>
            <a:ext cx="1229040" cy="944640"/>
          </a:xfrm>
          <a:prstGeom prst="rect">
            <a:avLst/>
          </a:prstGeom>
          <a:ln>
            <a:noFill/>
          </a:ln>
        </p:spPr>
      </p:pic>
      <p:pic>
        <p:nvPicPr>
          <p:cNvPr id="6" name="Picture 9" descr=""/>
          <p:cNvPicPr/>
          <p:nvPr/>
        </p:nvPicPr>
        <p:blipFill>
          <a:blip r:embed="rId8"/>
          <a:srcRect l="47145" t="0" r="47697" b="0"/>
          <a:stretch/>
        </p:blipFill>
        <p:spPr>
          <a:xfrm>
            <a:off x="2852640" y="0"/>
            <a:ext cx="157320" cy="870120"/>
          </a:xfrm>
          <a:prstGeom prst="rect">
            <a:avLst/>
          </a:prstGeom>
          <a:ln>
            <a:noFill/>
          </a:ln>
        </p:spPr>
      </p:pic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" descr=""/>
          <p:cNvPicPr/>
          <p:nvPr/>
        </p:nvPicPr>
        <p:blipFill>
          <a:blip r:embed="rId3"/>
          <a:stretch/>
        </p:blipFill>
        <p:spPr>
          <a:xfrm>
            <a:off x="31680" y="6059520"/>
            <a:ext cx="1522440" cy="406440"/>
          </a:xfrm>
          <a:prstGeom prst="rect">
            <a:avLst/>
          </a:prstGeom>
          <a:ln>
            <a:noFill/>
          </a:ln>
        </p:spPr>
      </p:pic>
      <p:pic>
        <p:nvPicPr>
          <p:cNvPr id="44" name="Picture 2" descr=""/>
          <p:cNvPicPr/>
          <p:nvPr/>
        </p:nvPicPr>
        <p:blipFill>
          <a:blip r:embed="rId4"/>
          <a:stretch/>
        </p:blipFill>
        <p:spPr>
          <a:xfrm>
            <a:off x="7731000" y="6129360"/>
            <a:ext cx="1308240" cy="336600"/>
          </a:xfrm>
          <a:prstGeom prst="rect">
            <a:avLst/>
          </a:prstGeom>
          <a:ln>
            <a:noFill/>
          </a:ln>
        </p:spPr>
      </p:pic>
      <p:pic>
        <p:nvPicPr>
          <p:cNvPr id="45" name="Picture 3" descr=""/>
          <p:cNvPicPr/>
          <p:nvPr/>
        </p:nvPicPr>
        <p:blipFill>
          <a:blip r:embed="rId5"/>
          <a:stretch/>
        </p:blipFill>
        <p:spPr>
          <a:xfrm>
            <a:off x="6211800" y="6116760"/>
            <a:ext cx="1474920" cy="34956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-155520" y="5869080"/>
            <a:ext cx="18288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hyperlink" Target="https://scitools.org.uk/cartopy/docs/latest/gallery/index.html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matplotlib.org/examples/lines_bars_and_markers/marker_reference.html" TargetMode="Externa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matplotlib.org/examples/shapes_and_collections/scatter_demo.html" TargetMode="External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matplotlib.org/examples/images_contours_and_fields/interpolation_methods.html" TargetMode="External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matplotlib.org/examples/pylab_examples/quiver_demo.html" TargetMode="External"/><Relationship Id="rId2" Type="http://schemas.openxmlformats.org/officeDocument/2006/relationships/hyperlink" Target="https://matplotlib.org/examples/images_contours_and_fields/streamplot_demo_features.html" TargetMode="Externa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matplotlib.org/examples/pie_and_polar_charts/polar_bar_demo.html" TargetMode="External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matplotlib.org/" TargetMode="External"/><Relationship Id="rId2" Type="http://schemas.openxmlformats.org/officeDocument/2006/relationships/hyperlink" Target="https://matplotlib.org/gallery" TargetMode="External"/><Relationship Id="rId3" Type="http://schemas.openxmlformats.org/officeDocument/2006/relationships/hyperlink" Target="https://matplotlib.org/api/pyplot_summary.html" TargetMode="External"/><Relationship Id="rId4" Type="http://schemas.openxmlformats.org/officeDocument/2006/relationships/hyperlink" Target="https://scitools.org.uk/cartopy/docs/latest/index.html" TargetMode="External"/><Relationship Id="rId5" Type="http://schemas.openxmlformats.org/officeDocument/2006/relationships/hyperlink" Target="https://matplotlib.org/resources/index.html" TargetMode="Externa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11080" y="1635480"/>
            <a:ext cx="7770960" cy="8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Visualisation in Python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83080" y="2619720"/>
            <a:ext cx="685656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Matplotlib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19080" y="3566520"/>
            <a:ext cx="862020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GB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Thanks to all contributors: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 Stephens, Stephen Pascoe, Tommy Godfrey and Andy Heaps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Saving an image: savefig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76200" y="1374840"/>
            <a:ext cx="8417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save an image use: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plt.savefig("myplot.png")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Optional arguments include: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dpi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resolution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orientation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"portrait" or "landscape"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format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"png", "pdf", "ps", "eps"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nodeType="clickEffect" fill="hold">
                      <p:stCondLst>
                        <p:cond delay="indefinite"/>
                      </p:stCondLst>
                      <p:childTnLst>
                        <p:par>
                          <p:cTn id="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67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67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67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67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67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plt.figure – To plot </a:t>
            </a:r>
            <a:r>
              <a:rPr b="1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multiple figures </a:t>
            </a: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 change </a:t>
            </a:r>
            <a:r>
              <a:rPr b="1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size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76200" y="1374840"/>
            <a:ext cx="8417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draw multiple plots from the same session: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plt.figure()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plt.plot(range(5))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plt.figure(figsize = (10, 10)) </a:t>
            </a:r>
            <a:r>
              <a:rPr b="0" lang="en-GB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size in inches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plt.plot(range(100))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plt.show() </a:t>
            </a:r>
            <a:r>
              <a:rPr b="0" lang="en-GB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shows both figures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plt.figure: returns a new figure so you can interact with them independently, e.g.: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f1 = plt.figure()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f2 = plt.figure()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nodeType="clickEffect" fill="hold">
                      <p:stCondLst>
                        <p:cond delay="indefinite"/>
                      </p:stCondLst>
                      <p:childTnLst>
                        <p:par>
                          <p:cTn id="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01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nodeType="clickEffect" fill="hold">
                      <p:stCondLst>
                        <p:cond delay="indefinite"/>
                      </p:stCondLst>
                      <p:childTnLst>
                        <p:par>
                          <p:cTn id="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01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nodeType="clickEffect" fill="hold">
                      <p:stCondLst>
                        <p:cond delay="indefinite"/>
                      </p:stCondLst>
                      <p:childTnLst>
                        <p:par>
                          <p:cTn id="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01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76200" y="20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Histogram plot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909360"/>
            <a:ext cx="8228160" cy="44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numpy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np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matplotlib.pyplot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plt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mu, sigma = 100, 15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 = mu + sigma * np.random.randn(10000)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n, bins, patches = plt.hist(x,50,density=1,color='g',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edgecolor='k')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plt.axis([40, 160, 0, 0.03])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plt.xlabel('Smarts')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plt.ylabel('Probability')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plt.title('Histogram of IQ')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plt.show()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513320" y="2736000"/>
            <a:ext cx="4483800" cy="338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Multiple plots – data and subplot function (1)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341360"/>
            <a:ext cx="8228160" cy="44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numpy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np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matplotlib.pyplot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plt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x1 = np.linspace(0.0, 5.0)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x2 = np.linspace(0.0, 2.0)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y1 = np.cos(2 * np.pi * x1) * np.exp(-x1)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y2 = np.cos(2 * np.pi * x2)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04000" y="4280400"/>
            <a:ext cx="6623280" cy="111888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"subplot" function is defined as: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subplot(nrows, ncols, plot_number)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Here we define: 2 rows, 1 column.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nodeType="clickEffect" fill="hold">
                      <p:stCondLst>
                        <p:cond delay="indefinite"/>
                      </p:stCondLst>
                      <p:childTnLst>
                        <p:par>
                          <p:cTn id="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78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Multiple plots using subplot (2)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341360"/>
            <a:ext cx="8228160" cy="44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plt.subplot(2, 1, 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plt.plot(x1, y1, 'yo-', markeredgecolor='k')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plt.title('A tale of 2 subplots')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plt.ylabel('Damped oscillation')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plt.subplot(2, 1, 2)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plt.plot(x2, y2, 'r.-')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plt.xlabel('time (s)')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plt.ylabel('Undamped')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plt.show()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4104000" y="2564280"/>
            <a:ext cx="4584960" cy="348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>
                <p:childTnLst>
                  <p:par>
                    <p:cTn id="61" fill="freeze">
                      <p:stCondLst>
                        <p:cond delay="indefinite"/>
                      </p:stCondLst>
                      <p:childTnLst>
                        <p:par>
                          <p:cTn id="62" fill="freeze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Multiple axes on one plot (1)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341360"/>
            <a:ext cx="8866440" cy="44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numpy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np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matplotlib.pyplot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plt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fig, ax1 = plt.subplots()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 = np.arange(0.01, 10.0, 0.01)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s1 = np.exp(t)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ax1.plot(t, s1, 'b-')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ax1.set_xlabel('time (s)')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Make the y-axis label and tick labels match the line color.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ax1.set_ylabel('exp', color='b')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tl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ax1.get_yticklabels():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tl.set_color('b')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Multiple axes on one plot (2)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341360"/>
            <a:ext cx="8866440" cy="44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ax2 = ax1.twinx()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s2 = np.sin(2*np.pi*t)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ax2.plot(t, s2, 'r.')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ax2.set_ylabel('sin', color='r')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tl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ax2.get_yticklabels():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tl.set_color('r')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plt.show()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862440" y="3010680"/>
            <a:ext cx="4632840" cy="296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-270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Contour plot – prepare data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95280" y="1304280"/>
            <a:ext cx="8290080" cy="56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matplotlib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numpy </a:t>
            </a: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np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matplotlib.cm </a:t>
            </a: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cm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matplotlib.pyplot </a:t>
            </a: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plt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delta = 0.025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 = np.arange(-3.0, 3.0, delta)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y = np.arange(-2.0, 2.0, delta)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X, Y = np.meshgrid(x, y)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Make field to contour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Z1 = np.exp(-X**2 - Y**2)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Z2 = np.exp(-(X - 1)**2 - (Y - 1)**2)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Z = (Z1 - Z2) *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254920" y="1510200"/>
            <a:ext cx="3240360" cy="136908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Assume this code applies to all contour examples.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nodeType="clickEffect" fill="hold">
                      <p:stCondLst>
                        <p:cond delay="indefinite"/>
                      </p:stCondLst>
                      <p:childTnLst>
                        <p:par>
                          <p:cTn id="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Contour plot – default colours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341360"/>
            <a:ext cx="8866440" cy="44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CS = plt.contour(X, Y, Z)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plt.clabel(CS, inline=1, fontsize=10)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plt.title('Simplest default with labels')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plt.show()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103640" y="2572920"/>
            <a:ext cx="4391640" cy="333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Contour plot – with negative values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57200" y="1341360"/>
            <a:ext cx="8866440" cy="44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This time negative contours will be dashed by default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CS = plt.contour(X, Y, Z, 6, colors='k')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plt.clabel(CS, fontsize=9, inline=1)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plt.title('Single color - negative contours dashed')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plt.show()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4092120" y="2631960"/>
            <a:ext cx="4331160" cy="33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Introducing Matplotlib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4130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Matplotlib is a python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2D plotting library 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which produces publication quality figures in a variety of hardcopy formats and interactive environments across platforms. Matplotlib can be used in python scripts, the python shell, web application servers, and graphical user interface toolkits.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1258920" y="4581360"/>
            <a:ext cx="6542280" cy="132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Contour plot - set negative line style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57200" y="1341360"/>
            <a:ext cx="8577360" cy="44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Override negative contours – use solid lines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matplotlib.rcParams['contour.negative_linestyle'] = 'solid'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CS = plt.contour(X, Y, Z, 6, colors='k')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plt.clabel(CS, fontsize=9, inline=1)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plt.title('Single color - negative contours solid')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plt.show()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4155840" y="2808000"/>
            <a:ext cx="4267440" cy="323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Contour plot – specify colours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341360"/>
            <a:ext cx="8866440" cy="44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CS = plt.contour(X, Y, Z, 6, linewidths=np.arange(1, 8, 1.5), colors=('r', 'green', 'blue', 'yellow', 'cyan', 'wheat'))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plt.clabel(CS, fontsize=9, inline=1)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plt.title('Crazy lines')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plt.show()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4044240" y="2664000"/>
            <a:ext cx="4379040" cy="327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95280" y="11592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Introducing 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cartopy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24000" y="1125360"/>
            <a:ext cx="843300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cartopy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a Python package designed for geospatial data processing in order to produce maps and other geospatial data analyses.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cartopy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does not do any plotting on its own, but provides the facilities to transform coordinates to one of 33 different map projections.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matplotlib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then used to plot contours, images, vectors, lines or points in the transformed coordinates. Shoreline, river and political boundary datasets are provided within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cartopy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along with methods for plotting them.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nodeType="clickEffect" fill="hold">
                      <p:stCondLst>
                        <p:cond delay="indefinite"/>
                      </p:stCondLst>
                      <p:childTnLst>
                        <p:par>
                          <p:cTn id="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91" end="4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91" end="4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Plotting maps using 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cartopy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57200" y="1125360"/>
            <a:ext cx="8866440" cy="44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 matplotlib.pyplot as plt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 cartopy.crs as ccrs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fig = plt.figure(figsize=(10, 5))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ax = fig.add_subplot(1, 1, 1, projection=ccrs.PlateCarree())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ax.set_global()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ax.stock_img()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ax.coastlines()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fig.show()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576000" y="3432600"/>
            <a:ext cx="4731480" cy="239868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5472000" y="4248000"/>
            <a:ext cx="33832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https://scitools.org.uk/cartopy/docs/latest/gallery/index.html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Plotting data on maps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57200" y="1053360"/>
            <a:ext cx="8074080" cy="44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With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31 lines of code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can extract the Air Temperature from a netCDF file and plot on a required projection: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1298160" y="1758600"/>
            <a:ext cx="6333840" cy="385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457200" y="1053360"/>
            <a:ext cx="8074080" cy="44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TextShape 3"/>
          <p:cNvSpPr txBox="1"/>
          <p:nvPr/>
        </p:nvSpPr>
        <p:spPr>
          <a:xfrm>
            <a:off x="453960" y="488880"/>
            <a:ext cx="8258040" cy="501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Plotting data on maps – code 1/2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import libraries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 matplotlib.pyplot as plt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 cartopy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 cartopy.crs as ccrs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 cartopy.util as cartopy_util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 numpy as np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from netCDF4 import Dataset as ncfile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read in data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nc = ncfile('/home/andy/gdata.nc')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lons=nc.variables['lon'][:]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lats=nc.variables['lat'][:]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field=nc.variables['temp'][0,:,:]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add cyclic point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lonrange = np.max(lons)-np.min(lons)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lonrange &lt;= 360: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field, lons = cartopy_util.add_cyclic_point(field, lons)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open a figure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plot=plt.figure(figsize=(11, 8))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set plot limits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lonmin=0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lonmax=360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latmin=-90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latmax=90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lon_0=(lonmax-lonmin)/2.0+lonmin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457200" y="1053360"/>
            <a:ext cx="8074080" cy="44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Shape 3"/>
          <p:cNvSpPr txBox="1"/>
          <p:nvPr/>
        </p:nvSpPr>
        <p:spPr>
          <a:xfrm>
            <a:off x="453960" y="380880"/>
            <a:ext cx="8258040" cy="437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Plotting data on maps – code 2/2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set the map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proj=ccrs.PlateCarree(central_longitude=lon_0)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mymap = plot.add_subplot(1,1,1, projection=proj)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mymap.set_extent((lonmin, lonmax, latmin, latmax), crs=proj)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contour the data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clevs=np.arange(-32, 32, 4) # levels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cs = mymap.contourf(lons, lats, field, clevs,extend='both', transform=ccrs.PlateCarree(), cmap='bwr')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cb = plot.colorbar(cs, orientation='horizontal', aspect=75, pad=0.08, ticks=clevs)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cs = mymap.contour(lons, lats, field, clevs, colors='k', linestyles='solid', transform=ccrs.PlateCarree())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plt.clabel(cs, fmt = '%d', colors = 'k', fontsize=11) 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axes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mymap.set_xticks(np.arange(-180, 181, 60), crs=proj)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mymap.set_yticks(np.arange(-90, 91, 30))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coastlines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mymap.coastlines(resolution='110m')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plot title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title = plt.title('Temperature in degrees Celsius', y=1.03)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Useful features: Markers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76200" y="1374840"/>
            <a:ext cx="8417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https://matplotlib.org/examples/lines_bars_and_markers/marker_reference.html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Picture 1" descr=""/>
          <p:cNvPicPr/>
          <p:nvPr/>
        </p:nvPicPr>
        <p:blipFill>
          <a:blip r:embed="rId2"/>
          <a:srcRect l="1432" t="0" r="6936" b="14103"/>
          <a:stretch/>
        </p:blipFill>
        <p:spPr>
          <a:xfrm>
            <a:off x="58680" y="1844640"/>
            <a:ext cx="4505400" cy="3454560"/>
          </a:xfrm>
          <a:prstGeom prst="rect">
            <a:avLst/>
          </a:prstGeom>
          <a:ln>
            <a:noFill/>
          </a:ln>
        </p:spPr>
      </p:pic>
      <p:pic>
        <p:nvPicPr>
          <p:cNvPr id="167" name="Picture 2" descr=""/>
          <p:cNvPicPr/>
          <p:nvPr/>
        </p:nvPicPr>
        <p:blipFill>
          <a:blip r:embed="rId3"/>
          <a:srcRect l="1317" t="0" r="7044" b="13255"/>
          <a:stretch/>
        </p:blipFill>
        <p:spPr>
          <a:xfrm>
            <a:off x="4565520" y="1838160"/>
            <a:ext cx="4469040" cy="346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Useful features: Scatter plots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76200" y="1374840"/>
            <a:ext cx="8417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https://matplotlib.org/examples/shapes_and_collections/scatter_demo.html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Picture 1" descr=""/>
          <p:cNvPicPr/>
          <p:nvPr/>
        </p:nvPicPr>
        <p:blipFill>
          <a:blip r:embed="rId2"/>
          <a:srcRect l="4180" t="6255" r="4180" b="2747"/>
          <a:stretch/>
        </p:blipFill>
        <p:spPr>
          <a:xfrm>
            <a:off x="1547640" y="1700280"/>
            <a:ext cx="5399280" cy="438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Useful features: Interpolation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76200" y="1374840"/>
            <a:ext cx="8417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https://matplotlib.org/examples/images_contours_and_fields/interpolation_methods.html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Picture 1" descr=""/>
          <p:cNvPicPr/>
          <p:nvPr/>
        </p:nvPicPr>
        <p:blipFill>
          <a:blip r:embed="rId2"/>
          <a:srcRect l="11414" t="7474" r="8264" b="7474"/>
          <a:stretch/>
        </p:blipFill>
        <p:spPr>
          <a:xfrm>
            <a:off x="390600" y="1700280"/>
            <a:ext cx="8140680" cy="431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Introducing Matplotlib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148428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Matplotlib enables you to generate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plots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histograms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 spectra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bar charts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error charts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scatterplots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etc, with just a few lines of code.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simple plotting the "pyplot" interface provides a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MATLAB-like interface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also have full control of </a:t>
            </a:r>
            <a:r>
              <a:rPr b="0" i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line styles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0" i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font properties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0" i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axes properties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etc, via an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object oriented interface 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 via a set of functions familiar to MATLAB users.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76200" y="2602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Useful features: quiver and stream plot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57200" y="764640"/>
            <a:ext cx="8228160" cy="8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https://matplotlib.org/examples/pylab_examples/quiver_demo.html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https://matplotlib.org/examples/images_contours_and_fields/streamplot_demo_features.html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Picture 3" descr=""/>
          <p:cNvPicPr/>
          <p:nvPr/>
        </p:nvPicPr>
        <p:blipFill>
          <a:blip r:embed="rId3"/>
          <a:stretch/>
        </p:blipFill>
        <p:spPr>
          <a:xfrm>
            <a:off x="4968000" y="2420640"/>
            <a:ext cx="3112920" cy="254700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pic>
        <p:nvPicPr>
          <p:cNvPr id="177" name="" descr=""/>
          <p:cNvPicPr/>
          <p:nvPr/>
        </p:nvPicPr>
        <p:blipFill>
          <a:blip r:embed="rId4"/>
          <a:stretch/>
        </p:blipFill>
        <p:spPr>
          <a:xfrm>
            <a:off x="864000" y="2304000"/>
            <a:ext cx="3456720" cy="282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Useful features: Polar bar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76200" y="1052640"/>
            <a:ext cx="8417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https://matplotlib.org/examples/pie_and_polar_charts/polar_bar_demo.html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Picture 1" descr=""/>
          <p:cNvPicPr/>
          <p:nvPr/>
        </p:nvPicPr>
        <p:blipFill>
          <a:blip r:embed="rId2"/>
          <a:stretch/>
        </p:blipFill>
        <p:spPr>
          <a:xfrm>
            <a:off x="1619280" y="1413000"/>
            <a:ext cx="5615280" cy="459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One last word: the OOP interface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57200" y="134136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have demonstrated Matplotlib using the "pylab" interface (which aims to mimic that of MATLAB).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can interact with Matplotlib using its OOP interface (known as the </a:t>
            </a: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Matplotlib API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). This is a different interface to the same functionality.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 time you may wish to use the OOP interface for complex plotting applications.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507960"/>
            <a:ext cx="822816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info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224000" y="1246320"/>
            <a:ext cx="648000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Matplotlib: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https://matplotlib.org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Matplotlib gallery: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https://matplotlib.org/gallery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Pyplot reference: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https://matplotlib.org/api/pyplot_summary.html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Cartopy: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https://scitools.org.uk/cartopy/docs/latest/index.html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Books, videos and tutorials: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https://matplotlib.org/resources/index.html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Recommending Matplotlib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76200" y="1374840"/>
            <a:ext cx="8417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 with all open source Python tools there are other options and approaches available.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However, Matplotlib, like NumPy, has become the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clear leader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its particular niche.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you want to do (high quality) visualisation in Python – use Matplotlib!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Using Matplotlib Interactively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76200" y="1374840"/>
            <a:ext cx="8417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Matplotlib has its own interactive plotting window: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256000" y="2376000"/>
            <a:ext cx="3454920" cy="310716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430560" y="2385360"/>
            <a:ext cx="4537080" cy="308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Using Matplotlib Interactively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257508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buttons allow you to: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Re-set the image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Move between different plots in this session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Scroll around the current plot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Zoom in to specified region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View whole plot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Save the plot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792000" y="1296000"/>
            <a:ext cx="6950880" cy="86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first plot: A simple line graph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1600200"/>
            <a:ext cx="822816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matplotlib.pyplot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plt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plt.plot([1,2,3,4])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plt.show()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68360" y="3710160"/>
            <a:ext cx="3310200" cy="100404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Defaults are used for things you do not specify (such as the x-axis values).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4505760" y="2088000"/>
            <a:ext cx="4206240" cy="321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>
                <p:childTnLst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Two lines with axes and a title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1341360"/>
            <a:ext cx="8228160" cy="20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times = [0, 0.25, 0.5, 0.75]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plt.plot(times, [0,0.5,1,1.2], 'g--')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Plt.plot(times, [1, 2, 3, 4],  'r')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plt.title('Concentration of Chlorine vs Time')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plt.ylabel('Concentration (%)')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plt.xlabel('Time (s)')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plt.show()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464000" y="2592000"/>
            <a:ext cx="4412520" cy="333900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360000" y="4736880"/>
            <a:ext cx="3852000" cy="80640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Assume we have always run: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matplotlib.pyplot </a:t>
            </a:r>
            <a:r>
              <a:rPr b="1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plt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76200" y="380880"/>
            <a:ext cx="841716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a legend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93560" y="1341360"/>
            <a:ext cx="8685360" cy="29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times = [0, 0.25, 0.5, 0.75]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plt.plot(times, [0,0.5,1,1.2], 'g--', label = "Some data")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plt.plot(times, [1, 2, 3, 4],  'r', label = "Other data")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plt.title('Concentration of Chlorine vs Time')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plt.ylabel('Concentration (%)')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plt.xlabel('Time (s)')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plt.legend()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plt.show()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4444560" y="2519280"/>
            <a:ext cx="4554720" cy="34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29621</TotalTime>
  <Application>LibreOffice/5.1.6.2$Linux_X86_64 LibreOffice_project/10m0$Build-2</Application>
  <Words>1822</Words>
  <Paragraphs>306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2014-03-03T17:46:53Z</dcterms:created>
  <dc:creator>Authorised User</dc:creator>
  <dc:description/>
  <dc:language>en-GB</dc:language>
  <cp:lastModifiedBy/>
  <dcterms:modified xsi:type="dcterms:W3CDTF">2020-02-06T14:23:41Z</dcterms:modified>
  <cp:revision>146</cp:revision>
  <dc:subject/>
  <dc:title>Python Boolean type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38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