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581E1C-2938-4F57-A209-E6C483D2A432}"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33201-C15D-4EE8-B400-CB2033B290A8}" type="slidenum">
              <a:rPr lang="en-US" smtClean="0"/>
              <a:t>‹#›</a:t>
            </a:fld>
            <a:endParaRPr lang="en-US"/>
          </a:p>
        </p:txBody>
      </p:sp>
    </p:spTree>
    <p:extLst>
      <p:ext uri="{BB962C8B-B14F-4D97-AF65-F5344CB8AC3E}">
        <p14:creationId xmlns:p14="http://schemas.microsoft.com/office/powerpoint/2010/main" val="864009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581E1C-2938-4F57-A209-E6C483D2A432}"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33201-C15D-4EE8-B400-CB2033B290A8}" type="slidenum">
              <a:rPr lang="en-US" smtClean="0"/>
              <a:t>‹#›</a:t>
            </a:fld>
            <a:endParaRPr lang="en-US"/>
          </a:p>
        </p:txBody>
      </p:sp>
    </p:spTree>
    <p:extLst>
      <p:ext uri="{BB962C8B-B14F-4D97-AF65-F5344CB8AC3E}">
        <p14:creationId xmlns:p14="http://schemas.microsoft.com/office/powerpoint/2010/main" val="3895265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581E1C-2938-4F57-A209-E6C483D2A432}"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33201-C15D-4EE8-B400-CB2033B290A8}" type="slidenum">
              <a:rPr lang="en-US" smtClean="0"/>
              <a:t>‹#›</a:t>
            </a:fld>
            <a:endParaRPr lang="en-US"/>
          </a:p>
        </p:txBody>
      </p:sp>
    </p:spTree>
    <p:extLst>
      <p:ext uri="{BB962C8B-B14F-4D97-AF65-F5344CB8AC3E}">
        <p14:creationId xmlns:p14="http://schemas.microsoft.com/office/powerpoint/2010/main" val="3161458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581E1C-2938-4F57-A209-E6C483D2A432}"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33201-C15D-4EE8-B400-CB2033B290A8}" type="slidenum">
              <a:rPr lang="en-US" smtClean="0"/>
              <a:t>‹#›</a:t>
            </a:fld>
            <a:endParaRPr lang="en-US"/>
          </a:p>
        </p:txBody>
      </p:sp>
    </p:spTree>
    <p:extLst>
      <p:ext uri="{BB962C8B-B14F-4D97-AF65-F5344CB8AC3E}">
        <p14:creationId xmlns:p14="http://schemas.microsoft.com/office/powerpoint/2010/main" val="2945850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581E1C-2938-4F57-A209-E6C483D2A432}"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33201-C15D-4EE8-B400-CB2033B290A8}" type="slidenum">
              <a:rPr lang="en-US" smtClean="0"/>
              <a:t>‹#›</a:t>
            </a:fld>
            <a:endParaRPr lang="en-US"/>
          </a:p>
        </p:txBody>
      </p:sp>
    </p:spTree>
    <p:extLst>
      <p:ext uri="{BB962C8B-B14F-4D97-AF65-F5344CB8AC3E}">
        <p14:creationId xmlns:p14="http://schemas.microsoft.com/office/powerpoint/2010/main" val="1589209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581E1C-2938-4F57-A209-E6C483D2A432}"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33201-C15D-4EE8-B400-CB2033B290A8}" type="slidenum">
              <a:rPr lang="en-US" smtClean="0"/>
              <a:t>‹#›</a:t>
            </a:fld>
            <a:endParaRPr lang="en-US"/>
          </a:p>
        </p:txBody>
      </p:sp>
    </p:spTree>
    <p:extLst>
      <p:ext uri="{BB962C8B-B14F-4D97-AF65-F5344CB8AC3E}">
        <p14:creationId xmlns:p14="http://schemas.microsoft.com/office/powerpoint/2010/main" val="2603150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581E1C-2938-4F57-A209-E6C483D2A432}" type="datetimeFigureOut">
              <a:rPr lang="en-US" smtClean="0"/>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033201-C15D-4EE8-B400-CB2033B290A8}" type="slidenum">
              <a:rPr lang="en-US" smtClean="0"/>
              <a:t>‹#›</a:t>
            </a:fld>
            <a:endParaRPr lang="en-US"/>
          </a:p>
        </p:txBody>
      </p:sp>
    </p:spTree>
    <p:extLst>
      <p:ext uri="{BB962C8B-B14F-4D97-AF65-F5344CB8AC3E}">
        <p14:creationId xmlns:p14="http://schemas.microsoft.com/office/powerpoint/2010/main" val="351756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581E1C-2938-4F57-A209-E6C483D2A432}" type="datetimeFigureOut">
              <a:rPr lang="en-US" smtClean="0"/>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033201-C15D-4EE8-B400-CB2033B290A8}" type="slidenum">
              <a:rPr lang="en-US" smtClean="0"/>
              <a:t>‹#›</a:t>
            </a:fld>
            <a:endParaRPr lang="en-US"/>
          </a:p>
        </p:txBody>
      </p:sp>
    </p:spTree>
    <p:extLst>
      <p:ext uri="{BB962C8B-B14F-4D97-AF65-F5344CB8AC3E}">
        <p14:creationId xmlns:p14="http://schemas.microsoft.com/office/powerpoint/2010/main" val="3829664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81E1C-2938-4F57-A209-E6C483D2A432}" type="datetimeFigureOut">
              <a:rPr lang="en-US" smtClean="0"/>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033201-C15D-4EE8-B400-CB2033B290A8}" type="slidenum">
              <a:rPr lang="en-US" smtClean="0"/>
              <a:t>‹#›</a:t>
            </a:fld>
            <a:endParaRPr lang="en-US"/>
          </a:p>
        </p:txBody>
      </p:sp>
    </p:spTree>
    <p:extLst>
      <p:ext uri="{BB962C8B-B14F-4D97-AF65-F5344CB8AC3E}">
        <p14:creationId xmlns:p14="http://schemas.microsoft.com/office/powerpoint/2010/main" val="245710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581E1C-2938-4F57-A209-E6C483D2A432}"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33201-C15D-4EE8-B400-CB2033B290A8}" type="slidenum">
              <a:rPr lang="en-US" smtClean="0"/>
              <a:t>‹#›</a:t>
            </a:fld>
            <a:endParaRPr lang="en-US"/>
          </a:p>
        </p:txBody>
      </p:sp>
    </p:spTree>
    <p:extLst>
      <p:ext uri="{BB962C8B-B14F-4D97-AF65-F5344CB8AC3E}">
        <p14:creationId xmlns:p14="http://schemas.microsoft.com/office/powerpoint/2010/main" val="132837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581E1C-2938-4F57-A209-E6C483D2A432}"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33201-C15D-4EE8-B400-CB2033B290A8}" type="slidenum">
              <a:rPr lang="en-US" smtClean="0"/>
              <a:t>‹#›</a:t>
            </a:fld>
            <a:endParaRPr lang="en-US"/>
          </a:p>
        </p:txBody>
      </p:sp>
    </p:spTree>
    <p:extLst>
      <p:ext uri="{BB962C8B-B14F-4D97-AF65-F5344CB8AC3E}">
        <p14:creationId xmlns:p14="http://schemas.microsoft.com/office/powerpoint/2010/main" val="1607802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581E1C-2938-4F57-A209-E6C483D2A432}" type="datetimeFigureOut">
              <a:rPr lang="en-US" smtClean="0"/>
              <a:t>1/12/2022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33201-C15D-4EE8-B400-CB2033B290A8}" type="slidenum">
              <a:rPr lang="en-US" smtClean="0"/>
              <a:t>‹#›</a:t>
            </a:fld>
            <a:endParaRPr lang="en-US"/>
          </a:p>
        </p:txBody>
      </p:sp>
    </p:spTree>
    <p:extLst>
      <p:ext uri="{BB962C8B-B14F-4D97-AF65-F5344CB8AC3E}">
        <p14:creationId xmlns:p14="http://schemas.microsoft.com/office/powerpoint/2010/main" val="1586339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JAVAScript</a:t>
            </a:r>
            <a:r>
              <a:rPr lang="en-US" dirty="0" smtClean="0"/>
              <a:t> - Introduction</a:t>
            </a:r>
            <a:endParaRPr lang="en-US" dirty="0"/>
          </a:p>
        </p:txBody>
      </p:sp>
      <p:sp>
        <p:nvSpPr>
          <p:cNvPr id="3" name="Subtitle 2"/>
          <p:cNvSpPr>
            <a:spLocks noGrp="1"/>
          </p:cNvSpPr>
          <p:nvPr>
            <p:ph type="subTitle" idx="1"/>
          </p:nvPr>
        </p:nvSpPr>
        <p:spPr/>
        <p:txBody>
          <a:bodyPr/>
          <a:lstStyle/>
          <a:p>
            <a:r>
              <a:rPr lang="en-US" dirty="0" smtClean="0"/>
              <a:t>By ETL</a:t>
            </a:r>
            <a:endParaRPr lang="en-US" dirty="0"/>
          </a:p>
        </p:txBody>
      </p:sp>
    </p:spTree>
    <p:extLst>
      <p:ext uri="{BB962C8B-B14F-4D97-AF65-F5344CB8AC3E}">
        <p14:creationId xmlns:p14="http://schemas.microsoft.com/office/powerpoint/2010/main" val="3447644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Variables and Numbers</a:t>
            </a:r>
            <a:endParaRPr lang="en-US" dirty="0"/>
          </a:p>
        </p:txBody>
      </p:sp>
      <p:sp>
        <p:nvSpPr>
          <p:cNvPr id="3" name="Content Placeholder 2"/>
          <p:cNvSpPr>
            <a:spLocks noGrp="1"/>
          </p:cNvSpPr>
          <p:nvPr>
            <p:ph idx="1"/>
          </p:nvPr>
        </p:nvSpPr>
        <p:spPr/>
        <p:txBody>
          <a:bodyPr>
            <a:normAutofit/>
          </a:bodyPr>
          <a:lstStyle/>
          <a:p>
            <a:pPr marL="0" indent="0">
              <a:buNone/>
            </a:pPr>
            <a:r>
              <a:rPr lang="en-US" dirty="0"/>
              <a:t>I</a:t>
            </a:r>
            <a:r>
              <a:rPr lang="en-US" dirty="0" smtClean="0"/>
              <a:t>f you specify a number instead of a string as an alert message... </a:t>
            </a:r>
            <a:r>
              <a:rPr lang="en-US" dirty="0" smtClean="0">
                <a:solidFill>
                  <a:srgbClr val="FF0000"/>
                </a:solidFill>
              </a:rPr>
              <a:t>alert(144); </a:t>
            </a:r>
          </a:p>
          <a:p>
            <a:pPr marL="0" indent="0">
              <a:buNone/>
            </a:pPr>
            <a:r>
              <a:rPr lang="en-US" dirty="0" smtClean="0"/>
              <a:t>...or if you specify a variable that represents a number as an alert message...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caseQty</a:t>
            </a:r>
            <a:r>
              <a:rPr lang="en-US" dirty="0" smtClean="0">
                <a:solidFill>
                  <a:srgbClr val="FF0000"/>
                </a:solidFill>
              </a:rPr>
              <a:t> = 144;</a:t>
            </a:r>
          </a:p>
          <a:p>
            <a:pPr marL="0" indent="0">
              <a:buNone/>
            </a:pPr>
            <a:r>
              <a:rPr lang="en-US" dirty="0" smtClean="0">
                <a:solidFill>
                  <a:srgbClr val="FF0000"/>
                </a:solidFill>
              </a:rPr>
              <a:t>alert(</a:t>
            </a:r>
            <a:r>
              <a:rPr lang="en-US" dirty="0" err="1" smtClean="0">
                <a:solidFill>
                  <a:srgbClr val="FF0000"/>
                </a:solidFill>
              </a:rPr>
              <a:t>caseQty</a:t>
            </a:r>
            <a:r>
              <a:rPr lang="en-US" dirty="0" smtClean="0">
                <a:solidFill>
                  <a:srgbClr val="FF0000"/>
                </a:solidFill>
              </a:rPr>
              <a:t>); </a:t>
            </a:r>
          </a:p>
          <a:p>
            <a:pPr marL="0" indent="0">
              <a:buNone/>
            </a:pPr>
            <a:r>
              <a:rPr lang="en-US" dirty="0" smtClean="0"/>
              <a:t>...JavaScript automatically converts it to a string and displays it. </a:t>
            </a:r>
            <a:endParaRPr lang="en-US" dirty="0"/>
          </a:p>
        </p:txBody>
      </p:sp>
    </p:spTree>
    <p:extLst>
      <p:ext uri="{BB962C8B-B14F-4D97-AF65-F5344CB8AC3E}">
        <p14:creationId xmlns:p14="http://schemas.microsoft.com/office/powerpoint/2010/main" val="3790624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Variable Names Legal and Illegal</a:t>
            </a:r>
            <a:endParaRPr lang="en-US" dirty="0"/>
          </a:p>
        </p:txBody>
      </p:sp>
      <p:sp>
        <p:nvSpPr>
          <p:cNvPr id="4" name="Content Placeholder 3"/>
          <p:cNvSpPr>
            <a:spLocks noGrp="1"/>
          </p:cNvSpPr>
          <p:nvPr>
            <p:ph idx="1"/>
          </p:nvPr>
        </p:nvSpPr>
        <p:spPr/>
        <p:txBody>
          <a:bodyPr/>
          <a:lstStyle/>
          <a:p>
            <a:r>
              <a:rPr lang="en-US" dirty="0" smtClean="0"/>
              <a:t>A variable name can't contain any spaces. </a:t>
            </a:r>
          </a:p>
          <a:p>
            <a:r>
              <a:rPr lang="en-US" dirty="0" smtClean="0"/>
              <a:t>You can't enclose it in quotation marks.</a:t>
            </a:r>
          </a:p>
          <a:p>
            <a:r>
              <a:rPr lang="en-US" dirty="0" smtClean="0"/>
              <a:t>The name can't be a number or start with a number. It can contain number.</a:t>
            </a:r>
          </a:p>
          <a:p>
            <a:r>
              <a:rPr lang="en-US" dirty="0" smtClean="0"/>
              <a:t>A variable name can contain only letters, numbers, dollar signs, and underscores. </a:t>
            </a:r>
          </a:p>
          <a:p>
            <a:r>
              <a:rPr lang="en-US" dirty="0" smtClean="0"/>
              <a:t>Though a variable name can't be any of JavaScript's keywords, it can contain keywords. For example, </a:t>
            </a:r>
            <a:r>
              <a:rPr lang="en-US" dirty="0" err="1" smtClean="0"/>
              <a:t>userAlert</a:t>
            </a:r>
            <a:r>
              <a:rPr lang="en-US" dirty="0" smtClean="0"/>
              <a:t> and </a:t>
            </a:r>
            <a:r>
              <a:rPr lang="en-US" dirty="0" err="1" smtClean="0"/>
              <a:t>myVar</a:t>
            </a:r>
            <a:r>
              <a:rPr lang="en-US" dirty="0" smtClean="0"/>
              <a:t> are legal. </a:t>
            </a:r>
            <a:endParaRPr lang="en-US" dirty="0"/>
          </a:p>
        </p:txBody>
      </p:sp>
    </p:spTree>
    <p:extLst>
      <p:ext uri="{BB962C8B-B14F-4D97-AF65-F5344CB8AC3E}">
        <p14:creationId xmlns:p14="http://schemas.microsoft.com/office/powerpoint/2010/main" val="2555268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Variable Names Legal and Illegal</a:t>
            </a:r>
            <a:endParaRPr lang="en-US" dirty="0"/>
          </a:p>
        </p:txBody>
      </p:sp>
      <p:sp>
        <p:nvSpPr>
          <p:cNvPr id="4" name="Content Placeholder 3"/>
          <p:cNvSpPr>
            <a:spLocks noGrp="1"/>
          </p:cNvSpPr>
          <p:nvPr>
            <p:ph idx="1"/>
          </p:nvPr>
        </p:nvSpPr>
        <p:spPr/>
        <p:txBody>
          <a:bodyPr>
            <a:normAutofit fontScale="85000" lnSpcReduction="20000"/>
          </a:bodyPr>
          <a:lstStyle/>
          <a:p>
            <a:r>
              <a:rPr lang="en-US" dirty="0" smtClean="0"/>
              <a:t>Capital letters are fine, but be careful. Variable names are case sensitive. </a:t>
            </a:r>
            <a:r>
              <a:rPr lang="en-US" dirty="0" smtClean="0">
                <a:solidFill>
                  <a:srgbClr val="FF0000"/>
                </a:solidFill>
              </a:rPr>
              <a:t>A rose is not a Rose. </a:t>
            </a:r>
            <a:r>
              <a:rPr lang="en-US" dirty="0" smtClean="0"/>
              <a:t>If you assign the string "Floribundas" to the variable </a:t>
            </a:r>
            <a:r>
              <a:rPr lang="en-US" dirty="0" smtClean="0">
                <a:solidFill>
                  <a:srgbClr val="FF0000"/>
                </a:solidFill>
              </a:rPr>
              <a:t>rose</a:t>
            </a:r>
            <a:r>
              <a:rPr lang="en-US" dirty="0" smtClean="0"/>
              <a:t>, and then ask JavaScript for the value assigned to </a:t>
            </a:r>
            <a:r>
              <a:rPr lang="en-US" dirty="0" smtClean="0">
                <a:solidFill>
                  <a:srgbClr val="FF0000"/>
                </a:solidFill>
              </a:rPr>
              <a:t>Rose</a:t>
            </a:r>
            <a:r>
              <a:rPr lang="en-US" dirty="0" smtClean="0"/>
              <a:t>, you'll come up empty. </a:t>
            </a:r>
          </a:p>
          <a:p>
            <a:r>
              <a:rPr lang="en-US" dirty="0" err="1" smtClean="0"/>
              <a:t>camelCase</a:t>
            </a:r>
            <a:r>
              <a:rPr lang="en-US" dirty="0" smtClean="0"/>
              <a:t> naming convention. Why "</a:t>
            </a:r>
            <a:r>
              <a:rPr lang="en-US" dirty="0" err="1" smtClean="0"/>
              <a:t>camelCase</a:t>
            </a:r>
            <a:r>
              <a:rPr lang="en-US" dirty="0" smtClean="0"/>
              <a:t>"? Because there is a hump or two (or three) in the middle if the name is formed by more than one word. A </a:t>
            </a:r>
            <a:r>
              <a:rPr lang="en-US" dirty="0" err="1" smtClean="0"/>
              <a:t>camelCase</a:t>
            </a:r>
            <a:r>
              <a:rPr lang="en-US" dirty="0" smtClean="0"/>
              <a:t> name begins in lower case. If there's more than one word in the name, each subsequent word gets an initial cap, creating a hump. If you form a variable name with only one word, like response, there's no hump. It's a camel that's out of food. Please adopt the </a:t>
            </a:r>
            <a:r>
              <a:rPr lang="en-US" dirty="0" err="1" smtClean="0"/>
              <a:t>camelCase</a:t>
            </a:r>
            <a:r>
              <a:rPr lang="en-US" dirty="0" smtClean="0"/>
              <a:t> convention. It'll make your variable names more readable, and you'll be less likely to get variable names mixed up. </a:t>
            </a:r>
          </a:p>
          <a:p>
            <a:r>
              <a:rPr lang="en-US" dirty="0" smtClean="0"/>
              <a:t>Examples: </a:t>
            </a:r>
          </a:p>
          <a:p>
            <a:r>
              <a:rPr lang="en-US" dirty="0" err="1" smtClean="0">
                <a:solidFill>
                  <a:srgbClr val="FF0000"/>
                </a:solidFill>
              </a:rPr>
              <a:t>userResponse</a:t>
            </a:r>
            <a:r>
              <a:rPr lang="en-US" dirty="0" smtClean="0">
                <a:solidFill>
                  <a:srgbClr val="FF0000"/>
                </a:solidFill>
              </a:rPr>
              <a:t> </a:t>
            </a:r>
          </a:p>
          <a:p>
            <a:r>
              <a:rPr lang="en-US" dirty="0" err="1" smtClean="0">
                <a:solidFill>
                  <a:srgbClr val="FF0000"/>
                </a:solidFill>
              </a:rPr>
              <a:t>userResponseTime</a:t>
            </a:r>
            <a:r>
              <a:rPr lang="en-US" dirty="0" smtClean="0">
                <a:solidFill>
                  <a:srgbClr val="FF0000"/>
                </a:solidFill>
              </a:rPr>
              <a:t> </a:t>
            </a:r>
          </a:p>
        </p:txBody>
      </p:sp>
    </p:spTree>
    <p:extLst>
      <p:ext uri="{BB962C8B-B14F-4D97-AF65-F5344CB8AC3E}">
        <p14:creationId xmlns:p14="http://schemas.microsoft.com/office/powerpoint/2010/main" val="3087150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Variable Names Legal and Illegal</a:t>
            </a:r>
            <a:endParaRPr lang="en-US" dirty="0"/>
          </a:p>
        </p:txBody>
      </p:sp>
      <p:sp>
        <p:nvSpPr>
          <p:cNvPr id="4" name="Content Placeholder 3"/>
          <p:cNvSpPr>
            <a:spLocks noGrp="1"/>
          </p:cNvSpPr>
          <p:nvPr>
            <p:ph idx="1"/>
          </p:nvPr>
        </p:nvSpPr>
        <p:spPr/>
        <p:txBody>
          <a:bodyPr>
            <a:normAutofit/>
          </a:bodyPr>
          <a:lstStyle/>
          <a:p>
            <a:r>
              <a:rPr lang="en-US" dirty="0" smtClean="0"/>
              <a:t>Make your variable names descriptive, so it's easier to figure out what your code means when you or someone else comes back to it three weeks or a year from now. Generally, </a:t>
            </a:r>
            <a:r>
              <a:rPr lang="en-US" dirty="0" err="1" smtClean="0">
                <a:solidFill>
                  <a:srgbClr val="FF0000"/>
                </a:solidFill>
              </a:rPr>
              <a:t>userName</a:t>
            </a:r>
            <a:r>
              <a:rPr lang="en-US" dirty="0" smtClean="0"/>
              <a:t> is better than </a:t>
            </a:r>
            <a:r>
              <a:rPr lang="en-US" dirty="0" smtClean="0">
                <a:solidFill>
                  <a:srgbClr val="FF0000"/>
                </a:solidFill>
              </a:rPr>
              <a:t>x.</a:t>
            </a:r>
          </a:p>
        </p:txBody>
      </p:sp>
    </p:spTree>
    <p:extLst>
      <p:ext uri="{BB962C8B-B14F-4D97-AF65-F5344CB8AC3E}">
        <p14:creationId xmlns:p14="http://schemas.microsoft.com/office/powerpoint/2010/main" val="2160847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Math expressions: Familiar operators</a:t>
            </a:r>
            <a:endParaRPr lang="en-US" dirty="0"/>
          </a:p>
        </p:txBody>
      </p:sp>
      <p:sp>
        <p:nvSpPr>
          <p:cNvPr id="3" name="Content Placeholder 2"/>
          <p:cNvSpPr>
            <a:spLocks noGrp="1"/>
          </p:cNvSpPr>
          <p:nvPr>
            <p:ph idx="1"/>
          </p:nvPr>
        </p:nvSpPr>
        <p:spPr/>
        <p:txBody>
          <a:bodyPr/>
          <a:lstStyle/>
          <a:p>
            <a:pPr marL="0" indent="0">
              <a:buNone/>
            </a:pPr>
            <a:r>
              <a:rPr lang="en-US" dirty="0" smtClean="0"/>
              <a:t>Wherever you can use a number, you can use a math expression. For example, you're familiar with this kind of statement.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popularNumber</a:t>
            </a:r>
            <a:r>
              <a:rPr lang="en-US" dirty="0" smtClean="0">
                <a:solidFill>
                  <a:srgbClr val="FF0000"/>
                </a:solidFill>
              </a:rPr>
              <a:t> = 4; </a:t>
            </a:r>
          </a:p>
          <a:p>
            <a:pPr marL="0" indent="0">
              <a:buNone/>
            </a:pPr>
            <a:r>
              <a:rPr lang="en-US" dirty="0" smtClean="0"/>
              <a:t>But you can also write this.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popularNumber</a:t>
            </a:r>
            <a:r>
              <a:rPr lang="en-US" dirty="0" smtClean="0">
                <a:solidFill>
                  <a:srgbClr val="FF0000"/>
                </a:solidFill>
              </a:rPr>
              <a:t> = 2 + 2; </a:t>
            </a:r>
          </a:p>
          <a:p>
            <a:pPr marL="0" indent="0">
              <a:buNone/>
            </a:pPr>
            <a:r>
              <a:rPr lang="en-US" dirty="0" smtClean="0"/>
              <a:t>You can also write: </a:t>
            </a:r>
          </a:p>
          <a:p>
            <a:pPr marL="0" indent="0">
              <a:buNone/>
            </a:pPr>
            <a:r>
              <a:rPr lang="en-US" dirty="0" smtClean="0">
                <a:solidFill>
                  <a:srgbClr val="FF0000"/>
                </a:solidFill>
              </a:rPr>
              <a:t>alert(2 + 2); </a:t>
            </a:r>
          </a:p>
          <a:p>
            <a:pPr marL="0" indent="0">
              <a:buNone/>
            </a:pPr>
            <a:r>
              <a:rPr lang="en-US" dirty="0" smtClean="0"/>
              <a:t>This displays the </a:t>
            </a:r>
            <a:r>
              <a:rPr lang="en-US" dirty="0" err="1" smtClean="0"/>
              <a:t>messge</a:t>
            </a:r>
            <a:r>
              <a:rPr lang="en-US" dirty="0" smtClean="0"/>
              <a:t> "4" in an alert box.</a:t>
            </a:r>
            <a:endParaRPr lang="en-US" dirty="0"/>
          </a:p>
        </p:txBody>
      </p:sp>
    </p:spTree>
    <p:extLst>
      <p:ext uri="{BB962C8B-B14F-4D97-AF65-F5344CB8AC3E}">
        <p14:creationId xmlns:p14="http://schemas.microsoft.com/office/powerpoint/2010/main" val="1682578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Math expressions: Familiar operators</a:t>
            </a:r>
            <a:endParaRPr lang="en-US" dirty="0"/>
          </a:p>
        </p:txBody>
      </p:sp>
      <p:sp>
        <p:nvSpPr>
          <p:cNvPr id="3" name="Content Placeholder 2"/>
          <p:cNvSpPr>
            <a:spLocks noGrp="1"/>
          </p:cNvSpPr>
          <p:nvPr>
            <p:ph idx="1"/>
          </p:nvPr>
        </p:nvSpPr>
        <p:spPr/>
        <p:txBody>
          <a:bodyPr/>
          <a:lstStyle/>
          <a:p>
            <a:pPr marL="0" indent="0">
              <a:buNone/>
            </a:pPr>
            <a:r>
              <a:rPr lang="en-US" dirty="0" smtClean="0"/>
              <a:t>Here's a statement that subtracts 12 from 24, assigning 12 to the variable.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popularNumber</a:t>
            </a:r>
            <a:r>
              <a:rPr lang="en-US" dirty="0" smtClean="0">
                <a:solidFill>
                  <a:srgbClr val="FF0000"/>
                </a:solidFill>
              </a:rPr>
              <a:t> = 24 - 12;</a:t>
            </a:r>
          </a:p>
          <a:p>
            <a:pPr marL="0" indent="0">
              <a:buNone/>
            </a:pPr>
            <a:r>
              <a:rPr lang="en-US" dirty="0" smtClean="0"/>
              <a:t>This one assigns the product of 3 times 12, 36, to the variable.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popularNumber</a:t>
            </a:r>
            <a:r>
              <a:rPr lang="en-US" dirty="0" smtClean="0">
                <a:solidFill>
                  <a:srgbClr val="FF0000"/>
                </a:solidFill>
              </a:rPr>
              <a:t> = 3 *</a:t>
            </a:r>
          </a:p>
          <a:p>
            <a:pPr marL="0" indent="0">
              <a:buNone/>
            </a:pPr>
            <a:r>
              <a:rPr lang="en-US" dirty="0" smtClean="0"/>
              <a:t>you can mix variables and numbers.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num</a:t>
            </a:r>
            <a:r>
              <a:rPr lang="en-US" dirty="0" smtClean="0">
                <a:solidFill>
                  <a:srgbClr val="FF0000"/>
                </a:solidFill>
              </a:rPr>
              <a:t> = 10;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popularNumber</a:t>
            </a:r>
            <a:r>
              <a:rPr lang="en-US" dirty="0" smtClean="0">
                <a:solidFill>
                  <a:srgbClr val="FF0000"/>
                </a:solidFill>
              </a:rPr>
              <a:t> = </a:t>
            </a:r>
            <a:r>
              <a:rPr lang="en-US" dirty="0" err="1" smtClean="0">
                <a:solidFill>
                  <a:srgbClr val="FF0000"/>
                </a:solidFill>
              </a:rPr>
              <a:t>num</a:t>
            </a:r>
            <a:r>
              <a:rPr lang="en-US" dirty="0" smtClean="0">
                <a:solidFill>
                  <a:srgbClr val="FF0000"/>
                </a:solidFill>
              </a:rPr>
              <a:t> + 200; </a:t>
            </a:r>
            <a:endParaRPr lang="en-US" dirty="0">
              <a:solidFill>
                <a:srgbClr val="FF0000"/>
              </a:solidFill>
            </a:endParaRPr>
          </a:p>
        </p:txBody>
      </p:sp>
    </p:spTree>
    <p:extLst>
      <p:ext uri="{BB962C8B-B14F-4D97-AF65-F5344CB8AC3E}">
        <p14:creationId xmlns:p14="http://schemas.microsoft.com/office/powerpoint/2010/main" val="2912872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Math expressions: Familiar operators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You can also use nothing but variables.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num</a:t>
            </a:r>
            <a:r>
              <a:rPr lang="en-US" dirty="0" smtClean="0">
                <a:solidFill>
                  <a:srgbClr val="FF0000"/>
                </a:solidFill>
              </a:rPr>
              <a:t> = 10;</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anotherNum</a:t>
            </a:r>
            <a:r>
              <a:rPr lang="en-US" dirty="0" smtClean="0">
                <a:solidFill>
                  <a:srgbClr val="FF0000"/>
                </a:solidFill>
              </a:rPr>
              <a:t> = 1;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popularNumber</a:t>
            </a:r>
            <a:r>
              <a:rPr lang="en-US" dirty="0" smtClean="0">
                <a:solidFill>
                  <a:srgbClr val="FF0000"/>
                </a:solidFill>
              </a:rPr>
              <a:t> = </a:t>
            </a:r>
            <a:r>
              <a:rPr lang="en-US" dirty="0" err="1" smtClean="0">
                <a:solidFill>
                  <a:srgbClr val="FF0000"/>
                </a:solidFill>
              </a:rPr>
              <a:t>num</a:t>
            </a:r>
            <a:r>
              <a:rPr lang="en-US" dirty="0" smtClean="0">
                <a:solidFill>
                  <a:srgbClr val="FF0000"/>
                </a:solidFill>
              </a:rPr>
              <a:t> + </a:t>
            </a:r>
            <a:r>
              <a:rPr lang="en-US" dirty="0" err="1" smtClean="0">
                <a:solidFill>
                  <a:srgbClr val="FF0000"/>
                </a:solidFill>
              </a:rPr>
              <a:t>anotherNum</a:t>
            </a:r>
            <a:r>
              <a:rPr lang="en-US" dirty="0" smtClean="0">
                <a:solidFill>
                  <a:srgbClr val="FF0000"/>
                </a:solidFill>
              </a:rPr>
              <a:t>;</a:t>
            </a:r>
          </a:p>
          <a:p>
            <a:pPr marL="0" indent="0">
              <a:buNone/>
            </a:pPr>
            <a:r>
              <a:rPr lang="en-US" dirty="0" smtClean="0"/>
              <a:t>% is the modulus operator. It doesn't give you the result of dividing one number by another. It gives you the remainder when the division is executed. If one number divides evenly into another, the modulus operation returns 0. In the following statement, 0 is assigned to the variable.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whatsLeftOver</a:t>
            </a:r>
            <a:r>
              <a:rPr lang="en-US" dirty="0" smtClean="0">
                <a:solidFill>
                  <a:srgbClr val="FF0000"/>
                </a:solidFill>
              </a:rPr>
              <a:t> = 9 % 3;</a:t>
            </a:r>
            <a:endParaRPr lang="en-US" dirty="0">
              <a:solidFill>
                <a:srgbClr val="FF0000"/>
              </a:solidFill>
            </a:endParaRPr>
          </a:p>
        </p:txBody>
      </p:sp>
    </p:spTree>
    <p:extLst>
      <p:ext uri="{BB962C8B-B14F-4D97-AF65-F5344CB8AC3E}">
        <p14:creationId xmlns:p14="http://schemas.microsoft.com/office/powerpoint/2010/main" val="2522638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Math expressions: Unfamiliar operators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There are several specialized math expressions you need to know. Here's the first one. </a:t>
            </a:r>
          </a:p>
          <a:p>
            <a:pPr marL="0" indent="0">
              <a:buNone/>
            </a:pPr>
            <a:r>
              <a:rPr lang="en-US" dirty="0" err="1" smtClean="0">
                <a:solidFill>
                  <a:srgbClr val="FF0000"/>
                </a:solidFill>
              </a:rPr>
              <a:t>num</a:t>
            </a:r>
            <a:r>
              <a:rPr lang="en-US" dirty="0" smtClean="0">
                <a:solidFill>
                  <a:srgbClr val="FF0000"/>
                </a:solidFill>
              </a:rPr>
              <a:t>++; </a:t>
            </a:r>
          </a:p>
          <a:p>
            <a:pPr marL="0" indent="0">
              <a:buNone/>
            </a:pPr>
            <a:r>
              <a:rPr lang="en-US" dirty="0" smtClean="0"/>
              <a:t>This is a short way of writing... </a:t>
            </a:r>
          </a:p>
          <a:p>
            <a:pPr marL="0" indent="0">
              <a:buNone/>
            </a:pPr>
            <a:r>
              <a:rPr lang="en-US" dirty="0" err="1" smtClean="0">
                <a:solidFill>
                  <a:srgbClr val="FF0000"/>
                </a:solidFill>
              </a:rPr>
              <a:t>num</a:t>
            </a:r>
            <a:r>
              <a:rPr lang="en-US" dirty="0" smtClean="0">
                <a:solidFill>
                  <a:srgbClr val="FF0000"/>
                </a:solidFill>
              </a:rPr>
              <a:t> = </a:t>
            </a:r>
            <a:r>
              <a:rPr lang="en-US" dirty="0" err="1" smtClean="0">
                <a:solidFill>
                  <a:srgbClr val="FF0000"/>
                </a:solidFill>
              </a:rPr>
              <a:t>num</a:t>
            </a:r>
            <a:r>
              <a:rPr lang="en-US" dirty="0" smtClean="0">
                <a:solidFill>
                  <a:srgbClr val="FF0000"/>
                </a:solidFill>
              </a:rPr>
              <a:t> + 1</a:t>
            </a:r>
            <a:r>
              <a:rPr lang="en-US" dirty="0" smtClean="0"/>
              <a:t>; </a:t>
            </a:r>
          </a:p>
          <a:p>
            <a:pPr marL="0" indent="0">
              <a:buNone/>
            </a:pPr>
            <a:r>
              <a:rPr lang="en-US" dirty="0" smtClean="0"/>
              <a:t>It says first assign then increment. by 1. You decrement using minuses instead of pluses. </a:t>
            </a:r>
          </a:p>
          <a:p>
            <a:pPr marL="0" indent="0">
              <a:buNone/>
            </a:pPr>
            <a:r>
              <a:rPr lang="en-US" dirty="0" err="1" smtClean="0">
                <a:solidFill>
                  <a:srgbClr val="FF0000"/>
                </a:solidFill>
              </a:rPr>
              <a:t>num</a:t>
            </a:r>
            <a:r>
              <a:rPr lang="en-US" dirty="0" smtClean="0">
                <a:solidFill>
                  <a:srgbClr val="FF0000"/>
                </a:solidFill>
              </a:rPr>
              <a:t>--; </a:t>
            </a:r>
          </a:p>
          <a:p>
            <a:pPr marL="0" indent="0">
              <a:buNone/>
            </a:pPr>
            <a:r>
              <a:rPr lang="en-US" dirty="0" smtClean="0"/>
              <a:t>It says first assign then decrement by 1.</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num</a:t>
            </a:r>
            <a:r>
              <a:rPr lang="en-US" dirty="0" smtClean="0">
                <a:solidFill>
                  <a:srgbClr val="FF0000"/>
                </a:solidFill>
              </a:rPr>
              <a:t> = 1;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newNum</a:t>
            </a:r>
            <a:r>
              <a:rPr lang="en-US" dirty="0" smtClean="0">
                <a:solidFill>
                  <a:srgbClr val="FF0000"/>
                </a:solidFill>
              </a:rPr>
              <a:t> = </a:t>
            </a:r>
            <a:r>
              <a:rPr lang="en-US" dirty="0" err="1" smtClean="0">
                <a:solidFill>
                  <a:srgbClr val="FF0000"/>
                </a:solidFill>
              </a:rPr>
              <a:t>num</a:t>
            </a:r>
            <a:r>
              <a:rPr lang="en-US" dirty="0" smtClean="0">
                <a:solidFill>
                  <a:srgbClr val="FF0000"/>
                </a:solidFill>
              </a:rPr>
              <a:t>++; </a:t>
            </a:r>
          </a:p>
          <a:p>
            <a:pPr marL="0" indent="0">
              <a:buNone/>
            </a:pPr>
            <a:r>
              <a:rPr lang="en-US" dirty="0" smtClean="0"/>
              <a:t>In the example above, the original value of </a:t>
            </a:r>
            <a:r>
              <a:rPr lang="en-US" dirty="0" err="1" smtClean="0"/>
              <a:t>num</a:t>
            </a:r>
            <a:r>
              <a:rPr lang="en-US" dirty="0" smtClean="0"/>
              <a:t> is assigned to </a:t>
            </a:r>
            <a:r>
              <a:rPr lang="en-US" dirty="0" err="1" smtClean="0"/>
              <a:t>newNum</a:t>
            </a:r>
            <a:r>
              <a:rPr lang="en-US" dirty="0" smtClean="0"/>
              <a:t>, and </a:t>
            </a:r>
            <a:r>
              <a:rPr lang="en-US" dirty="0" err="1" smtClean="0"/>
              <a:t>num</a:t>
            </a:r>
            <a:r>
              <a:rPr lang="en-US" dirty="0" smtClean="0"/>
              <a:t> is incremented afterward. If </a:t>
            </a:r>
            <a:r>
              <a:rPr lang="en-US" dirty="0" err="1" smtClean="0"/>
              <a:t>num</a:t>
            </a:r>
            <a:r>
              <a:rPr lang="en-US" dirty="0" smtClean="0"/>
              <a:t> is originally assigned 1 in the first statement, the second statement boosts its value to 2. </a:t>
            </a:r>
            <a:r>
              <a:rPr lang="en-US" dirty="0" err="1" smtClean="0"/>
              <a:t>newNum</a:t>
            </a:r>
            <a:r>
              <a:rPr lang="en-US" dirty="0" smtClean="0"/>
              <a:t> gets the original value of </a:t>
            </a:r>
            <a:r>
              <a:rPr lang="en-US" dirty="0" err="1" smtClean="0"/>
              <a:t>num</a:t>
            </a:r>
            <a:r>
              <a:rPr lang="en-US" dirty="0" smtClean="0"/>
              <a:t>, 1. </a:t>
            </a:r>
            <a:endParaRPr lang="en-US" dirty="0">
              <a:solidFill>
                <a:srgbClr val="FF0000"/>
              </a:solidFill>
            </a:endParaRPr>
          </a:p>
        </p:txBody>
      </p:sp>
    </p:spTree>
    <p:extLst>
      <p:ext uri="{BB962C8B-B14F-4D97-AF65-F5344CB8AC3E}">
        <p14:creationId xmlns:p14="http://schemas.microsoft.com/office/powerpoint/2010/main" val="975975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Math expressions: Unfamiliar operators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If you place the pluses before the variable, you get a different result.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num</a:t>
            </a:r>
            <a:r>
              <a:rPr lang="en-US" dirty="0" smtClean="0">
                <a:solidFill>
                  <a:srgbClr val="FF0000"/>
                </a:solidFill>
              </a:rPr>
              <a:t> = 1;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newNum</a:t>
            </a:r>
            <a:r>
              <a:rPr lang="en-US" dirty="0" smtClean="0">
                <a:solidFill>
                  <a:srgbClr val="FF0000"/>
                </a:solidFill>
              </a:rPr>
              <a:t> = ++</a:t>
            </a:r>
            <a:r>
              <a:rPr lang="en-US" dirty="0" err="1" smtClean="0">
                <a:solidFill>
                  <a:srgbClr val="FF0000"/>
                </a:solidFill>
              </a:rPr>
              <a:t>num</a:t>
            </a:r>
            <a:r>
              <a:rPr lang="en-US" dirty="0" smtClean="0">
                <a:solidFill>
                  <a:srgbClr val="FF0000"/>
                </a:solidFill>
              </a:rPr>
              <a:t>; </a:t>
            </a:r>
          </a:p>
          <a:p>
            <a:pPr marL="0" indent="0">
              <a:buNone/>
            </a:pPr>
            <a:r>
              <a:rPr lang="en-US" dirty="0" smtClean="0"/>
              <a:t>In the statements above, both </a:t>
            </a:r>
            <a:r>
              <a:rPr lang="en-US" dirty="0" err="1" smtClean="0"/>
              <a:t>num</a:t>
            </a:r>
            <a:r>
              <a:rPr lang="en-US" dirty="0" smtClean="0"/>
              <a:t> and </a:t>
            </a:r>
            <a:r>
              <a:rPr lang="en-US" dirty="0" err="1" smtClean="0"/>
              <a:t>newNum</a:t>
            </a:r>
            <a:r>
              <a:rPr lang="en-US" dirty="0" smtClean="0"/>
              <a:t> wind up with a value of 2. If you put the minuses after the variable, the new variable is assigned the original value, and the first variable is decremented.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num</a:t>
            </a:r>
            <a:r>
              <a:rPr lang="en-US" dirty="0" smtClean="0">
                <a:solidFill>
                  <a:srgbClr val="FF0000"/>
                </a:solidFill>
              </a:rPr>
              <a:t> = 1;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newNum</a:t>
            </a:r>
            <a:r>
              <a:rPr lang="en-US" dirty="0" smtClean="0">
                <a:solidFill>
                  <a:srgbClr val="FF0000"/>
                </a:solidFill>
              </a:rPr>
              <a:t> = </a:t>
            </a:r>
            <a:r>
              <a:rPr lang="en-US" dirty="0" err="1" smtClean="0">
                <a:solidFill>
                  <a:srgbClr val="FF0000"/>
                </a:solidFill>
              </a:rPr>
              <a:t>num</a:t>
            </a:r>
            <a:r>
              <a:rPr lang="en-US" dirty="0" smtClean="0">
                <a:solidFill>
                  <a:srgbClr val="FF0000"/>
                </a:solidFill>
              </a:rPr>
              <a:t>--; </a:t>
            </a:r>
          </a:p>
          <a:p>
            <a:pPr marL="0" indent="0">
              <a:buNone/>
            </a:pPr>
            <a:r>
              <a:rPr lang="en-US" dirty="0" err="1" smtClean="0"/>
              <a:t>num</a:t>
            </a:r>
            <a:r>
              <a:rPr lang="en-US" dirty="0" smtClean="0"/>
              <a:t> is decremented to 0, and </a:t>
            </a:r>
            <a:r>
              <a:rPr lang="en-US" dirty="0" err="1" smtClean="0"/>
              <a:t>newNum</a:t>
            </a:r>
            <a:r>
              <a:rPr lang="en-US" dirty="0" smtClean="0"/>
              <a:t> gets the original value of </a:t>
            </a:r>
            <a:r>
              <a:rPr lang="en-US" dirty="0" err="1" smtClean="0"/>
              <a:t>num</a:t>
            </a:r>
            <a:r>
              <a:rPr lang="en-US" dirty="0" smtClean="0"/>
              <a:t>, 1. But if you put the minuses before the variable, </a:t>
            </a:r>
            <a:r>
              <a:rPr lang="en-US" dirty="0" err="1" smtClean="0"/>
              <a:t>newNum</a:t>
            </a:r>
            <a:r>
              <a:rPr lang="en-US" dirty="0" smtClean="0"/>
              <a:t> is assigned the decremented, not the original, value. Both </a:t>
            </a:r>
            <a:r>
              <a:rPr lang="en-US" dirty="0" err="1" smtClean="0"/>
              <a:t>num</a:t>
            </a:r>
            <a:r>
              <a:rPr lang="en-US" dirty="0" smtClean="0"/>
              <a:t> and </a:t>
            </a:r>
            <a:r>
              <a:rPr lang="en-US" dirty="0" err="1" smtClean="0"/>
              <a:t>newNum</a:t>
            </a:r>
            <a:r>
              <a:rPr lang="en-US" dirty="0" smtClean="0"/>
              <a:t> wind up with a value of 0.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num</a:t>
            </a:r>
            <a:r>
              <a:rPr lang="en-US" dirty="0" smtClean="0">
                <a:solidFill>
                  <a:srgbClr val="FF0000"/>
                </a:solidFill>
              </a:rPr>
              <a:t> = 1;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newNum</a:t>
            </a:r>
            <a:r>
              <a:rPr lang="en-US" dirty="0" smtClean="0">
                <a:solidFill>
                  <a:srgbClr val="FF0000"/>
                </a:solidFill>
              </a:rPr>
              <a:t> = --</a:t>
            </a:r>
            <a:r>
              <a:rPr lang="en-US" dirty="0" err="1" smtClean="0">
                <a:solidFill>
                  <a:srgbClr val="FF0000"/>
                </a:solidFill>
              </a:rPr>
              <a:t>num</a:t>
            </a:r>
            <a:r>
              <a:rPr lang="en-US" dirty="0" smtClean="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3146876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Math expressions: Eliminating ambiguity</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Complex arithmetic expressions can pose a problem, one that you may remember from high school algebra. Look at this example and tell me what the value of </a:t>
            </a:r>
            <a:r>
              <a:rPr lang="en-US" dirty="0" err="1" smtClean="0"/>
              <a:t>totalCost</a:t>
            </a:r>
            <a:r>
              <a:rPr lang="en-US" dirty="0" smtClean="0"/>
              <a:t> is.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totalCost</a:t>
            </a:r>
            <a:r>
              <a:rPr lang="en-US" dirty="0" smtClean="0">
                <a:solidFill>
                  <a:srgbClr val="FF0000"/>
                </a:solidFill>
              </a:rPr>
              <a:t> = 1 + 3 * 4; </a:t>
            </a:r>
          </a:p>
          <a:p>
            <a:pPr marL="0" indent="0">
              <a:buNone/>
            </a:pPr>
            <a:r>
              <a:rPr lang="en-US" dirty="0" err="1" smtClean="0"/>
              <a:t>totalCost</a:t>
            </a:r>
            <a:r>
              <a:rPr lang="en-US" dirty="0" smtClean="0"/>
              <a:t> has the value of 13. When you use </a:t>
            </a:r>
            <a:r>
              <a:rPr lang="en-US" dirty="0" err="1" smtClean="0"/>
              <a:t>parens</a:t>
            </a:r>
            <a:r>
              <a:rPr lang="en-US" dirty="0" smtClean="0"/>
              <a:t> to make your intentions clear to JavaScript, it also makes your code easier to grasp, both for other coders and for you when you're trying to understand your own code a year down the road. In this statement, the parentheses tell JavaScript to first multiply 3 by 4, then add 1. The result: 13.</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totalCost</a:t>
            </a:r>
            <a:r>
              <a:rPr lang="en-US" dirty="0" smtClean="0">
                <a:solidFill>
                  <a:srgbClr val="FF0000"/>
                </a:solidFill>
              </a:rPr>
              <a:t> = 1 + (3 * 4); </a:t>
            </a:r>
            <a:endParaRPr lang="en-US" dirty="0">
              <a:solidFill>
                <a:srgbClr val="FF0000"/>
              </a:solidFill>
            </a:endParaRPr>
          </a:p>
        </p:txBody>
      </p:sp>
    </p:spTree>
    <p:extLst>
      <p:ext uri="{BB962C8B-B14F-4D97-AF65-F5344CB8AC3E}">
        <p14:creationId xmlns:p14="http://schemas.microsoft.com/office/powerpoint/2010/main" val="492801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Alerts</a:t>
            </a:r>
            <a:endParaRPr lang="en-US" dirty="0"/>
          </a:p>
        </p:txBody>
      </p:sp>
      <p:sp>
        <p:nvSpPr>
          <p:cNvPr id="3" name="Content Placeholder 2"/>
          <p:cNvSpPr>
            <a:spLocks noGrp="1"/>
          </p:cNvSpPr>
          <p:nvPr>
            <p:ph idx="1"/>
          </p:nvPr>
        </p:nvSpPr>
        <p:spPr/>
        <p:txBody>
          <a:bodyPr/>
          <a:lstStyle/>
          <a:p>
            <a:pPr marL="0" indent="0">
              <a:buNone/>
            </a:pPr>
            <a:r>
              <a:rPr lang="en-US" dirty="0" smtClean="0"/>
              <a:t>The alert() displays an alert box with a message and an OK button.</a:t>
            </a:r>
          </a:p>
          <a:p>
            <a:pPr marL="0" indent="0">
              <a:buNone/>
            </a:pPr>
            <a:r>
              <a:rPr lang="en-US" dirty="0" smtClean="0"/>
              <a:t>Here's code for an alert that displays the message "Thank you!“</a:t>
            </a:r>
          </a:p>
          <a:p>
            <a:pPr marL="0" indent="0">
              <a:buNone/>
            </a:pPr>
            <a:endParaRPr lang="en-US" dirty="0" smtClean="0"/>
          </a:p>
          <a:p>
            <a:pPr marL="0" indent="0">
              <a:buNone/>
            </a:pPr>
            <a:r>
              <a:rPr lang="en-US" dirty="0" smtClean="0">
                <a:solidFill>
                  <a:srgbClr val="FF0000"/>
                </a:solidFill>
              </a:rPr>
              <a:t>alert("Thank you!");</a:t>
            </a:r>
          </a:p>
          <a:p>
            <a:pPr marL="0" indent="0">
              <a:buNone/>
            </a:pPr>
            <a:r>
              <a:rPr lang="en-US" dirty="0" smtClean="0">
                <a:solidFill>
                  <a:srgbClr val="FF0000"/>
                </a:solidFill>
              </a:rPr>
              <a:t>alert(‘Thank you!’);</a:t>
            </a:r>
          </a:p>
          <a:p>
            <a:pPr marL="0" indent="0">
              <a:buNone/>
            </a:pPr>
            <a:r>
              <a:rPr lang="en-US" dirty="0">
                <a:solidFill>
                  <a:srgbClr val="FF0000"/>
                </a:solidFill>
              </a:rPr>
              <a:t>w</a:t>
            </a:r>
            <a:r>
              <a:rPr lang="en-US" dirty="0" smtClean="0">
                <a:solidFill>
                  <a:srgbClr val="FF0000"/>
                </a:solidFill>
              </a:rPr>
              <a:t>indow. alert("Thank you!");</a:t>
            </a:r>
          </a:p>
          <a:p>
            <a:pPr marL="0" indent="0">
              <a:buNone/>
            </a:pPr>
            <a:endParaRPr lang="en-US" dirty="0" smtClean="0">
              <a:solidFill>
                <a:srgbClr val="FF0000"/>
              </a:solidFill>
            </a:endParaRPr>
          </a:p>
          <a:p>
            <a:pPr marL="0" indent="0">
              <a:buNone/>
            </a:pPr>
            <a:r>
              <a:rPr lang="en-US" dirty="0" smtClean="0"/>
              <a:t>Note that alert isn't capitalized. If you capitalize it, the script will stop.</a:t>
            </a:r>
            <a:endParaRPr lang="en-US" dirty="0">
              <a:solidFill>
                <a:srgbClr val="FF0000"/>
              </a:solidFill>
            </a:endParaRPr>
          </a:p>
        </p:txBody>
      </p:sp>
    </p:spTree>
    <p:extLst>
      <p:ext uri="{BB962C8B-B14F-4D97-AF65-F5344CB8AC3E}">
        <p14:creationId xmlns:p14="http://schemas.microsoft.com/office/powerpoint/2010/main" val="4216274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Concatenating text strings</a:t>
            </a:r>
            <a:endParaRPr lang="en-US" dirty="0"/>
          </a:p>
        </p:txBody>
      </p:sp>
      <p:sp>
        <p:nvSpPr>
          <p:cNvPr id="3" name="Content Placeholder 2"/>
          <p:cNvSpPr>
            <a:spLocks noGrp="1"/>
          </p:cNvSpPr>
          <p:nvPr>
            <p:ph idx="1"/>
          </p:nvPr>
        </p:nvSpPr>
        <p:spPr/>
        <p:txBody>
          <a:bodyPr/>
          <a:lstStyle/>
          <a:p>
            <a:pPr marL="0" indent="0">
              <a:buNone/>
            </a:pPr>
            <a:r>
              <a:rPr lang="en-US" dirty="0"/>
              <a:t>Y</a:t>
            </a:r>
            <a:r>
              <a:rPr lang="en-US" dirty="0" smtClean="0"/>
              <a:t>ou learned to display a message in an alert, coding it this way. </a:t>
            </a:r>
            <a:r>
              <a:rPr lang="en-US" dirty="0" smtClean="0">
                <a:solidFill>
                  <a:srgbClr val="FF0000"/>
                </a:solidFill>
              </a:rPr>
              <a:t>alert("Thanks for your input!"); </a:t>
            </a:r>
          </a:p>
          <a:p>
            <a:pPr marL="0" indent="0">
              <a:buNone/>
            </a:pPr>
            <a:r>
              <a:rPr lang="en-US" dirty="0" smtClean="0"/>
              <a:t>Or you could code it this way. </a:t>
            </a:r>
          </a:p>
          <a:p>
            <a:pPr marL="0" indent="0">
              <a:buNone/>
            </a:pPr>
            <a:r>
              <a:rPr lang="en-US" dirty="0" err="1" smtClean="0">
                <a:solidFill>
                  <a:srgbClr val="FF0000"/>
                </a:solidFill>
              </a:rPr>
              <a:t>var</a:t>
            </a:r>
            <a:r>
              <a:rPr lang="en-US" dirty="0" smtClean="0">
                <a:solidFill>
                  <a:srgbClr val="FF0000"/>
                </a:solidFill>
              </a:rPr>
              <a:t> message = "Thanks for your input!"; </a:t>
            </a:r>
          </a:p>
          <a:p>
            <a:pPr marL="0" indent="0">
              <a:buNone/>
            </a:pPr>
            <a:r>
              <a:rPr lang="en-US" dirty="0" smtClean="0">
                <a:solidFill>
                  <a:srgbClr val="FF0000"/>
                </a:solidFill>
              </a:rPr>
              <a:t>alert(message); </a:t>
            </a:r>
            <a:endParaRPr lang="en-US" dirty="0">
              <a:solidFill>
                <a:srgbClr val="FF0000"/>
              </a:solidFill>
            </a:endParaRPr>
          </a:p>
        </p:txBody>
      </p:sp>
    </p:spTree>
    <p:extLst>
      <p:ext uri="{BB962C8B-B14F-4D97-AF65-F5344CB8AC3E}">
        <p14:creationId xmlns:p14="http://schemas.microsoft.com/office/powerpoint/2010/main" val="797151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Concatenating text strings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solidFill>
                  <a:srgbClr val="FF0000"/>
                </a:solidFill>
              </a:rPr>
              <a:t>alert("Thanks, " + “Ali” + "!");</a:t>
            </a:r>
          </a:p>
          <a:p>
            <a:pPr marL="0" indent="0">
              <a:buNone/>
            </a:pPr>
            <a:r>
              <a:rPr lang="en-US" dirty="0" smtClean="0"/>
              <a:t>Using the plus operator, the code combines—concatenates—three elements into the message: the string "Thanks, " plus the string “Ali” plus the string "!“.</a:t>
            </a:r>
          </a:p>
          <a:p>
            <a:pPr marL="0" indent="0">
              <a:buNone/>
            </a:pPr>
            <a:r>
              <a:rPr lang="en-US" dirty="0" smtClean="0"/>
              <a:t>You can concatenate any combination of strings and variables, or all strings or all variables. For example, I can rewrite the last example this way…</a:t>
            </a:r>
          </a:p>
          <a:p>
            <a:pPr marL="0" indent="0">
              <a:buNone/>
            </a:pPr>
            <a:r>
              <a:rPr lang="en-US" dirty="0" err="1" smtClean="0">
                <a:solidFill>
                  <a:srgbClr val="FF0000"/>
                </a:solidFill>
              </a:rPr>
              <a:t>var</a:t>
            </a:r>
            <a:r>
              <a:rPr lang="en-US" dirty="0" smtClean="0">
                <a:solidFill>
                  <a:srgbClr val="FF0000"/>
                </a:solidFill>
              </a:rPr>
              <a:t> message = "Thanks, ";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userName</a:t>
            </a:r>
            <a:r>
              <a:rPr lang="en-US" dirty="0" smtClean="0">
                <a:solidFill>
                  <a:srgbClr val="FF0000"/>
                </a:solidFill>
              </a:rPr>
              <a:t> = “Ali”;</a:t>
            </a:r>
          </a:p>
          <a:p>
            <a:pPr marL="0" indent="0">
              <a:buNone/>
            </a:pPr>
            <a:r>
              <a:rPr lang="en-US" dirty="0" err="1" smtClean="0">
                <a:solidFill>
                  <a:srgbClr val="FF0000"/>
                </a:solidFill>
              </a:rPr>
              <a:t>var</a:t>
            </a:r>
            <a:r>
              <a:rPr lang="en-US" dirty="0" smtClean="0">
                <a:solidFill>
                  <a:srgbClr val="FF0000"/>
                </a:solidFill>
              </a:rPr>
              <a:t> banger = "!"; </a:t>
            </a:r>
          </a:p>
          <a:p>
            <a:pPr marL="0" indent="0">
              <a:buNone/>
            </a:pPr>
            <a:r>
              <a:rPr lang="en-US" dirty="0" smtClean="0">
                <a:solidFill>
                  <a:srgbClr val="FF0000"/>
                </a:solidFill>
              </a:rPr>
              <a:t>alert(message + </a:t>
            </a:r>
            <a:r>
              <a:rPr lang="en-US" dirty="0" err="1" smtClean="0">
                <a:solidFill>
                  <a:srgbClr val="FF0000"/>
                </a:solidFill>
              </a:rPr>
              <a:t>userName</a:t>
            </a:r>
            <a:r>
              <a:rPr lang="en-US" dirty="0" smtClean="0">
                <a:solidFill>
                  <a:srgbClr val="FF0000"/>
                </a:solidFill>
              </a:rPr>
              <a:t> + banger);</a:t>
            </a:r>
            <a:endParaRPr lang="en-US" dirty="0">
              <a:solidFill>
                <a:srgbClr val="FF0000"/>
              </a:solidFill>
            </a:endParaRPr>
          </a:p>
        </p:txBody>
      </p:sp>
    </p:spTree>
    <p:extLst>
      <p:ext uri="{BB962C8B-B14F-4D97-AF65-F5344CB8AC3E}">
        <p14:creationId xmlns:p14="http://schemas.microsoft.com/office/powerpoint/2010/main" val="887050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Concatenating text strings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You can assign a concatenation to a variable. </a:t>
            </a:r>
          </a:p>
          <a:p>
            <a:pPr marL="0" indent="0">
              <a:buNone/>
            </a:pPr>
            <a:r>
              <a:rPr lang="en-US" dirty="0" err="1" smtClean="0">
                <a:solidFill>
                  <a:srgbClr val="FF0000"/>
                </a:solidFill>
              </a:rPr>
              <a:t>var</a:t>
            </a:r>
            <a:r>
              <a:rPr lang="en-US" dirty="0" smtClean="0">
                <a:solidFill>
                  <a:srgbClr val="FF0000"/>
                </a:solidFill>
              </a:rPr>
              <a:t> message = "Thanks, ";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userName</a:t>
            </a:r>
            <a:r>
              <a:rPr lang="en-US" dirty="0" smtClean="0">
                <a:solidFill>
                  <a:srgbClr val="FF0000"/>
                </a:solidFill>
              </a:rPr>
              <a:t> = “Ali"; </a:t>
            </a:r>
          </a:p>
          <a:p>
            <a:pPr marL="0" indent="0">
              <a:buNone/>
            </a:pPr>
            <a:r>
              <a:rPr lang="en-US" dirty="0" err="1" smtClean="0">
                <a:solidFill>
                  <a:srgbClr val="FF0000"/>
                </a:solidFill>
              </a:rPr>
              <a:t>var</a:t>
            </a:r>
            <a:r>
              <a:rPr lang="en-US" dirty="0" smtClean="0">
                <a:solidFill>
                  <a:srgbClr val="FF0000"/>
                </a:solidFill>
              </a:rPr>
              <a:t> banger = "!";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customMess</a:t>
            </a:r>
            <a:r>
              <a:rPr lang="en-US" dirty="0" smtClean="0">
                <a:solidFill>
                  <a:srgbClr val="FF0000"/>
                </a:solidFill>
              </a:rPr>
              <a:t> = message + </a:t>
            </a:r>
            <a:r>
              <a:rPr lang="en-US" dirty="0" err="1" smtClean="0">
                <a:solidFill>
                  <a:srgbClr val="FF0000"/>
                </a:solidFill>
              </a:rPr>
              <a:t>userName</a:t>
            </a:r>
            <a:r>
              <a:rPr lang="en-US" dirty="0" smtClean="0">
                <a:solidFill>
                  <a:srgbClr val="FF0000"/>
                </a:solidFill>
              </a:rPr>
              <a:t> + banger; </a:t>
            </a:r>
          </a:p>
          <a:p>
            <a:pPr marL="0" indent="0">
              <a:buNone/>
            </a:pPr>
            <a:r>
              <a:rPr lang="en-US" dirty="0" smtClean="0">
                <a:solidFill>
                  <a:srgbClr val="FF0000"/>
                </a:solidFill>
              </a:rPr>
              <a:t>alert(</a:t>
            </a:r>
            <a:r>
              <a:rPr lang="en-US" dirty="0" err="1" smtClean="0">
                <a:solidFill>
                  <a:srgbClr val="FF0000"/>
                </a:solidFill>
              </a:rPr>
              <a:t>customMess</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1695029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Concatenating text strings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If you put numbers in quotes, JavaScript concatenates them as strings rather than adding them. This code... </a:t>
            </a:r>
          </a:p>
          <a:p>
            <a:pPr marL="0" indent="0">
              <a:buNone/>
            </a:pPr>
            <a:r>
              <a:rPr lang="en-US" dirty="0" smtClean="0">
                <a:solidFill>
                  <a:srgbClr val="FF0000"/>
                </a:solidFill>
              </a:rPr>
              <a:t>alert("2" + "2"); </a:t>
            </a:r>
          </a:p>
          <a:p>
            <a:pPr marL="0" indent="0">
              <a:buNone/>
            </a:pPr>
            <a:r>
              <a:rPr lang="en-US" dirty="0" smtClean="0"/>
              <a:t>...displays the message "22". If you mix strings and numbers... </a:t>
            </a:r>
          </a:p>
          <a:p>
            <a:pPr marL="0" indent="0">
              <a:buNone/>
            </a:pPr>
            <a:r>
              <a:rPr lang="en-US" dirty="0" smtClean="0">
                <a:solidFill>
                  <a:srgbClr val="FF0000"/>
                </a:solidFill>
              </a:rPr>
              <a:t>alert("2 plus 2 equals " + 2 + 2); </a:t>
            </a:r>
          </a:p>
          <a:p>
            <a:pPr marL="0" indent="0">
              <a:buNone/>
            </a:pPr>
            <a:r>
              <a:rPr lang="en-US" dirty="0" smtClean="0"/>
              <a:t>...JavaScript automatically converts the numbers to strings, and displays the message "2 plus 2 equals 22"</a:t>
            </a:r>
            <a:endParaRPr lang="en-US" dirty="0">
              <a:solidFill>
                <a:srgbClr val="FF0000"/>
              </a:solidFill>
            </a:endParaRPr>
          </a:p>
        </p:txBody>
      </p:sp>
    </p:spTree>
    <p:extLst>
      <p:ext uri="{BB962C8B-B14F-4D97-AF65-F5344CB8AC3E}">
        <p14:creationId xmlns:p14="http://schemas.microsoft.com/office/powerpoint/2010/main" val="106416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Prompts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A prompt box asks the user for some information and provides a response field for her answer. This code asks the user the question "Your species?" and provides a default answer in the response field, "human". She can change the response. Whether she leaves the default response as-is or changes it to something else, her response is assigned to the variable. </a:t>
            </a:r>
          </a:p>
          <a:p>
            <a:pPr marL="0" indent="0">
              <a:buNone/>
            </a:pPr>
            <a:r>
              <a:rPr lang="en-US" dirty="0" err="1" smtClean="0">
                <a:solidFill>
                  <a:srgbClr val="FF0000"/>
                </a:solidFill>
              </a:rPr>
              <a:t>var</a:t>
            </a:r>
            <a:r>
              <a:rPr lang="en-US" dirty="0" smtClean="0">
                <a:solidFill>
                  <a:srgbClr val="FF0000"/>
                </a:solidFill>
              </a:rPr>
              <a:t> spec = prompt("Your species?", "human"); </a:t>
            </a:r>
          </a:p>
          <a:p>
            <a:pPr marL="0" indent="0">
              <a:buNone/>
            </a:pPr>
            <a:r>
              <a:rPr lang="en-US" dirty="0" smtClean="0"/>
              <a:t>Prompt code is like alert code, with two differences. </a:t>
            </a:r>
          </a:p>
          <a:p>
            <a:r>
              <a:rPr lang="en-US" dirty="0" smtClean="0"/>
              <a:t>In a prompt, you need a way to capture the user's response. That means you need to start by declaring a variable, followed by an equal sign. </a:t>
            </a:r>
          </a:p>
          <a:p>
            <a:r>
              <a:rPr lang="en-US" dirty="0" smtClean="0"/>
              <a:t>In a prompt, you can specify a second string. This is the default response that appears in the field when the prompt displays. If the user leaves the default response as-is and just clicks OK, the default response is assigned to the variable. It's up to you whether you include a default response. </a:t>
            </a:r>
            <a:endParaRPr lang="en-US" dirty="0"/>
          </a:p>
        </p:txBody>
      </p:sp>
    </p:spTree>
    <p:extLst>
      <p:ext uri="{BB962C8B-B14F-4D97-AF65-F5344CB8AC3E}">
        <p14:creationId xmlns:p14="http://schemas.microsoft.com/office/powerpoint/2010/main" val="701433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Prompts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As you might expect, you can assign the strings to variables, then specify the variables instead of strings inside the parentheses. </a:t>
            </a:r>
          </a:p>
          <a:p>
            <a:pPr marL="0" indent="0">
              <a:buNone/>
            </a:pPr>
            <a:r>
              <a:rPr lang="en-US" dirty="0" err="1" smtClean="0">
                <a:solidFill>
                  <a:srgbClr val="FF0000"/>
                </a:solidFill>
              </a:rPr>
              <a:t>var</a:t>
            </a:r>
            <a:r>
              <a:rPr lang="en-US" dirty="0" smtClean="0">
                <a:solidFill>
                  <a:srgbClr val="FF0000"/>
                </a:solidFill>
              </a:rPr>
              <a:t> question = "Your species?";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defaultAnswer</a:t>
            </a:r>
            <a:r>
              <a:rPr lang="en-US" dirty="0" smtClean="0">
                <a:solidFill>
                  <a:srgbClr val="FF0000"/>
                </a:solidFill>
              </a:rPr>
              <a:t> = "human"; </a:t>
            </a:r>
          </a:p>
          <a:p>
            <a:pPr marL="0" indent="0">
              <a:buNone/>
            </a:pPr>
            <a:r>
              <a:rPr lang="en-US" dirty="0" err="1" smtClean="0">
                <a:solidFill>
                  <a:srgbClr val="FF0000"/>
                </a:solidFill>
              </a:rPr>
              <a:t>var</a:t>
            </a:r>
            <a:r>
              <a:rPr lang="en-US" dirty="0" smtClean="0">
                <a:solidFill>
                  <a:srgbClr val="FF0000"/>
                </a:solidFill>
              </a:rPr>
              <a:t> spec = prompt(question, </a:t>
            </a:r>
            <a:r>
              <a:rPr lang="en-US" dirty="0" err="1" smtClean="0">
                <a:solidFill>
                  <a:srgbClr val="FF0000"/>
                </a:solidFill>
              </a:rPr>
              <a:t>defaultAnswer</a:t>
            </a:r>
            <a:r>
              <a:rPr lang="en-US" dirty="0" smtClean="0">
                <a:solidFill>
                  <a:srgbClr val="FF0000"/>
                </a:solidFill>
              </a:rPr>
              <a:t>);</a:t>
            </a:r>
          </a:p>
          <a:p>
            <a:pPr marL="0" indent="0">
              <a:buNone/>
            </a:pPr>
            <a:endParaRPr lang="en-US" dirty="0">
              <a:solidFill>
                <a:srgbClr val="FF0000"/>
              </a:solidFill>
            </a:endParaRPr>
          </a:p>
          <a:p>
            <a:pPr marL="0" indent="0">
              <a:buNone/>
            </a:pPr>
            <a:r>
              <a:rPr lang="en-US" dirty="0" smtClean="0"/>
              <a:t>Note: Some coders write </a:t>
            </a:r>
            <a:r>
              <a:rPr lang="en-US" dirty="0" err="1" smtClean="0"/>
              <a:t>window.prompt</a:t>
            </a:r>
            <a:r>
              <a:rPr lang="en-US" dirty="0" smtClean="0"/>
              <a:t> instead of, simply prompt.</a:t>
            </a:r>
          </a:p>
          <a:p>
            <a:pPr marL="0" indent="0">
              <a:buNone/>
            </a:pPr>
            <a:endParaRPr lang="en-US" dirty="0"/>
          </a:p>
        </p:txBody>
      </p:sp>
    </p:spTree>
    <p:extLst>
      <p:ext uri="{BB962C8B-B14F-4D97-AF65-F5344CB8AC3E}">
        <p14:creationId xmlns:p14="http://schemas.microsoft.com/office/powerpoint/2010/main" val="4269378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Prompts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The user's response is a text string. Even if the response is a number, it comes back as a string. For example, consider this code.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numberOfCats</a:t>
            </a:r>
            <a:r>
              <a:rPr lang="en-US" dirty="0" smtClean="0">
                <a:solidFill>
                  <a:srgbClr val="FF0000"/>
                </a:solidFill>
              </a:rPr>
              <a:t> = prompt("How many cats?");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tooManyCats</a:t>
            </a:r>
            <a:r>
              <a:rPr lang="en-US" dirty="0" smtClean="0">
                <a:solidFill>
                  <a:srgbClr val="FF0000"/>
                </a:solidFill>
              </a:rPr>
              <a:t> = </a:t>
            </a:r>
            <a:r>
              <a:rPr lang="en-US" dirty="0" err="1" smtClean="0">
                <a:solidFill>
                  <a:srgbClr val="FF0000"/>
                </a:solidFill>
              </a:rPr>
              <a:t>numberOfCats</a:t>
            </a:r>
            <a:r>
              <a:rPr lang="en-US" dirty="0" smtClean="0">
                <a:solidFill>
                  <a:srgbClr val="FF0000"/>
                </a:solidFill>
              </a:rPr>
              <a:t> + 1; </a:t>
            </a:r>
          </a:p>
          <a:p>
            <a:pPr marL="0" indent="0">
              <a:buNone/>
            </a:pPr>
            <a:r>
              <a:rPr lang="en-US" dirty="0" smtClean="0"/>
              <a:t>Since you're asking for a number, and the user is presumably entering one, you might expect the math in the second statement to work. For example, if the user enters 3, the variable </a:t>
            </a:r>
            <a:r>
              <a:rPr lang="en-US" dirty="0" err="1" smtClean="0"/>
              <a:t>tooManyCats</a:t>
            </a:r>
            <a:r>
              <a:rPr lang="en-US" dirty="0" smtClean="0"/>
              <a:t> should have a value of 4, you might think. But no such luck. All responses to prompts come back as strings. When the string, "3", is linked with a plus to the number, 1, JavaScript converts the 1 to a string and concatenates. So the value of </a:t>
            </a:r>
            <a:r>
              <a:rPr lang="en-US" dirty="0" err="1" smtClean="0"/>
              <a:t>tooManyCats</a:t>
            </a:r>
            <a:r>
              <a:rPr lang="en-US" dirty="0" smtClean="0"/>
              <a:t> winds up being not 4 but "31". You'll learn how to solve this problem in a subsequent slide. If the user enters nothing and clicks OK, the variable is assigned an empty string: "" If the user clicks Cancel, the variable is assigned a special value, null. </a:t>
            </a:r>
            <a:endParaRPr lang="en-US" dirty="0"/>
          </a:p>
        </p:txBody>
      </p:sp>
    </p:spTree>
    <p:extLst>
      <p:ext uri="{BB962C8B-B14F-4D97-AF65-F5344CB8AC3E}">
        <p14:creationId xmlns:p14="http://schemas.microsoft.com/office/powerpoint/2010/main" val="1135668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if statements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Use the if statement to specify a block of JavaScript code to be executed if a condition is true</a:t>
            </a:r>
            <a:r>
              <a:rPr lang="en-US" dirty="0" smtClean="0"/>
              <a:t>.</a:t>
            </a:r>
          </a:p>
          <a:p>
            <a:pPr marL="0" indent="0">
              <a:buNone/>
            </a:pPr>
            <a:r>
              <a:rPr lang="en-US" dirty="0" smtClean="0"/>
              <a:t>Syntax:</a:t>
            </a:r>
          </a:p>
          <a:p>
            <a:pPr marL="0" indent="0">
              <a:buNone/>
            </a:pPr>
            <a:r>
              <a:rPr lang="en-US" dirty="0" smtClean="0"/>
              <a:t>if </a:t>
            </a:r>
            <a:r>
              <a:rPr lang="en-US" dirty="0"/>
              <a:t>(condition) {</a:t>
            </a:r>
          </a:p>
          <a:p>
            <a:pPr marL="0" indent="0">
              <a:buNone/>
            </a:pPr>
            <a:r>
              <a:rPr lang="en-US" dirty="0"/>
              <a:t>  //  block of code to be executed if the condition is true</a:t>
            </a:r>
          </a:p>
          <a:p>
            <a:pPr marL="0" indent="0">
              <a:buNone/>
            </a:pPr>
            <a:r>
              <a:rPr lang="en-US" dirty="0"/>
              <a:t>}</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x = </a:t>
            </a:r>
            <a:r>
              <a:rPr lang="en-US" dirty="0" smtClean="0">
                <a:solidFill>
                  <a:srgbClr val="FF0000"/>
                </a:solidFill>
              </a:rPr>
              <a:t>10;</a:t>
            </a:r>
            <a:endParaRPr lang="en-US" dirty="0">
              <a:solidFill>
                <a:srgbClr val="FF0000"/>
              </a:solidFill>
            </a:endParaRPr>
          </a:p>
          <a:p>
            <a:pPr marL="0" indent="0">
              <a:buNone/>
            </a:pPr>
            <a:r>
              <a:rPr lang="en-US" dirty="0">
                <a:solidFill>
                  <a:srgbClr val="FF0000"/>
                </a:solidFill>
              </a:rPr>
              <a:t>if (x </a:t>
            </a:r>
            <a:r>
              <a:rPr lang="en-US" dirty="0" smtClean="0">
                <a:solidFill>
                  <a:srgbClr val="FF0000"/>
                </a:solidFill>
              </a:rPr>
              <a:t>=== 10) </a:t>
            </a:r>
            <a:endParaRPr lang="en-US" dirty="0">
              <a:solidFill>
                <a:srgbClr val="FF0000"/>
              </a:solidFill>
            </a:endParaRPr>
          </a:p>
          <a:p>
            <a:pPr marL="0" indent="0">
              <a:buNone/>
            </a:pPr>
            <a:r>
              <a:rPr lang="en-US" dirty="0">
                <a:solidFill>
                  <a:srgbClr val="FF0000"/>
                </a:solidFill>
              </a:rPr>
              <a:t>{ </a:t>
            </a:r>
          </a:p>
          <a:p>
            <a:pPr marL="0" indent="0">
              <a:buNone/>
            </a:pPr>
            <a:r>
              <a:rPr lang="en-US" dirty="0">
                <a:solidFill>
                  <a:srgbClr val="FF0000"/>
                </a:solidFill>
              </a:rPr>
              <a:t>alert("Correct!");</a:t>
            </a:r>
          </a:p>
          <a:p>
            <a:pPr marL="0" indent="0">
              <a:buNone/>
            </a:pPr>
            <a:r>
              <a:rPr lang="en-US" dirty="0">
                <a:solidFill>
                  <a:srgbClr val="FF0000"/>
                </a:solidFill>
              </a:rPr>
              <a:t> } </a:t>
            </a:r>
            <a:endParaRPr lang="en-US" dirty="0" smtClean="0">
              <a:solidFill>
                <a:srgbClr val="FF0000"/>
              </a:solidFill>
            </a:endParaRPr>
          </a:p>
          <a:p>
            <a:pPr marL="0" indent="0">
              <a:buNone/>
            </a:pPr>
            <a:endParaRPr lang="en-US" dirty="0">
              <a:solidFill>
                <a:srgbClr val="FF0000"/>
              </a:solidFill>
            </a:endParaRPr>
          </a:p>
          <a:p>
            <a:pPr marL="0" indent="0">
              <a:buNone/>
            </a:pPr>
            <a:endParaRPr lang="en-US" dirty="0">
              <a:solidFill>
                <a:srgbClr val="FF0000"/>
              </a:solidFill>
            </a:endParaRPr>
          </a:p>
        </p:txBody>
      </p:sp>
    </p:spTree>
    <p:extLst>
      <p:ext uri="{BB962C8B-B14F-4D97-AF65-F5344CB8AC3E}">
        <p14:creationId xmlns:p14="http://schemas.microsoft.com/office/powerpoint/2010/main" val="4193431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Comparison operators</a:t>
            </a:r>
          </a:p>
        </p:txBody>
      </p:sp>
      <p:sp>
        <p:nvSpPr>
          <p:cNvPr id="3" name="Content Placeholder 2"/>
          <p:cNvSpPr>
            <a:spLocks noGrp="1"/>
          </p:cNvSpPr>
          <p:nvPr>
            <p:ph idx="1"/>
          </p:nvPr>
        </p:nvSpPr>
        <p:spPr>
          <a:xfrm>
            <a:off x="792051" y="2211991"/>
            <a:ext cx="10515600" cy="4351338"/>
          </a:xfrm>
        </p:spPr>
        <p:txBody>
          <a:bodyPr>
            <a:normAutofit fontScale="62500" lnSpcReduction="20000"/>
          </a:bodyPr>
          <a:lstStyle/>
          <a:p>
            <a:pPr marL="0" indent="0">
              <a:buNone/>
            </a:pPr>
            <a:endParaRPr lang="en-US" dirty="0" smtClean="0">
              <a:solidFill>
                <a:srgbClr val="FF0000"/>
              </a:solidFill>
            </a:endParaRPr>
          </a:p>
          <a:p>
            <a:pPr marL="0" indent="0">
              <a:buNone/>
            </a:pPr>
            <a:endParaRPr lang="en-US" dirty="0">
              <a:solidFill>
                <a:srgbClr val="FF0000"/>
              </a:solidFill>
            </a:endParaRPr>
          </a:p>
          <a:p>
            <a:pPr marL="0" indent="0">
              <a:buNone/>
            </a:pPr>
            <a:endParaRPr lang="en-US" dirty="0" smtClean="0">
              <a:solidFill>
                <a:srgbClr val="FF0000"/>
              </a:solidFill>
            </a:endParaRPr>
          </a:p>
          <a:p>
            <a:pPr marL="0" indent="0">
              <a:buNone/>
            </a:pPr>
            <a:endParaRPr lang="en-US" dirty="0">
              <a:solidFill>
                <a:srgbClr val="FF0000"/>
              </a:solidFill>
            </a:endParaRPr>
          </a:p>
          <a:p>
            <a:pPr marL="0" indent="0">
              <a:buNone/>
            </a:pPr>
            <a:r>
              <a:rPr lang="en-US" dirty="0"/>
              <a:t>You can use the equality operator to compare a variable with a string, a variable with a number, a variable with a math expression, or a variable with a variable. And you can use it to compare various combinations. All of the following are legal first lines in if statements</a:t>
            </a:r>
            <a:r>
              <a:rPr lang="en-US" dirty="0" smtClean="0"/>
              <a:t>:</a:t>
            </a:r>
          </a:p>
          <a:p>
            <a:pPr marL="0" indent="0">
              <a:buNone/>
            </a:pPr>
            <a:r>
              <a:rPr lang="en-US" dirty="0" smtClean="0">
                <a:solidFill>
                  <a:srgbClr val="FF0000"/>
                </a:solidFill>
              </a:rPr>
              <a:t>if </a:t>
            </a:r>
            <a:r>
              <a:rPr lang="en-US" dirty="0">
                <a:solidFill>
                  <a:srgbClr val="FF0000"/>
                </a:solidFill>
              </a:rPr>
              <a:t>(</a:t>
            </a:r>
            <a:r>
              <a:rPr lang="en-US" dirty="0" err="1">
                <a:solidFill>
                  <a:srgbClr val="FF0000"/>
                </a:solidFill>
              </a:rPr>
              <a:t>fullName</a:t>
            </a:r>
            <a:r>
              <a:rPr lang="en-US" dirty="0">
                <a:solidFill>
                  <a:srgbClr val="FF0000"/>
                </a:solidFill>
              </a:rPr>
              <a:t> === "Mark" + " " + "Myers") { </a:t>
            </a:r>
            <a:endParaRPr lang="en-US" dirty="0" smtClean="0">
              <a:solidFill>
                <a:srgbClr val="FF0000"/>
              </a:solidFill>
            </a:endParaRPr>
          </a:p>
          <a:p>
            <a:pPr marL="0" indent="0">
              <a:buNone/>
            </a:pPr>
            <a:r>
              <a:rPr lang="en-US" dirty="0" smtClean="0">
                <a:solidFill>
                  <a:srgbClr val="FF0000"/>
                </a:solidFill>
              </a:rPr>
              <a:t>if </a:t>
            </a:r>
            <a:r>
              <a:rPr lang="en-US" dirty="0">
                <a:solidFill>
                  <a:srgbClr val="FF0000"/>
                </a:solidFill>
              </a:rPr>
              <a:t>(</a:t>
            </a:r>
            <a:r>
              <a:rPr lang="en-US" dirty="0" err="1">
                <a:solidFill>
                  <a:srgbClr val="FF0000"/>
                </a:solidFill>
              </a:rPr>
              <a:t>fullName</a:t>
            </a:r>
            <a:r>
              <a:rPr lang="en-US" dirty="0">
                <a:solidFill>
                  <a:srgbClr val="FF0000"/>
                </a:solidFill>
              </a:rPr>
              <a:t> === </a:t>
            </a:r>
            <a:r>
              <a:rPr lang="en-US" dirty="0" err="1">
                <a:solidFill>
                  <a:srgbClr val="FF0000"/>
                </a:solidFill>
              </a:rPr>
              <a:t>firstName</a:t>
            </a:r>
            <a:r>
              <a:rPr lang="en-US" dirty="0">
                <a:solidFill>
                  <a:srgbClr val="FF0000"/>
                </a:solidFill>
              </a:rPr>
              <a:t> + " " + "Myers") { </a:t>
            </a:r>
            <a:endParaRPr lang="en-US" dirty="0" smtClean="0">
              <a:solidFill>
                <a:srgbClr val="FF0000"/>
              </a:solidFill>
            </a:endParaRPr>
          </a:p>
          <a:p>
            <a:pPr marL="0" indent="0">
              <a:buNone/>
            </a:pPr>
            <a:r>
              <a:rPr lang="en-US" dirty="0" smtClean="0">
                <a:solidFill>
                  <a:srgbClr val="FF0000"/>
                </a:solidFill>
              </a:rPr>
              <a:t>if </a:t>
            </a:r>
            <a:r>
              <a:rPr lang="en-US" dirty="0">
                <a:solidFill>
                  <a:srgbClr val="FF0000"/>
                </a:solidFill>
              </a:rPr>
              <a:t>(</a:t>
            </a:r>
            <a:r>
              <a:rPr lang="en-US" dirty="0" err="1">
                <a:solidFill>
                  <a:srgbClr val="FF0000"/>
                </a:solidFill>
              </a:rPr>
              <a:t>fullName</a:t>
            </a:r>
            <a:r>
              <a:rPr lang="en-US" dirty="0">
                <a:solidFill>
                  <a:srgbClr val="FF0000"/>
                </a:solidFill>
              </a:rPr>
              <a:t> === "</a:t>
            </a:r>
            <a:r>
              <a:rPr lang="en-US" dirty="0" err="1">
                <a:solidFill>
                  <a:srgbClr val="FF0000"/>
                </a:solidFill>
              </a:rPr>
              <a:t>firstName</a:t>
            </a:r>
            <a:r>
              <a:rPr lang="en-US" dirty="0">
                <a:solidFill>
                  <a:srgbClr val="FF0000"/>
                </a:solidFill>
              </a:rPr>
              <a:t> + " " + </a:t>
            </a:r>
            <a:r>
              <a:rPr lang="en-US" dirty="0" err="1">
                <a:solidFill>
                  <a:srgbClr val="FF0000"/>
                </a:solidFill>
              </a:rPr>
              <a:t>lastName</a:t>
            </a:r>
            <a:r>
              <a:rPr lang="en-US" dirty="0">
                <a:solidFill>
                  <a:srgbClr val="FF0000"/>
                </a:solidFill>
              </a:rPr>
              <a:t>) { </a:t>
            </a:r>
            <a:endParaRPr lang="en-US" dirty="0" smtClean="0">
              <a:solidFill>
                <a:srgbClr val="FF0000"/>
              </a:solidFill>
            </a:endParaRPr>
          </a:p>
          <a:p>
            <a:pPr marL="0" indent="0">
              <a:buNone/>
            </a:pPr>
            <a:r>
              <a:rPr lang="en-US" dirty="0" smtClean="0">
                <a:solidFill>
                  <a:srgbClr val="FF0000"/>
                </a:solidFill>
              </a:rPr>
              <a:t>if </a:t>
            </a:r>
            <a:r>
              <a:rPr lang="en-US" dirty="0">
                <a:solidFill>
                  <a:srgbClr val="FF0000"/>
                </a:solidFill>
              </a:rPr>
              <a:t>(</a:t>
            </a:r>
            <a:r>
              <a:rPr lang="en-US" dirty="0" err="1">
                <a:solidFill>
                  <a:srgbClr val="FF0000"/>
                </a:solidFill>
              </a:rPr>
              <a:t>totalCost</a:t>
            </a:r>
            <a:r>
              <a:rPr lang="en-US" dirty="0">
                <a:solidFill>
                  <a:srgbClr val="FF0000"/>
                </a:solidFill>
              </a:rPr>
              <a:t> === 81.50 + 135) { </a:t>
            </a:r>
            <a:endParaRPr lang="en-US" dirty="0" smtClean="0">
              <a:solidFill>
                <a:srgbClr val="FF0000"/>
              </a:solidFill>
            </a:endParaRPr>
          </a:p>
          <a:p>
            <a:pPr marL="0" indent="0">
              <a:buNone/>
            </a:pPr>
            <a:r>
              <a:rPr lang="en-US" dirty="0" smtClean="0">
                <a:solidFill>
                  <a:srgbClr val="FF0000"/>
                </a:solidFill>
              </a:rPr>
              <a:t>if </a:t>
            </a:r>
            <a:r>
              <a:rPr lang="en-US" dirty="0">
                <a:solidFill>
                  <a:srgbClr val="FF0000"/>
                </a:solidFill>
              </a:rPr>
              <a:t>(</a:t>
            </a:r>
            <a:r>
              <a:rPr lang="en-US" dirty="0" err="1">
                <a:solidFill>
                  <a:srgbClr val="FF0000"/>
                </a:solidFill>
              </a:rPr>
              <a:t>totalCost</a:t>
            </a:r>
            <a:r>
              <a:rPr lang="en-US" dirty="0">
                <a:solidFill>
                  <a:srgbClr val="FF0000"/>
                </a:solidFill>
              </a:rPr>
              <a:t> === </a:t>
            </a:r>
            <a:r>
              <a:rPr lang="en-US" dirty="0" err="1">
                <a:solidFill>
                  <a:srgbClr val="FF0000"/>
                </a:solidFill>
              </a:rPr>
              <a:t>materialsCost</a:t>
            </a:r>
            <a:r>
              <a:rPr lang="en-US" dirty="0">
                <a:solidFill>
                  <a:srgbClr val="FF0000"/>
                </a:solidFill>
              </a:rPr>
              <a:t> + 135) { </a:t>
            </a:r>
            <a:endParaRPr lang="en-US" dirty="0" smtClean="0">
              <a:solidFill>
                <a:srgbClr val="FF0000"/>
              </a:solidFill>
            </a:endParaRPr>
          </a:p>
          <a:p>
            <a:pPr marL="0" indent="0">
              <a:buNone/>
            </a:pPr>
            <a:r>
              <a:rPr lang="en-US" dirty="0" smtClean="0">
                <a:solidFill>
                  <a:srgbClr val="FF0000"/>
                </a:solidFill>
              </a:rPr>
              <a:t>if </a:t>
            </a:r>
            <a:r>
              <a:rPr lang="en-US" dirty="0">
                <a:solidFill>
                  <a:srgbClr val="FF0000"/>
                </a:solidFill>
              </a:rPr>
              <a:t>(</a:t>
            </a:r>
            <a:r>
              <a:rPr lang="en-US" dirty="0" err="1">
                <a:solidFill>
                  <a:srgbClr val="FF0000"/>
                </a:solidFill>
              </a:rPr>
              <a:t>totalCost</a:t>
            </a:r>
            <a:r>
              <a:rPr lang="en-US" dirty="0">
                <a:solidFill>
                  <a:srgbClr val="FF0000"/>
                </a:solidFill>
              </a:rPr>
              <a:t> === </a:t>
            </a:r>
            <a:r>
              <a:rPr lang="en-US" dirty="0" err="1">
                <a:solidFill>
                  <a:srgbClr val="FF0000"/>
                </a:solidFill>
              </a:rPr>
              <a:t>materialsCost</a:t>
            </a:r>
            <a:r>
              <a:rPr lang="en-US" dirty="0">
                <a:solidFill>
                  <a:srgbClr val="FF0000"/>
                </a:solidFill>
              </a:rPr>
              <a:t> + </a:t>
            </a:r>
            <a:r>
              <a:rPr lang="en-US" dirty="0" err="1">
                <a:solidFill>
                  <a:srgbClr val="FF0000"/>
                </a:solidFill>
              </a:rPr>
              <a:t>laborCost</a:t>
            </a:r>
            <a:r>
              <a:rPr lang="en-US" dirty="0">
                <a:solidFill>
                  <a:srgbClr val="FF0000"/>
                </a:solidFill>
              </a:rPr>
              <a:t>) { </a:t>
            </a:r>
            <a:endParaRPr lang="en-US" dirty="0" smtClean="0">
              <a:solidFill>
                <a:srgbClr val="FF0000"/>
              </a:solidFill>
            </a:endParaRPr>
          </a:p>
          <a:p>
            <a:pPr marL="0" indent="0">
              <a:buNone/>
            </a:pPr>
            <a:r>
              <a:rPr lang="en-US" dirty="0" smtClean="0">
                <a:solidFill>
                  <a:srgbClr val="FF0000"/>
                </a:solidFill>
              </a:rPr>
              <a:t>if </a:t>
            </a:r>
            <a:r>
              <a:rPr lang="en-US" dirty="0">
                <a:solidFill>
                  <a:srgbClr val="FF0000"/>
                </a:solidFill>
              </a:rPr>
              <a:t>(x + y === a - b) { </a:t>
            </a:r>
          </a:p>
        </p:txBody>
      </p:sp>
      <p:graphicFrame>
        <p:nvGraphicFramePr>
          <p:cNvPr id="4" name="Table 3"/>
          <p:cNvGraphicFramePr>
            <a:graphicFrameLocks noGrp="1"/>
          </p:cNvGraphicFramePr>
          <p:nvPr>
            <p:extLst>
              <p:ext uri="{D42A27DB-BD31-4B8C-83A1-F6EECF244321}">
                <p14:modId xmlns:p14="http://schemas.microsoft.com/office/powerpoint/2010/main" val="274128532"/>
              </p:ext>
            </p:extLst>
          </p:nvPr>
        </p:nvGraphicFramePr>
        <p:xfrm>
          <a:off x="838200" y="1825625"/>
          <a:ext cx="10469451" cy="1554480"/>
        </p:xfrm>
        <a:graphic>
          <a:graphicData uri="http://schemas.openxmlformats.org/drawingml/2006/table">
            <a:tbl>
              <a:tblPr/>
              <a:tblGrid>
                <a:gridCol w="3549918"/>
                <a:gridCol w="3549918"/>
                <a:gridCol w="3369615"/>
              </a:tblGrid>
              <a:tr h="0">
                <a:tc>
                  <a:txBody>
                    <a:bodyPr/>
                    <a:lstStyle/>
                    <a:p>
                      <a:pPr algn="l"/>
                      <a:r>
                        <a:rPr lang="en-US" dirty="0">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US" dirty="0">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US">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r>
              <a:tr h="0">
                <a:tc>
                  <a:txBody>
                    <a:bodyPr/>
                    <a:lstStyle/>
                    <a:p>
                      <a:r>
                        <a:rPr lang="en-US" dirty="0">
                          <a:effectLst/>
                        </a:rPr>
                        <a:t>= in JavaScript is used for assigning values to a 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r>
                        <a:rPr lang="en-US" dirty="0">
                          <a:effectLst/>
                        </a:rPr>
                        <a:t>== in JavaScript is used for comparing two variables, but it ignores the datatype of 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r>
                        <a:rPr lang="en-US" dirty="0">
                          <a:effectLst/>
                        </a:rPr>
                        <a:t>=== is used for comparing two variables, but this operator also checks datatype and compares two values.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r>
            </a:tbl>
          </a:graphicData>
        </a:graphic>
      </p:graphicFrame>
    </p:spTree>
    <p:extLst>
      <p:ext uri="{BB962C8B-B14F-4D97-AF65-F5344CB8AC3E}">
        <p14:creationId xmlns:p14="http://schemas.microsoft.com/office/powerpoint/2010/main" val="3985902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Comparison operators</a:t>
            </a:r>
          </a:p>
        </p:txBody>
      </p:sp>
      <p:sp>
        <p:nvSpPr>
          <p:cNvPr id="3" name="Content Placeholder 2"/>
          <p:cNvSpPr>
            <a:spLocks noGrp="1"/>
          </p:cNvSpPr>
          <p:nvPr>
            <p:ph idx="1"/>
          </p:nvPr>
        </p:nvSpPr>
        <p:spPr>
          <a:xfrm>
            <a:off x="792051" y="2211991"/>
            <a:ext cx="10515600" cy="4351338"/>
          </a:xfrm>
        </p:spPr>
        <p:txBody>
          <a:bodyPr>
            <a:normAutofit lnSpcReduction="10000"/>
          </a:bodyPr>
          <a:lstStyle/>
          <a:p>
            <a:pPr marL="0" indent="0">
              <a:buNone/>
            </a:pPr>
            <a:r>
              <a:rPr lang="en-US" dirty="0"/>
              <a:t>When you're comparing strings, the equality operator is case-sensitive. "Rose" does not equal "rose." Another comparison operator, !==, is the opposite of ===. It means is not equal to. </a:t>
            </a:r>
            <a:endParaRPr lang="en-US" dirty="0" smtClean="0"/>
          </a:p>
          <a:p>
            <a:pPr marL="0" indent="0">
              <a:buNone/>
            </a:pPr>
            <a:r>
              <a:rPr lang="en-US" dirty="0" smtClean="0">
                <a:solidFill>
                  <a:srgbClr val="FF0000"/>
                </a:solidFill>
              </a:rPr>
              <a:t>if </a:t>
            </a:r>
            <a:r>
              <a:rPr lang="en-US" dirty="0">
                <a:solidFill>
                  <a:srgbClr val="FF0000"/>
                </a:solidFill>
              </a:rPr>
              <a:t>(</a:t>
            </a:r>
            <a:r>
              <a:rPr lang="en-US" dirty="0" err="1">
                <a:solidFill>
                  <a:srgbClr val="FF0000"/>
                </a:solidFill>
              </a:rPr>
              <a:t>yourTicketNumber</a:t>
            </a:r>
            <a:r>
              <a:rPr lang="en-US" dirty="0">
                <a:solidFill>
                  <a:srgbClr val="FF0000"/>
                </a:solidFill>
              </a:rPr>
              <a:t> !== 487208) { </a:t>
            </a:r>
            <a:endParaRPr lang="en-US" dirty="0" smtClean="0">
              <a:solidFill>
                <a:srgbClr val="FF0000"/>
              </a:solidFill>
            </a:endParaRPr>
          </a:p>
          <a:p>
            <a:pPr marL="0" indent="0">
              <a:buNone/>
            </a:pPr>
            <a:r>
              <a:rPr lang="en-US" dirty="0" smtClean="0">
                <a:solidFill>
                  <a:srgbClr val="FF0000"/>
                </a:solidFill>
              </a:rPr>
              <a:t>alert</a:t>
            </a:r>
            <a:r>
              <a:rPr lang="en-US" dirty="0">
                <a:solidFill>
                  <a:srgbClr val="FF0000"/>
                </a:solidFill>
              </a:rPr>
              <a:t>("Better luck next time."); </a:t>
            </a:r>
            <a:endParaRPr lang="en-US" dirty="0" smtClean="0">
              <a:solidFill>
                <a:srgbClr val="FF0000"/>
              </a:solidFill>
            </a:endParaRPr>
          </a:p>
          <a:p>
            <a:pPr marL="0" indent="0">
              <a:buNone/>
            </a:pPr>
            <a:r>
              <a:rPr lang="en-US" dirty="0" smtClean="0">
                <a:solidFill>
                  <a:srgbClr val="FF0000"/>
                </a:solidFill>
              </a:rPr>
              <a:t>} </a:t>
            </a:r>
          </a:p>
          <a:p>
            <a:pPr marL="0" indent="0">
              <a:buNone/>
            </a:pPr>
            <a:r>
              <a:rPr lang="en-US" dirty="0" smtClean="0"/>
              <a:t>Like </a:t>
            </a:r>
            <a:r>
              <a:rPr lang="en-US" dirty="0"/>
              <a:t>===, the not-equal operator can be used to compare numbers, strings, variables, math expressions, and combinations. Like ===, string comparisons using the not-equal operator are case-sensitive. It's true that "Rose" !== "rose".</a:t>
            </a:r>
            <a:endParaRPr lang="en-US" dirty="0">
              <a:solidFill>
                <a:srgbClr val="FF0000"/>
              </a:solidFill>
            </a:endParaRPr>
          </a:p>
        </p:txBody>
      </p:sp>
    </p:spTree>
    <p:extLst>
      <p:ext uri="{BB962C8B-B14F-4D97-AF65-F5344CB8AC3E}">
        <p14:creationId xmlns:p14="http://schemas.microsoft.com/office/powerpoint/2010/main" val="2161976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t>
            </a:r>
            <a:r>
              <a:rPr lang="en-US" dirty="0" smtClean="0"/>
              <a:t>and Strings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 variable is created when you write </a:t>
            </a:r>
            <a:r>
              <a:rPr lang="en-US" dirty="0" err="1" smtClean="0"/>
              <a:t>var</a:t>
            </a:r>
            <a:r>
              <a:rPr lang="en-US" dirty="0" smtClean="0"/>
              <a:t> (for variable) followed by the name that you choose to give it. It takes on a particular value when you assign the value to it. This is a JavaScript statement that creates the variable username and assigns the value “Ali" to it. </a:t>
            </a:r>
          </a:p>
          <a:p>
            <a:pPr marL="0" indent="0">
              <a:buNone/>
            </a:pPr>
            <a:r>
              <a:rPr lang="en-US" dirty="0" err="1" smtClean="0">
                <a:solidFill>
                  <a:srgbClr val="FF0000"/>
                </a:solidFill>
              </a:rPr>
              <a:t>var</a:t>
            </a:r>
            <a:r>
              <a:rPr lang="en-US" dirty="0" smtClean="0">
                <a:solidFill>
                  <a:srgbClr val="FF0000"/>
                </a:solidFill>
              </a:rPr>
              <a:t> username = “Ali"; </a:t>
            </a:r>
          </a:p>
          <a:p>
            <a:pPr marL="0" indent="0">
              <a:buNone/>
            </a:pPr>
            <a:r>
              <a:rPr lang="en-US" dirty="0" smtClean="0"/>
              <a:t>Now the variable username refers to the text string “Ali“.</a:t>
            </a:r>
          </a:p>
          <a:p>
            <a:pPr marL="0" indent="0">
              <a:buNone/>
            </a:pPr>
            <a:r>
              <a:rPr lang="en-US" dirty="0" smtClean="0"/>
              <a:t>Whenever JavaScript encounters username, JavaScript knows that it's a variable that holds/refers value “Ali". </a:t>
            </a:r>
          </a:p>
          <a:p>
            <a:pPr marL="0" indent="0">
              <a:buNone/>
            </a:pPr>
            <a:r>
              <a:rPr lang="en-US" dirty="0" smtClean="0"/>
              <a:t>The value that a variable refers to can be changed. </a:t>
            </a:r>
          </a:p>
          <a:p>
            <a:pPr marL="0" indent="0">
              <a:buNone/>
            </a:pPr>
            <a:r>
              <a:rPr lang="en-US" dirty="0" smtClean="0">
                <a:solidFill>
                  <a:srgbClr val="FF0000"/>
                </a:solidFill>
              </a:rPr>
              <a:t>username = “Aslam";</a:t>
            </a:r>
            <a:endParaRPr lang="en-US" dirty="0">
              <a:solidFill>
                <a:srgbClr val="FF0000"/>
              </a:solidFill>
            </a:endParaRPr>
          </a:p>
          <a:p>
            <a:pPr marL="0" indent="0">
              <a:buNone/>
            </a:pPr>
            <a:endParaRPr lang="en-US" dirty="0">
              <a:solidFill>
                <a:srgbClr val="FF0000"/>
              </a:solidFill>
            </a:endParaRPr>
          </a:p>
        </p:txBody>
      </p:sp>
    </p:spTree>
    <p:extLst>
      <p:ext uri="{BB962C8B-B14F-4D97-AF65-F5344CB8AC3E}">
        <p14:creationId xmlns:p14="http://schemas.microsoft.com/office/powerpoint/2010/main" val="21027288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Comparison operators</a:t>
            </a:r>
          </a:p>
        </p:txBody>
      </p:sp>
      <p:sp>
        <p:nvSpPr>
          <p:cNvPr id="3" name="Content Placeholder 2"/>
          <p:cNvSpPr>
            <a:spLocks noGrp="1"/>
          </p:cNvSpPr>
          <p:nvPr>
            <p:ph idx="1"/>
          </p:nvPr>
        </p:nvSpPr>
        <p:spPr>
          <a:xfrm>
            <a:off x="792051" y="2211991"/>
            <a:ext cx="10515600" cy="4351338"/>
          </a:xfrm>
        </p:spPr>
        <p:txBody>
          <a:bodyPr>
            <a:normAutofit fontScale="77500" lnSpcReduction="20000"/>
          </a:bodyPr>
          <a:lstStyle/>
          <a:p>
            <a:pPr marL="0" indent="0">
              <a:buNone/>
            </a:pPr>
            <a:r>
              <a:rPr lang="en-US" dirty="0"/>
              <a:t>Here are 4 more comparison operators, usually used to compare numbers. </a:t>
            </a:r>
            <a:endParaRPr lang="en-US" dirty="0" smtClean="0"/>
          </a:p>
          <a:p>
            <a:pPr>
              <a:buFont typeface="Wingdings" panose="05000000000000000000" pitchFamily="2" charset="2"/>
              <a:buChar char="Ø"/>
            </a:pPr>
            <a:r>
              <a:rPr lang="en-US" dirty="0" smtClean="0"/>
              <a:t>is </a:t>
            </a:r>
            <a:r>
              <a:rPr lang="en-US" dirty="0"/>
              <a:t>greater than </a:t>
            </a:r>
            <a:endParaRPr lang="en-US" dirty="0" smtClean="0"/>
          </a:p>
          <a:p>
            <a:pPr>
              <a:buFont typeface="Wingdings" panose="05000000000000000000" pitchFamily="2" charset="2"/>
              <a:buChar char="Ø"/>
            </a:pPr>
            <a:r>
              <a:rPr lang="en-US" dirty="0" smtClean="0"/>
              <a:t>&lt; </a:t>
            </a:r>
            <a:r>
              <a:rPr lang="en-US" dirty="0"/>
              <a:t>is less than </a:t>
            </a:r>
            <a:endParaRPr lang="en-US" dirty="0" smtClean="0"/>
          </a:p>
          <a:p>
            <a:pPr>
              <a:buFont typeface="Wingdings" panose="05000000000000000000" pitchFamily="2" charset="2"/>
              <a:buChar char="Ø"/>
            </a:pPr>
            <a:r>
              <a:rPr lang="en-US" dirty="0" smtClean="0"/>
              <a:t>&gt;= </a:t>
            </a:r>
            <a:r>
              <a:rPr lang="en-US" dirty="0"/>
              <a:t>is greater than or equal to </a:t>
            </a:r>
            <a:endParaRPr lang="en-US" dirty="0" smtClean="0"/>
          </a:p>
          <a:p>
            <a:pPr>
              <a:buFont typeface="Wingdings" panose="05000000000000000000" pitchFamily="2" charset="2"/>
              <a:buChar char="Ø"/>
            </a:pPr>
            <a:r>
              <a:rPr lang="en-US" dirty="0" smtClean="0"/>
              <a:t>&lt;= </a:t>
            </a:r>
            <a:r>
              <a:rPr lang="en-US" dirty="0"/>
              <a:t>is less than or equal to </a:t>
            </a:r>
            <a:endParaRPr lang="en-US" dirty="0" smtClean="0"/>
          </a:p>
          <a:p>
            <a:pPr>
              <a:buFont typeface="Wingdings" panose="05000000000000000000" pitchFamily="2" charset="2"/>
              <a:buChar char="Ø"/>
            </a:pPr>
            <a:r>
              <a:rPr lang="en-US" dirty="0" smtClean="0"/>
              <a:t>In </a:t>
            </a:r>
            <a:r>
              <a:rPr lang="en-US" dirty="0"/>
              <a:t>the examples below, all the conditions are true. </a:t>
            </a:r>
            <a:endParaRPr lang="en-US" dirty="0" smtClean="0"/>
          </a:p>
          <a:p>
            <a:pPr>
              <a:buFont typeface="Wingdings" panose="05000000000000000000" pitchFamily="2" charset="2"/>
              <a:buChar char="Ø"/>
            </a:pPr>
            <a:r>
              <a:rPr lang="en-US" dirty="0" smtClean="0">
                <a:solidFill>
                  <a:srgbClr val="FF0000"/>
                </a:solidFill>
              </a:rPr>
              <a:t>if </a:t>
            </a:r>
            <a:r>
              <a:rPr lang="en-US" dirty="0">
                <a:solidFill>
                  <a:srgbClr val="FF0000"/>
                </a:solidFill>
              </a:rPr>
              <a:t>(1 &gt; 0) { </a:t>
            </a:r>
            <a:endParaRPr lang="en-US" dirty="0" smtClean="0">
              <a:solidFill>
                <a:srgbClr val="FF0000"/>
              </a:solidFill>
            </a:endParaRPr>
          </a:p>
          <a:p>
            <a:pPr>
              <a:buFont typeface="Wingdings" panose="05000000000000000000" pitchFamily="2" charset="2"/>
              <a:buChar char="Ø"/>
            </a:pPr>
            <a:r>
              <a:rPr lang="en-US" dirty="0" smtClean="0">
                <a:solidFill>
                  <a:srgbClr val="FF0000"/>
                </a:solidFill>
              </a:rPr>
              <a:t>if </a:t>
            </a:r>
            <a:r>
              <a:rPr lang="en-US" dirty="0">
                <a:solidFill>
                  <a:srgbClr val="FF0000"/>
                </a:solidFill>
              </a:rPr>
              <a:t>(0 &lt; 1) { </a:t>
            </a:r>
            <a:endParaRPr lang="en-US" dirty="0" smtClean="0">
              <a:solidFill>
                <a:srgbClr val="FF0000"/>
              </a:solidFill>
            </a:endParaRPr>
          </a:p>
          <a:p>
            <a:pPr>
              <a:buFont typeface="Wingdings" panose="05000000000000000000" pitchFamily="2" charset="2"/>
              <a:buChar char="Ø"/>
            </a:pPr>
            <a:r>
              <a:rPr lang="en-US" dirty="0" smtClean="0">
                <a:solidFill>
                  <a:srgbClr val="FF0000"/>
                </a:solidFill>
              </a:rPr>
              <a:t>if </a:t>
            </a:r>
            <a:r>
              <a:rPr lang="en-US" dirty="0">
                <a:solidFill>
                  <a:srgbClr val="FF0000"/>
                </a:solidFill>
              </a:rPr>
              <a:t>(1 &gt;= 0) { </a:t>
            </a:r>
            <a:endParaRPr lang="en-US" dirty="0" smtClean="0">
              <a:solidFill>
                <a:srgbClr val="FF0000"/>
              </a:solidFill>
            </a:endParaRPr>
          </a:p>
          <a:p>
            <a:pPr>
              <a:buFont typeface="Wingdings" panose="05000000000000000000" pitchFamily="2" charset="2"/>
              <a:buChar char="Ø"/>
            </a:pPr>
            <a:r>
              <a:rPr lang="en-US" dirty="0" smtClean="0">
                <a:solidFill>
                  <a:srgbClr val="FF0000"/>
                </a:solidFill>
              </a:rPr>
              <a:t>40 </a:t>
            </a:r>
            <a:r>
              <a:rPr lang="en-US" dirty="0">
                <a:solidFill>
                  <a:srgbClr val="FF0000"/>
                </a:solidFill>
              </a:rPr>
              <a:t>if (1 &gt;= 1) { </a:t>
            </a:r>
            <a:endParaRPr lang="en-US" dirty="0" smtClean="0">
              <a:solidFill>
                <a:srgbClr val="FF0000"/>
              </a:solidFill>
            </a:endParaRPr>
          </a:p>
          <a:p>
            <a:pPr>
              <a:buFont typeface="Wingdings" panose="05000000000000000000" pitchFamily="2" charset="2"/>
              <a:buChar char="Ø"/>
            </a:pPr>
            <a:r>
              <a:rPr lang="en-US" dirty="0" smtClean="0">
                <a:solidFill>
                  <a:srgbClr val="FF0000"/>
                </a:solidFill>
              </a:rPr>
              <a:t>if </a:t>
            </a:r>
            <a:r>
              <a:rPr lang="en-US" dirty="0">
                <a:solidFill>
                  <a:srgbClr val="FF0000"/>
                </a:solidFill>
              </a:rPr>
              <a:t>(0 &lt;= 1) { </a:t>
            </a:r>
            <a:endParaRPr lang="en-US" dirty="0" smtClean="0">
              <a:solidFill>
                <a:srgbClr val="FF0000"/>
              </a:solidFill>
            </a:endParaRPr>
          </a:p>
          <a:p>
            <a:pPr>
              <a:buFont typeface="Wingdings" panose="05000000000000000000" pitchFamily="2" charset="2"/>
              <a:buChar char="Ø"/>
            </a:pPr>
            <a:r>
              <a:rPr lang="en-US" dirty="0" smtClean="0">
                <a:solidFill>
                  <a:srgbClr val="FF0000"/>
                </a:solidFill>
              </a:rPr>
              <a:t>if </a:t>
            </a:r>
            <a:r>
              <a:rPr lang="en-US" dirty="0">
                <a:solidFill>
                  <a:srgbClr val="FF0000"/>
                </a:solidFill>
              </a:rPr>
              <a:t>(1 &lt;= 1) {</a:t>
            </a:r>
          </a:p>
        </p:txBody>
      </p:sp>
    </p:spTree>
    <p:extLst>
      <p:ext uri="{BB962C8B-B14F-4D97-AF65-F5344CB8AC3E}">
        <p14:creationId xmlns:p14="http://schemas.microsoft.com/office/powerpoint/2010/main" val="2219229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US" dirty="0"/>
              <a:t>if...else and else if statements</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Use the else statement to specify a block of code to be executed if the condition is false.</a:t>
            </a:r>
          </a:p>
          <a:p>
            <a:pPr marL="0" indent="0">
              <a:buNone/>
            </a:pPr>
            <a:endParaRPr lang="en-US" dirty="0"/>
          </a:p>
          <a:p>
            <a:pPr marL="0" indent="0">
              <a:buNone/>
            </a:pPr>
            <a:r>
              <a:rPr lang="en-US" dirty="0"/>
              <a:t>if (condition) {</a:t>
            </a:r>
          </a:p>
          <a:p>
            <a:pPr marL="0" indent="0">
              <a:buNone/>
            </a:pPr>
            <a:r>
              <a:rPr lang="en-US" dirty="0"/>
              <a:t>  //  block of code to be executed if the condition is true</a:t>
            </a:r>
          </a:p>
          <a:p>
            <a:pPr marL="0" indent="0">
              <a:buNone/>
            </a:pPr>
            <a:r>
              <a:rPr lang="en-US" dirty="0"/>
              <a:t>} else {</a:t>
            </a:r>
          </a:p>
          <a:p>
            <a:pPr marL="0" indent="0">
              <a:buNone/>
            </a:pPr>
            <a:r>
              <a:rPr lang="en-US" dirty="0"/>
              <a:t>  //  block of code to be executed if the condition is false</a:t>
            </a:r>
          </a:p>
          <a:p>
            <a:pPr marL="0" indent="0">
              <a:buNone/>
            </a:pPr>
            <a:r>
              <a:rPr lang="en-US" dirty="0" smtClean="0"/>
              <a:t>}</a:t>
            </a:r>
          </a:p>
          <a:p>
            <a:pPr marL="0" indent="0">
              <a:buNone/>
            </a:pPr>
            <a:r>
              <a:rPr lang="en-US" dirty="0" err="1">
                <a:solidFill>
                  <a:srgbClr val="FF0000"/>
                </a:solidFill>
              </a:rPr>
              <a:t>var</a:t>
            </a:r>
            <a:r>
              <a:rPr lang="en-US" dirty="0">
                <a:solidFill>
                  <a:srgbClr val="FF0000"/>
                </a:solidFill>
              </a:rPr>
              <a:t> x = </a:t>
            </a:r>
            <a:r>
              <a:rPr lang="en-US" dirty="0" smtClean="0">
                <a:solidFill>
                  <a:srgbClr val="FF0000"/>
                </a:solidFill>
              </a:rPr>
              <a:t>11;</a:t>
            </a:r>
            <a:endParaRPr lang="en-US" dirty="0">
              <a:solidFill>
                <a:srgbClr val="FF0000"/>
              </a:solidFill>
            </a:endParaRPr>
          </a:p>
          <a:p>
            <a:pPr marL="0" indent="0">
              <a:buNone/>
            </a:pPr>
            <a:r>
              <a:rPr lang="en-US" dirty="0">
                <a:solidFill>
                  <a:srgbClr val="FF0000"/>
                </a:solidFill>
              </a:rPr>
              <a:t>if (x === 10) </a:t>
            </a:r>
          </a:p>
          <a:p>
            <a:pPr marL="0" indent="0">
              <a:buNone/>
            </a:pPr>
            <a:r>
              <a:rPr lang="en-US" dirty="0">
                <a:solidFill>
                  <a:srgbClr val="FF0000"/>
                </a:solidFill>
              </a:rPr>
              <a:t>{ </a:t>
            </a:r>
          </a:p>
          <a:p>
            <a:pPr marL="0" indent="0">
              <a:buNone/>
            </a:pPr>
            <a:r>
              <a:rPr lang="en-US" dirty="0">
                <a:solidFill>
                  <a:srgbClr val="FF0000"/>
                </a:solidFill>
              </a:rPr>
              <a:t>alert("Correct</a:t>
            </a:r>
            <a:r>
              <a:rPr lang="en-US" dirty="0" smtClean="0">
                <a:solidFill>
                  <a:srgbClr val="FF0000"/>
                </a:solidFill>
              </a:rPr>
              <a:t>!");</a:t>
            </a:r>
            <a:endParaRPr lang="en-US" dirty="0">
              <a:solidFill>
                <a:srgbClr val="FF0000"/>
              </a:solidFill>
            </a:endParaRPr>
          </a:p>
          <a:p>
            <a:pPr marL="0" indent="0">
              <a:buNone/>
            </a:pPr>
            <a:r>
              <a:rPr lang="en-US" dirty="0">
                <a:solidFill>
                  <a:srgbClr val="FF0000"/>
                </a:solidFill>
              </a:rPr>
              <a:t> } </a:t>
            </a:r>
            <a:endParaRPr lang="en-US" dirty="0" smtClean="0">
              <a:solidFill>
                <a:srgbClr val="FF0000"/>
              </a:solidFill>
            </a:endParaRPr>
          </a:p>
          <a:p>
            <a:pPr marL="0" indent="0">
              <a:buNone/>
            </a:pPr>
            <a:r>
              <a:rPr lang="en-US" dirty="0" smtClean="0">
                <a:solidFill>
                  <a:srgbClr val="FF0000"/>
                </a:solidFill>
              </a:rPr>
              <a:t>else{</a:t>
            </a:r>
            <a:r>
              <a:rPr lang="en-US" dirty="0">
                <a:solidFill>
                  <a:srgbClr val="FF0000"/>
                </a:solidFill>
              </a:rPr>
              <a:t>alert</a:t>
            </a:r>
            <a:r>
              <a:rPr lang="en-US" dirty="0" smtClean="0">
                <a:solidFill>
                  <a:srgbClr val="FF0000"/>
                </a:solidFill>
              </a:rPr>
              <a:t>(“In Correct</a:t>
            </a:r>
            <a:r>
              <a:rPr lang="en-US" dirty="0">
                <a:solidFill>
                  <a:srgbClr val="FF0000"/>
                </a:solidFill>
              </a:rPr>
              <a:t>!");</a:t>
            </a:r>
          </a:p>
          <a:p>
            <a:pPr marL="0" indent="0">
              <a:buNone/>
            </a:pPr>
            <a:r>
              <a:rPr lang="en-US" dirty="0" smtClean="0">
                <a:solidFill>
                  <a:srgbClr val="FF0000"/>
                </a:solidFill>
              </a:rPr>
              <a:t>}</a:t>
            </a: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2394697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US" dirty="0"/>
              <a:t>if...else and else if statements</a:t>
            </a:r>
          </a:p>
        </p:txBody>
      </p:sp>
      <p:sp>
        <p:nvSpPr>
          <p:cNvPr id="3" name="Content Placeholder 2"/>
          <p:cNvSpPr>
            <a:spLocks noGrp="1"/>
          </p:cNvSpPr>
          <p:nvPr>
            <p:ph idx="1"/>
          </p:nvPr>
        </p:nvSpPr>
        <p:spPr/>
        <p:txBody>
          <a:bodyPr>
            <a:noAutofit/>
          </a:bodyPr>
          <a:lstStyle/>
          <a:p>
            <a:pPr marL="0" indent="0">
              <a:buNone/>
            </a:pPr>
            <a:r>
              <a:rPr lang="en-US" sz="1200" dirty="0"/>
              <a:t>Use the else if statement to specify a new condition if the first condition is false.</a:t>
            </a:r>
          </a:p>
          <a:p>
            <a:pPr marL="0" indent="0">
              <a:buNone/>
            </a:pPr>
            <a:endParaRPr lang="en-US" sz="1200" dirty="0"/>
          </a:p>
          <a:p>
            <a:pPr marL="0" indent="0">
              <a:buNone/>
            </a:pPr>
            <a:r>
              <a:rPr lang="en-US" sz="1200" dirty="0"/>
              <a:t>Syntax</a:t>
            </a:r>
          </a:p>
          <a:p>
            <a:pPr marL="0" indent="0">
              <a:buNone/>
            </a:pPr>
            <a:r>
              <a:rPr lang="en-US" sz="1200" dirty="0"/>
              <a:t>if (condition1) {</a:t>
            </a:r>
          </a:p>
          <a:p>
            <a:pPr marL="0" indent="0">
              <a:buNone/>
            </a:pPr>
            <a:r>
              <a:rPr lang="en-US" sz="1200" dirty="0"/>
              <a:t>  //  block of code to be executed if condition1 is true</a:t>
            </a:r>
          </a:p>
          <a:p>
            <a:pPr marL="0" indent="0">
              <a:buNone/>
            </a:pPr>
            <a:r>
              <a:rPr lang="en-US" sz="1200" dirty="0"/>
              <a:t>} else if (condition2) {</a:t>
            </a:r>
          </a:p>
          <a:p>
            <a:pPr marL="0" indent="0">
              <a:buNone/>
            </a:pPr>
            <a:r>
              <a:rPr lang="en-US" sz="1200" dirty="0"/>
              <a:t>  //  block of code to be executed if the condition1 is false and condition2 is true</a:t>
            </a:r>
          </a:p>
          <a:p>
            <a:pPr marL="0" indent="0">
              <a:buNone/>
            </a:pPr>
            <a:r>
              <a:rPr lang="en-US" sz="1200" dirty="0"/>
              <a:t>} else {</a:t>
            </a:r>
          </a:p>
          <a:p>
            <a:pPr marL="0" indent="0">
              <a:buNone/>
            </a:pPr>
            <a:r>
              <a:rPr lang="en-US" sz="1200" dirty="0"/>
              <a:t>  //  block of code to be executed if the condition1 is false and condition2 is false</a:t>
            </a:r>
          </a:p>
          <a:p>
            <a:pPr marL="0" indent="0">
              <a:buNone/>
            </a:pPr>
            <a:r>
              <a:rPr lang="en-US" sz="1200" dirty="0"/>
              <a:t>}</a:t>
            </a:r>
          </a:p>
          <a:p>
            <a:pPr marL="0" indent="0">
              <a:buNone/>
            </a:pPr>
            <a:r>
              <a:rPr lang="en-US" sz="1200" dirty="0">
                <a:solidFill>
                  <a:srgbClr val="FF0000"/>
                </a:solidFill>
              </a:rPr>
              <a:t>if (time &lt; 10) {</a:t>
            </a:r>
          </a:p>
          <a:p>
            <a:pPr marL="0" indent="0">
              <a:buNone/>
            </a:pPr>
            <a:r>
              <a:rPr lang="en-US" sz="1200" dirty="0">
                <a:solidFill>
                  <a:srgbClr val="FF0000"/>
                </a:solidFill>
              </a:rPr>
              <a:t>  greeting = "Good morning";</a:t>
            </a:r>
          </a:p>
          <a:p>
            <a:pPr marL="0" indent="0">
              <a:buNone/>
            </a:pPr>
            <a:r>
              <a:rPr lang="en-US" sz="1200" dirty="0">
                <a:solidFill>
                  <a:srgbClr val="FF0000"/>
                </a:solidFill>
              </a:rPr>
              <a:t>} else if (time &lt; 20) {</a:t>
            </a:r>
          </a:p>
          <a:p>
            <a:pPr marL="0" indent="0">
              <a:buNone/>
            </a:pPr>
            <a:r>
              <a:rPr lang="en-US" sz="1200" dirty="0">
                <a:solidFill>
                  <a:srgbClr val="FF0000"/>
                </a:solidFill>
              </a:rPr>
              <a:t>  greeting = "Good day";</a:t>
            </a:r>
          </a:p>
          <a:p>
            <a:pPr marL="0" indent="0">
              <a:buNone/>
            </a:pPr>
            <a:r>
              <a:rPr lang="en-US" sz="1200" dirty="0">
                <a:solidFill>
                  <a:srgbClr val="FF0000"/>
                </a:solidFill>
              </a:rPr>
              <a:t>} else {</a:t>
            </a:r>
          </a:p>
          <a:p>
            <a:pPr marL="0" indent="0">
              <a:buNone/>
            </a:pPr>
            <a:r>
              <a:rPr lang="en-US" sz="1200" dirty="0">
                <a:solidFill>
                  <a:srgbClr val="FF0000"/>
                </a:solidFill>
              </a:rPr>
              <a:t>  greeting = "Good evening";</a:t>
            </a:r>
          </a:p>
          <a:p>
            <a:pPr marL="0" indent="0">
              <a:buNone/>
            </a:pPr>
            <a:r>
              <a:rPr lang="en-US" sz="1200" dirty="0">
                <a:solidFill>
                  <a:srgbClr val="FF0000"/>
                </a:solidFill>
              </a:rPr>
              <a:t>}</a:t>
            </a:r>
          </a:p>
        </p:txBody>
      </p:sp>
    </p:spTree>
    <p:extLst>
      <p:ext uri="{BB962C8B-B14F-4D97-AF65-F5344CB8AC3E}">
        <p14:creationId xmlns:p14="http://schemas.microsoft.com/office/powerpoint/2010/main" val="24818532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Testing sets of conditions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Using the if statement, you've learned to test for a condition. If the condition is met, one or more statements execute. But suppose not one but two conditions have to be met in order for a test to succeed. For example, if a guy weighs more than 300 pounds, he's just a great big guy. But if he weighs more than 300 pounds and runs 40 yards in under 6 seconds? You're going to invite him to try out for the NLF as a lineman. You can test for a combination of conditions in JavaScript by using... </a:t>
            </a:r>
            <a:r>
              <a:rPr lang="en-US" dirty="0">
                <a:solidFill>
                  <a:srgbClr val="FF0000"/>
                </a:solidFill>
              </a:rPr>
              <a:t>&amp;&amp;</a:t>
            </a:r>
            <a:r>
              <a:rPr lang="en-US" dirty="0"/>
              <a:t> </a:t>
            </a:r>
            <a:endParaRPr lang="en-US" dirty="0" smtClean="0"/>
          </a:p>
          <a:p>
            <a:pPr marL="0" indent="0">
              <a:buNone/>
            </a:pPr>
            <a:r>
              <a:rPr lang="en-US" dirty="0" smtClean="0">
                <a:solidFill>
                  <a:srgbClr val="FF0000"/>
                </a:solidFill>
              </a:rPr>
              <a:t>if </a:t>
            </a:r>
            <a:r>
              <a:rPr lang="en-US" dirty="0">
                <a:solidFill>
                  <a:srgbClr val="FF0000"/>
                </a:solidFill>
              </a:rPr>
              <a:t>(weight &gt; 300 &amp;&amp; time &lt; 6) { </a:t>
            </a:r>
            <a:endParaRPr lang="en-US" dirty="0" smtClean="0">
              <a:solidFill>
                <a:srgbClr val="FF0000"/>
              </a:solidFill>
            </a:endParaRPr>
          </a:p>
          <a:p>
            <a:pPr marL="0" indent="0">
              <a:buNone/>
            </a:pPr>
            <a:r>
              <a:rPr lang="en-US" dirty="0" smtClean="0">
                <a:solidFill>
                  <a:srgbClr val="FF0000"/>
                </a:solidFill>
              </a:rPr>
              <a:t>alert</a:t>
            </a:r>
            <a:r>
              <a:rPr lang="en-US" dirty="0">
                <a:solidFill>
                  <a:srgbClr val="FF0000"/>
                </a:solidFill>
              </a:rPr>
              <a:t>("Come to our tryout!"); </a:t>
            </a:r>
            <a:endParaRPr lang="en-US" dirty="0" smtClean="0">
              <a:solidFill>
                <a:srgbClr val="FF0000"/>
              </a:solidFill>
            </a:endParaRPr>
          </a:p>
          <a:p>
            <a:pPr marL="0" indent="0">
              <a:buNone/>
            </a:pPr>
            <a:r>
              <a:rPr lang="en-US" dirty="0" smtClean="0">
                <a:solidFill>
                  <a:srgbClr val="FF0000"/>
                </a:solidFill>
              </a:rPr>
              <a:t>} </a:t>
            </a:r>
          </a:p>
          <a:p>
            <a:pPr marL="0" indent="0">
              <a:buNone/>
            </a:pPr>
            <a:r>
              <a:rPr lang="en-US" dirty="0" smtClean="0">
                <a:solidFill>
                  <a:srgbClr val="FF0000"/>
                </a:solidFill>
              </a:rPr>
              <a:t>else </a:t>
            </a:r>
            <a:r>
              <a:rPr lang="en-US" dirty="0">
                <a:solidFill>
                  <a:srgbClr val="FF0000"/>
                </a:solidFill>
              </a:rPr>
              <a:t>{ </a:t>
            </a:r>
            <a:endParaRPr lang="en-US" dirty="0" smtClean="0">
              <a:solidFill>
                <a:srgbClr val="FF0000"/>
              </a:solidFill>
            </a:endParaRPr>
          </a:p>
          <a:p>
            <a:pPr marL="0" indent="0">
              <a:buNone/>
            </a:pPr>
            <a:r>
              <a:rPr lang="en-US" dirty="0" smtClean="0">
                <a:solidFill>
                  <a:srgbClr val="FF0000"/>
                </a:solidFill>
              </a:rPr>
              <a:t>alert</a:t>
            </a:r>
            <a:r>
              <a:rPr lang="en-US" dirty="0">
                <a:solidFill>
                  <a:srgbClr val="FF0000"/>
                </a:solidFill>
              </a:rPr>
              <a:t>("Come to our cookout!"); </a:t>
            </a:r>
            <a:r>
              <a:rPr lang="en-US" dirty="0" smtClean="0">
                <a:solidFill>
                  <a:srgbClr val="FF0000"/>
                </a:solidFill>
              </a:rPr>
              <a:t> </a:t>
            </a:r>
          </a:p>
          <a:p>
            <a:pPr marL="0" indent="0">
              <a:buNone/>
            </a:pP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1240483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Testing sets of conditions</a:t>
            </a:r>
          </a:p>
        </p:txBody>
      </p:sp>
      <p:sp>
        <p:nvSpPr>
          <p:cNvPr id="3" name="Content Placeholder 2"/>
          <p:cNvSpPr>
            <a:spLocks noGrp="1"/>
          </p:cNvSpPr>
          <p:nvPr>
            <p:ph idx="1"/>
          </p:nvPr>
        </p:nvSpPr>
        <p:spPr/>
        <p:txBody>
          <a:bodyPr>
            <a:normAutofit/>
          </a:bodyPr>
          <a:lstStyle/>
          <a:p>
            <a:pPr marL="0" indent="0">
              <a:buNone/>
            </a:pPr>
            <a:r>
              <a:rPr lang="en-US" dirty="0"/>
              <a:t>You can chain any number of conditions together. </a:t>
            </a:r>
            <a:endParaRPr lang="en-US" dirty="0" smtClean="0"/>
          </a:p>
          <a:p>
            <a:pPr marL="0" indent="0">
              <a:buNone/>
            </a:pPr>
            <a:r>
              <a:rPr lang="en-US" dirty="0" smtClean="0">
                <a:solidFill>
                  <a:srgbClr val="FF0000"/>
                </a:solidFill>
              </a:rPr>
              <a:t>1 </a:t>
            </a:r>
            <a:r>
              <a:rPr lang="en-US" dirty="0">
                <a:solidFill>
                  <a:srgbClr val="FF0000"/>
                </a:solidFill>
              </a:rPr>
              <a:t>if (weight &gt; 300 &amp;&amp; time &lt; 6 &amp;&amp; age &gt; 17 &amp;&amp; gender === "male") { </a:t>
            </a:r>
            <a:endParaRPr lang="en-US" dirty="0" smtClean="0">
              <a:solidFill>
                <a:srgbClr val="FF0000"/>
              </a:solidFill>
            </a:endParaRPr>
          </a:p>
          <a:p>
            <a:pPr marL="0" indent="0">
              <a:buNone/>
            </a:pPr>
            <a:r>
              <a:rPr lang="en-US" dirty="0" smtClean="0">
                <a:solidFill>
                  <a:srgbClr val="FF0000"/>
                </a:solidFill>
              </a:rPr>
              <a:t>2 </a:t>
            </a:r>
            <a:r>
              <a:rPr lang="en-US" dirty="0">
                <a:solidFill>
                  <a:srgbClr val="FF0000"/>
                </a:solidFill>
              </a:rPr>
              <a:t>alert("Come to our tryout!"); </a:t>
            </a:r>
            <a:endParaRPr lang="en-US" dirty="0" smtClean="0">
              <a:solidFill>
                <a:srgbClr val="FF0000"/>
              </a:solidFill>
            </a:endParaRPr>
          </a:p>
          <a:p>
            <a:pPr marL="0" indent="0">
              <a:buNone/>
            </a:pPr>
            <a:r>
              <a:rPr lang="en-US" dirty="0" smtClean="0">
                <a:solidFill>
                  <a:srgbClr val="FF0000"/>
                </a:solidFill>
              </a:rPr>
              <a:t>3 </a:t>
            </a:r>
            <a:r>
              <a:rPr lang="en-US" dirty="0">
                <a:solidFill>
                  <a:srgbClr val="FF0000"/>
                </a:solidFill>
              </a:rPr>
              <a:t>} </a:t>
            </a:r>
            <a:endParaRPr lang="en-US" dirty="0" smtClean="0">
              <a:solidFill>
                <a:srgbClr val="FF0000"/>
              </a:solidFill>
            </a:endParaRPr>
          </a:p>
          <a:p>
            <a:pPr marL="0" indent="0">
              <a:buNone/>
            </a:pPr>
            <a:r>
              <a:rPr lang="en-US" dirty="0" smtClean="0">
                <a:solidFill>
                  <a:srgbClr val="FF0000"/>
                </a:solidFill>
              </a:rPr>
              <a:t>4 </a:t>
            </a:r>
            <a:r>
              <a:rPr lang="en-US" dirty="0">
                <a:solidFill>
                  <a:srgbClr val="FF0000"/>
                </a:solidFill>
              </a:rPr>
              <a:t>else { </a:t>
            </a:r>
            <a:endParaRPr lang="en-US" dirty="0" smtClean="0">
              <a:solidFill>
                <a:srgbClr val="FF0000"/>
              </a:solidFill>
            </a:endParaRPr>
          </a:p>
          <a:p>
            <a:pPr marL="0" indent="0">
              <a:buNone/>
            </a:pPr>
            <a:r>
              <a:rPr lang="en-US" dirty="0" smtClean="0">
                <a:solidFill>
                  <a:srgbClr val="FF0000"/>
                </a:solidFill>
              </a:rPr>
              <a:t>5 </a:t>
            </a:r>
            <a:r>
              <a:rPr lang="en-US" dirty="0">
                <a:solidFill>
                  <a:srgbClr val="FF0000"/>
                </a:solidFill>
              </a:rPr>
              <a:t>alert("Come to our cookout!"); </a:t>
            </a:r>
            <a:endParaRPr lang="en-US" dirty="0" smtClean="0">
              <a:solidFill>
                <a:srgbClr val="FF0000"/>
              </a:solidFill>
            </a:endParaRPr>
          </a:p>
          <a:p>
            <a:pPr marL="0" indent="0">
              <a:buNone/>
            </a:pPr>
            <a:r>
              <a:rPr lang="en-US" dirty="0" smtClean="0">
                <a:solidFill>
                  <a:srgbClr val="FF0000"/>
                </a:solidFill>
              </a:rPr>
              <a:t>6 </a:t>
            </a:r>
            <a:r>
              <a:rPr lang="en-US" dirty="0">
                <a:solidFill>
                  <a:srgbClr val="FF0000"/>
                </a:solidFill>
              </a:rPr>
              <a:t>} </a:t>
            </a:r>
          </a:p>
        </p:txBody>
      </p:sp>
    </p:spTree>
    <p:extLst>
      <p:ext uri="{BB962C8B-B14F-4D97-AF65-F5344CB8AC3E}">
        <p14:creationId xmlns:p14="http://schemas.microsoft.com/office/powerpoint/2010/main" val="1919660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Testing sets of conditions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You can also test for any of a set of conditions. This is the operator. || Here's an example. </a:t>
            </a:r>
            <a:endParaRPr lang="en-US" dirty="0" smtClean="0"/>
          </a:p>
          <a:p>
            <a:pPr marL="0" indent="0">
              <a:buNone/>
            </a:pPr>
            <a:r>
              <a:rPr lang="en-US" dirty="0" smtClean="0">
                <a:solidFill>
                  <a:srgbClr val="FF0000"/>
                </a:solidFill>
              </a:rPr>
              <a:t>1 </a:t>
            </a:r>
            <a:r>
              <a:rPr lang="en-US" dirty="0">
                <a:solidFill>
                  <a:srgbClr val="FF0000"/>
                </a:solidFill>
              </a:rPr>
              <a:t>if (SAT &gt; </a:t>
            </a:r>
            <a:r>
              <a:rPr lang="en-US" dirty="0" err="1">
                <a:solidFill>
                  <a:srgbClr val="FF0000"/>
                </a:solidFill>
              </a:rPr>
              <a:t>avg</a:t>
            </a:r>
            <a:r>
              <a:rPr lang="en-US" dirty="0">
                <a:solidFill>
                  <a:srgbClr val="FF0000"/>
                </a:solidFill>
              </a:rPr>
              <a:t> || GPA &gt; 2.5 || sport === "football") { </a:t>
            </a:r>
            <a:endParaRPr lang="en-US" dirty="0" smtClean="0">
              <a:solidFill>
                <a:srgbClr val="FF0000"/>
              </a:solidFill>
            </a:endParaRPr>
          </a:p>
          <a:p>
            <a:pPr marL="0" indent="0">
              <a:buNone/>
            </a:pPr>
            <a:r>
              <a:rPr lang="en-US" dirty="0" smtClean="0">
                <a:solidFill>
                  <a:srgbClr val="FF0000"/>
                </a:solidFill>
              </a:rPr>
              <a:t>2 </a:t>
            </a:r>
            <a:r>
              <a:rPr lang="en-US" dirty="0">
                <a:solidFill>
                  <a:srgbClr val="FF0000"/>
                </a:solidFill>
              </a:rPr>
              <a:t>alert("Welcome to Bubba State!"); </a:t>
            </a:r>
            <a:endParaRPr lang="en-US" dirty="0" smtClean="0">
              <a:solidFill>
                <a:srgbClr val="FF0000"/>
              </a:solidFill>
            </a:endParaRPr>
          </a:p>
          <a:p>
            <a:pPr marL="0" indent="0">
              <a:buNone/>
            </a:pPr>
            <a:r>
              <a:rPr lang="en-US" dirty="0" smtClean="0">
                <a:solidFill>
                  <a:srgbClr val="FF0000"/>
                </a:solidFill>
              </a:rPr>
              <a:t>3 </a:t>
            </a:r>
            <a:r>
              <a:rPr lang="en-US" dirty="0">
                <a:solidFill>
                  <a:srgbClr val="FF0000"/>
                </a:solidFill>
              </a:rPr>
              <a:t>} </a:t>
            </a:r>
            <a:endParaRPr lang="en-US" dirty="0" smtClean="0">
              <a:solidFill>
                <a:srgbClr val="FF0000"/>
              </a:solidFill>
            </a:endParaRPr>
          </a:p>
          <a:p>
            <a:pPr marL="0" indent="0">
              <a:buNone/>
            </a:pPr>
            <a:r>
              <a:rPr lang="en-US" dirty="0" smtClean="0">
                <a:solidFill>
                  <a:srgbClr val="FF0000"/>
                </a:solidFill>
              </a:rPr>
              <a:t>4 </a:t>
            </a:r>
            <a:r>
              <a:rPr lang="en-US" dirty="0">
                <a:solidFill>
                  <a:srgbClr val="FF0000"/>
                </a:solidFill>
              </a:rPr>
              <a:t>else { </a:t>
            </a:r>
            <a:endParaRPr lang="en-US" dirty="0" smtClean="0">
              <a:solidFill>
                <a:srgbClr val="FF0000"/>
              </a:solidFill>
            </a:endParaRPr>
          </a:p>
          <a:p>
            <a:pPr marL="0" indent="0">
              <a:buNone/>
            </a:pPr>
            <a:r>
              <a:rPr lang="en-US" dirty="0" smtClean="0">
                <a:solidFill>
                  <a:srgbClr val="FF0000"/>
                </a:solidFill>
              </a:rPr>
              <a:t>5 </a:t>
            </a:r>
            <a:r>
              <a:rPr lang="en-US" dirty="0">
                <a:solidFill>
                  <a:srgbClr val="FF0000"/>
                </a:solidFill>
              </a:rPr>
              <a:t>alert("Have you looked into appliance repair?"); </a:t>
            </a:r>
            <a:endParaRPr lang="en-US" dirty="0" smtClean="0">
              <a:solidFill>
                <a:srgbClr val="FF0000"/>
              </a:solidFill>
            </a:endParaRPr>
          </a:p>
          <a:p>
            <a:pPr marL="0" indent="0">
              <a:buNone/>
            </a:pPr>
            <a:r>
              <a:rPr lang="en-US" dirty="0" smtClean="0">
                <a:solidFill>
                  <a:srgbClr val="FF0000"/>
                </a:solidFill>
              </a:rPr>
              <a:t>6 </a:t>
            </a:r>
            <a:r>
              <a:rPr lang="en-US" dirty="0">
                <a:solidFill>
                  <a:srgbClr val="FF0000"/>
                </a:solidFill>
              </a:rPr>
              <a:t>} </a:t>
            </a:r>
            <a:endParaRPr lang="en-US" dirty="0" smtClean="0">
              <a:solidFill>
                <a:srgbClr val="FF0000"/>
              </a:solidFill>
            </a:endParaRPr>
          </a:p>
          <a:p>
            <a:pPr marL="0" indent="0">
              <a:buNone/>
            </a:pPr>
            <a:r>
              <a:rPr lang="en-US" dirty="0" smtClean="0"/>
              <a:t>If </a:t>
            </a:r>
            <a:r>
              <a:rPr lang="en-US" dirty="0"/>
              <a:t>in line 1 any or all of the conditions are true, the first alert displays. If none of them are true (line 4), the second alert displays.</a:t>
            </a:r>
            <a:endParaRPr lang="en-US" dirty="0">
              <a:solidFill>
                <a:srgbClr val="FF0000"/>
              </a:solidFill>
            </a:endParaRPr>
          </a:p>
        </p:txBody>
      </p:sp>
    </p:spTree>
    <p:extLst>
      <p:ext uri="{BB962C8B-B14F-4D97-AF65-F5344CB8AC3E}">
        <p14:creationId xmlns:p14="http://schemas.microsoft.com/office/powerpoint/2010/main" val="1430217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Testing sets of conditions</a:t>
            </a:r>
          </a:p>
        </p:txBody>
      </p:sp>
      <p:sp>
        <p:nvSpPr>
          <p:cNvPr id="3" name="Content Placeholder 2"/>
          <p:cNvSpPr>
            <a:spLocks noGrp="1"/>
          </p:cNvSpPr>
          <p:nvPr>
            <p:ph idx="1"/>
          </p:nvPr>
        </p:nvSpPr>
        <p:spPr/>
        <p:txBody>
          <a:bodyPr>
            <a:normAutofit/>
          </a:bodyPr>
          <a:lstStyle/>
          <a:p>
            <a:pPr marL="0" indent="0">
              <a:buNone/>
            </a:pPr>
            <a:r>
              <a:rPr lang="en-US" dirty="0"/>
              <a:t>You can combine any number of and </a:t>
            </a:r>
            <a:r>
              <a:rPr lang="en-US" dirty="0" err="1"/>
              <a:t>and</a:t>
            </a:r>
            <a:r>
              <a:rPr lang="en-US" dirty="0"/>
              <a:t> or conditions. </a:t>
            </a:r>
            <a:endParaRPr lang="en-US" dirty="0" smtClean="0"/>
          </a:p>
          <a:p>
            <a:pPr marL="0" indent="0">
              <a:buNone/>
            </a:pPr>
            <a:endParaRPr lang="en-US" dirty="0" smtClean="0"/>
          </a:p>
          <a:p>
            <a:pPr marL="0" indent="0">
              <a:buNone/>
            </a:pPr>
            <a:r>
              <a:rPr lang="en-US" dirty="0" smtClean="0">
                <a:solidFill>
                  <a:srgbClr val="FF0000"/>
                </a:solidFill>
              </a:rPr>
              <a:t>if </a:t>
            </a:r>
            <a:r>
              <a:rPr lang="en-US" dirty="0">
                <a:solidFill>
                  <a:srgbClr val="FF0000"/>
                </a:solidFill>
              </a:rPr>
              <a:t>(age &gt; 65 || age &lt; 21 &amp;&amp; res === "U.S.") { </a:t>
            </a:r>
            <a:endParaRPr lang="en-US" dirty="0" smtClean="0">
              <a:solidFill>
                <a:srgbClr val="FF0000"/>
              </a:solidFill>
            </a:endParaRPr>
          </a:p>
          <a:p>
            <a:pPr marL="0" indent="0">
              <a:buNone/>
            </a:pPr>
            <a:endParaRPr lang="en-US" dirty="0" smtClean="0">
              <a:solidFill>
                <a:srgbClr val="FF0000"/>
              </a:solidFill>
            </a:endParaRPr>
          </a:p>
          <a:p>
            <a:pPr marL="0" indent="0">
              <a:buNone/>
            </a:pPr>
            <a:r>
              <a:rPr lang="en-US" dirty="0">
                <a:solidFill>
                  <a:srgbClr val="FF0000"/>
                </a:solidFill>
              </a:rPr>
              <a:t>if ((age &gt; 65 || age &lt; 21) &amp;&amp; res === "U.S.") { </a:t>
            </a:r>
            <a:endParaRPr lang="en-US" dirty="0" smtClean="0">
              <a:solidFill>
                <a:srgbClr val="FF0000"/>
              </a:solidFill>
            </a:endParaRPr>
          </a:p>
          <a:p>
            <a:pPr marL="0" indent="0">
              <a:buNone/>
            </a:pPr>
            <a:endParaRPr lang="en-US" dirty="0" smtClean="0">
              <a:solidFill>
                <a:srgbClr val="FF0000"/>
              </a:solidFill>
            </a:endParaRPr>
          </a:p>
          <a:p>
            <a:pPr marL="0" indent="0">
              <a:buNone/>
            </a:pPr>
            <a:r>
              <a:rPr lang="en-US" dirty="0">
                <a:solidFill>
                  <a:srgbClr val="FF0000"/>
                </a:solidFill>
              </a:rPr>
              <a:t>if (age &gt; 65 || (age &lt; 21 &amp;&amp; res === "U.S.")) {</a:t>
            </a:r>
          </a:p>
        </p:txBody>
      </p:sp>
    </p:spTree>
    <p:extLst>
      <p:ext uri="{BB962C8B-B14F-4D97-AF65-F5344CB8AC3E}">
        <p14:creationId xmlns:p14="http://schemas.microsoft.com/office/powerpoint/2010/main" val="2592108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a:t>
            </a:r>
            <a:r>
              <a:rPr lang="en-US" dirty="0"/>
              <a:t>if statements nested</a:t>
            </a:r>
          </a:p>
        </p:txBody>
      </p:sp>
      <p:sp>
        <p:nvSpPr>
          <p:cNvPr id="3" name="Content Placeholder 2"/>
          <p:cNvSpPr>
            <a:spLocks noGrp="1"/>
          </p:cNvSpPr>
          <p:nvPr>
            <p:ph idx="1"/>
          </p:nvPr>
        </p:nvSpPr>
        <p:spPr/>
        <p:txBody>
          <a:bodyPr>
            <a:normAutofit/>
          </a:bodyPr>
          <a:lstStyle/>
          <a:p>
            <a:pPr marL="0" indent="0">
              <a:buNone/>
            </a:pPr>
            <a:r>
              <a:rPr lang="en-US" dirty="0">
                <a:solidFill>
                  <a:srgbClr val="FF0000"/>
                </a:solidFill>
              </a:rPr>
              <a:t>if ((x === y || a === b) &amp;&amp; c === d) { </a:t>
            </a:r>
            <a:endParaRPr lang="en-US" dirty="0" smtClean="0">
              <a:solidFill>
                <a:srgbClr val="FF0000"/>
              </a:solidFill>
            </a:endParaRPr>
          </a:p>
          <a:p>
            <a:pPr marL="0" indent="0">
              <a:buNone/>
            </a:pPr>
            <a:r>
              <a:rPr lang="en-US" dirty="0" smtClean="0">
                <a:solidFill>
                  <a:srgbClr val="FF0000"/>
                </a:solidFill>
              </a:rPr>
              <a:t>2 </a:t>
            </a:r>
            <a:r>
              <a:rPr lang="en-US" dirty="0">
                <a:solidFill>
                  <a:srgbClr val="FF0000"/>
                </a:solidFill>
              </a:rPr>
              <a:t>g = h; </a:t>
            </a:r>
            <a:endParaRPr lang="en-US" dirty="0" smtClean="0">
              <a:solidFill>
                <a:srgbClr val="FF0000"/>
              </a:solidFill>
            </a:endParaRPr>
          </a:p>
          <a:p>
            <a:pPr marL="0" indent="0">
              <a:buNone/>
            </a:pPr>
            <a:r>
              <a:rPr lang="en-US" dirty="0" smtClean="0">
                <a:solidFill>
                  <a:srgbClr val="FF0000"/>
                </a:solidFill>
              </a:rPr>
              <a:t>3 </a:t>
            </a:r>
            <a:r>
              <a:rPr lang="en-US" dirty="0">
                <a:solidFill>
                  <a:srgbClr val="FF0000"/>
                </a:solidFill>
              </a:rPr>
              <a:t>} </a:t>
            </a:r>
            <a:endParaRPr lang="en-US" dirty="0" smtClean="0">
              <a:solidFill>
                <a:srgbClr val="FF0000"/>
              </a:solidFill>
            </a:endParaRPr>
          </a:p>
          <a:p>
            <a:pPr marL="0" indent="0">
              <a:buNone/>
            </a:pPr>
            <a:r>
              <a:rPr lang="en-US" dirty="0" smtClean="0">
                <a:solidFill>
                  <a:srgbClr val="FF0000"/>
                </a:solidFill>
              </a:rPr>
              <a:t>4 </a:t>
            </a:r>
            <a:r>
              <a:rPr lang="en-US" dirty="0">
                <a:solidFill>
                  <a:srgbClr val="FF0000"/>
                </a:solidFill>
              </a:rPr>
              <a:t>else </a:t>
            </a:r>
            <a:r>
              <a:rPr lang="en-US" dirty="0" smtClean="0">
                <a:solidFill>
                  <a:srgbClr val="FF0000"/>
                </a:solidFill>
              </a:rPr>
              <a:t>{</a:t>
            </a:r>
          </a:p>
          <a:p>
            <a:pPr marL="0" indent="0">
              <a:buNone/>
            </a:pPr>
            <a:r>
              <a:rPr lang="en-US" dirty="0" smtClean="0">
                <a:solidFill>
                  <a:srgbClr val="FF0000"/>
                </a:solidFill>
              </a:rPr>
              <a:t> </a:t>
            </a:r>
            <a:r>
              <a:rPr lang="en-US" dirty="0">
                <a:solidFill>
                  <a:srgbClr val="FF0000"/>
                </a:solidFill>
              </a:rPr>
              <a:t>5 e = f</a:t>
            </a:r>
            <a:r>
              <a:rPr lang="en-US" dirty="0" smtClean="0">
                <a:solidFill>
                  <a:srgbClr val="FF0000"/>
                </a:solidFill>
              </a:rPr>
              <a:t>;</a:t>
            </a:r>
          </a:p>
          <a:p>
            <a:pPr marL="0" indent="0">
              <a:buNone/>
            </a:pPr>
            <a:r>
              <a:rPr lang="en-US" dirty="0" smtClean="0">
                <a:solidFill>
                  <a:srgbClr val="FF0000"/>
                </a:solidFill>
              </a:rPr>
              <a:t> </a:t>
            </a:r>
            <a:r>
              <a:rPr lang="en-US" dirty="0">
                <a:solidFill>
                  <a:srgbClr val="FF0000"/>
                </a:solidFill>
              </a:rPr>
              <a:t>6 </a:t>
            </a:r>
            <a:r>
              <a:rPr lang="en-US" dirty="0" smtClean="0">
                <a:solidFill>
                  <a:srgbClr val="FF0000"/>
                </a:solidFill>
              </a:rPr>
              <a:t>}</a:t>
            </a:r>
          </a:p>
          <a:p>
            <a:pPr marL="0" indent="0">
              <a:buNone/>
            </a:pPr>
            <a:r>
              <a:rPr lang="en-US" dirty="0" smtClean="0"/>
              <a:t> </a:t>
            </a:r>
            <a:r>
              <a:rPr lang="en-US" dirty="0"/>
              <a:t>In the code above, if either of the first conditions is true, and, in addition, the third condition is true, then g is assigned h. Otherwise, e is assigned f. </a:t>
            </a:r>
            <a:endParaRPr lang="en-US" dirty="0">
              <a:solidFill>
                <a:srgbClr val="FF0000"/>
              </a:solidFill>
            </a:endParaRPr>
          </a:p>
        </p:txBody>
      </p:sp>
    </p:spTree>
    <p:extLst>
      <p:ext uri="{BB962C8B-B14F-4D97-AF65-F5344CB8AC3E}">
        <p14:creationId xmlns:p14="http://schemas.microsoft.com/office/powerpoint/2010/main" val="1959971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a:t>
            </a:r>
            <a:r>
              <a:rPr lang="en-US" dirty="0"/>
              <a:t>if statements nested</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There's another way to code this, using nesting. </a:t>
            </a:r>
            <a:endParaRPr lang="en-US" dirty="0" smtClean="0"/>
          </a:p>
          <a:p>
            <a:pPr marL="0" indent="0">
              <a:buNone/>
            </a:pPr>
            <a:r>
              <a:rPr lang="en-US" dirty="0" smtClean="0">
                <a:solidFill>
                  <a:srgbClr val="FF0000"/>
                </a:solidFill>
              </a:rPr>
              <a:t>1 </a:t>
            </a:r>
            <a:r>
              <a:rPr lang="en-US" dirty="0">
                <a:solidFill>
                  <a:srgbClr val="FF0000"/>
                </a:solidFill>
              </a:rPr>
              <a:t>if (c === d) { </a:t>
            </a:r>
            <a:endParaRPr lang="en-US" dirty="0" smtClean="0">
              <a:solidFill>
                <a:srgbClr val="FF0000"/>
              </a:solidFill>
            </a:endParaRPr>
          </a:p>
          <a:p>
            <a:pPr marL="0" indent="0">
              <a:buNone/>
            </a:pPr>
            <a:r>
              <a:rPr lang="en-US" dirty="0" smtClean="0">
                <a:solidFill>
                  <a:srgbClr val="FF0000"/>
                </a:solidFill>
              </a:rPr>
              <a:t>2 </a:t>
            </a:r>
            <a:r>
              <a:rPr lang="en-US" dirty="0">
                <a:solidFill>
                  <a:srgbClr val="FF0000"/>
                </a:solidFill>
              </a:rPr>
              <a:t>if (x === y) { </a:t>
            </a:r>
            <a:endParaRPr lang="en-US" dirty="0" smtClean="0">
              <a:solidFill>
                <a:srgbClr val="FF0000"/>
              </a:solidFill>
            </a:endParaRPr>
          </a:p>
          <a:p>
            <a:pPr marL="0" indent="0">
              <a:buNone/>
            </a:pPr>
            <a:r>
              <a:rPr lang="en-US" dirty="0" smtClean="0">
                <a:solidFill>
                  <a:srgbClr val="FF0000"/>
                </a:solidFill>
              </a:rPr>
              <a:t>3 </a:t>
            </a:r>
            <a:r>
              <a:rPr lang="en-US" dirty="0">
                <a:solidFill>
                  <a:srgbClr val="FF0000"/>
                </a:solidFill>
              </a:rPr>
              <a:t>g = h; </a:t>
            </a:r>
            <a:endParaRPr lang="en-US" dirty="0" smtClean="0">
              <a:solidFill>
                <a:srgbClr val="FF0000"/>
              </a:solidFill>
            </a:endParaRPr>
          </a:p>
          <a:p>
            <a:pPr marL="0" indent="0">
              <a:buNone/>
            </a:pPr>
            <a:r>
              <a:rPr lang="en-US" dirty="0" smtClean="0">
                <a:solidFill>
                  <a:srgbClr val="FF0000"/>
                </a:solidFill>
              </a:rPr>
              <a:t>4 }</a:t>
            </a:r>
          </a:p>
          <a:p>
            <a:pPr marL="0" indent="0">
              <a:buNone/>
            </a:pPr>
            <a:r>
              <a:rPr lang="en-US" dirty="0" smtClean="0">
                <a:solidFill>
                  <a:srgbClr val="FF0000"/>
                </a:solidFill>
              </a:rPr>
              <a:t>5 </a:t>
            </a:r>
            <a:r>
              <a:rPr lang="en-US" dirty="0">
                <a:solidFill>
                  <a:srgbClr val="FF0000"/>
                </a:solidFill>
              </a:rPr>
              <a:t>else if (a === b) { </a:t>
            </a:r>
            <a:endParaRPr lang="en-US" dirty="0" smtClean="0">
              <a:solidFill>
                <a:srgbClr val="FF0000"/>
              </a:solidFill>
            </a:endParaRPr>
          </a:p>
          <a:p>
            <a:pPr marL="0" indent="0">
              <a:buNone/>
            </a:pPr>
            <a:r>
              <a:rPr lang="en-US" dirty="0" smtClean="0">
                <a:solidFill>
                  <a:srgbClr val="FF0000"/>
                </a:solidFill>
              </a:rPr>
              <a:t>6 </a:t>
            </a:r>
            <a:r>
              <a:rPr lang="en-US" dirty="0">
                <a:solidFill>
                  <a:srgbClr val="FF0000"/>
                </a:solidFill>
              </a:rPr>
              <a:t>g = h; </a:t>
            </a:r>
            <a:endParaRPr lang="en-US" dirty="0" smtClean="0">
              <a:solidFill>
                <a:srgbClr val="FF0000"/>
              </a:solidFill>
            </a:endParaRPr>
          </a:p>
          <a:p>
            <a:pPr marL="0" indent="0">
              <a:buNone/>
            </a:pPr>
            <a:r>
              <a:rPr lang="en-US" dirty="0" smtClean="0">
                <a:solidFill>
                  <a:srgbClr val="FF0000"/>
                </a:solidFill>
              </a:rPr>
              <a:t>7 </a:t>
            </a:r>
            <a:r>
              <a:rPr lang="en-US" dirty="0">
                <a:solidFill>
                  <a:srgbClr val="FF0000"/>
                </a:solidFill>
              </a:rPr>
              <a:t>} </a:t>
            </a:r>
            <a:endParaRPr lang="en-US" dirty="0" smtClean="0">
              <a:solidFill>
                <a:srgbClr val="FF0000"/>
              </a:solidFill>
            </a:endParaRPr>
          </a:p>
          <a:p>
            <a:pPr marL="0" indent="0">
              <a:buNone/>
            </a:pPr>
            <a:r>
              <a:rPr lang="en-US" dirty="0" smtClean="0">
                <a:solidFill>
                  <a:srgbClr val="FF0000"/>
                </a:solidFill>
              </a:rPr>
              <a:t>8 </a:t>
            </a:r>
            <a:r>
              <a:rPr lang="en-US" dirty="0">
                <a:solidFill>
                  <a:srgbClr val="FF0000"/>
                </a:solidFill>
              </a:rPr>
              <a:t>else { </a:t>
            </a:r>
            <a:endParaRPr lang="en-US" dirty="0" smtClean="0">
              <a:solidFill>
                <a:srgbClr val="FF0000"/>
              </a:solidFill>
            </a:endParaRPr>
          </a:p>
          <a:p>
            <a:pPr marL="0" indent="0">
              <a:buNone/>
            </a:pPr>
            <a:r>
              <a:rPr lang="en-US" dirty="0" smtClean="0">
                <a:solidFill>
                  <a:srgbClr val="FF0000"/>
                </a:solidFill>
              </a:rPr>
              <a:t>9 </a:t>
            </a:r>
            <a:r>
              <a:rPr lang="en-US" dirty="0">
                <a:solidFill>
                  <a:srgbClr val="FF0000"/>
                </a:solidFill>
              </a:rPr>
              <a:t>e = f; </a:t>
            </a:r>
            <a:endParaRPr lang="en-US" dirty="0" smtClean="0">
              <a:solidFill>
                <a:srgbClr val="FF0000"/>
              </a:solidFill>
            </a:endParaRPr>
          </a:p>
          <a:p>
            <a:pPr marL="0" indent="0">
              <a:buNone/>
            </a:pPr>
            <a:r>
              <a:rPr lang="en-US" dirty="0" smtClean="0">
                <a:solidFill>
                  <a:srgbClr val="FF0000"/>
                </a:solidFill>
              </a:rPr>
              <a:t>10 </a:t>
            </a:r>
            <a:r>
              <a:rPr lang="en-US" dirty="0">
                <a:solidFill>
                  <a:srgbClr val="FF0000"/>
                </a:solidFill>
              </a:rPr>
              <a:t>} </a:t>
            </a:r>
            <a:endParaRPr lang="en-US" dirty="0" smtClean="0">
              <a:solidFill>
                <a:srgbClr val="FF0000"/>
              </a:solidFill>
            </a:endParaRPr>
          </a:p>
          <a:p>
            <a:pPr marL="0" indent="0">
              <a:buNone/>
            </a:pPr>
            <a:r>
              <a:rPr lang="en-US" dirty="0" smtClean="0">
                <a:solidFill>
                  <a:srgbClr val="FF0000"/>
                </a:solidFill>
              </a:rPr>
              <a:t>11 </a:t>
            </a:r>
            <a:r>
              <a:rPr lang="en-US" dirty="0">
                <a:solidFill>
                  <a:srgbClr val="FF0000"/>
                </a:solidFill>
              </a:rPr>
              <a:t>} </a:t>
            </a:r>
            <a:endParaRPr lang="en-US" dirty="0" smtClean="0">
              <a:solidFill>
                <a:srgbClr val="FF0000"/>
              </a:solidFill>
            </a:endParaRPr>
          </a:p>
          <a:p>
            <a:pPr marL="0" indent="0">
              <a:buNone/>
            </a:pPr>
            <a:r>
              <a:rPr lang="en-US" dirty="0" smtClean="0">
                <a:solidFill>
                  <a:srgbClr val="FF0000"/>
                </a:solidFill>
              </a:rPr>
              <a:t>12 </a:t>
            </a:r>
            <a:r>
              <a:rPr lang="en-US" dirty="0">
                <a:solidFill>
                  <a:srgbClr val="FF0000"/>
                </a:solidFill>
              </a:rPr>
              <a:t>else { </a:t>
            </a:r>
            <a:endParaRPr lang="en-US" dirty="0" smtClean="0">
              <a:solidFill>
                <a:srgbClr val="FF0000"/>
              </a:solidFill>
            </a:endParaRPr>
          </a:p>
          <a:p>
            <a:pPr marL="0" indent="0">
              <a:buNone/>
            </a:pPr>
            <a:r>
              <a:rPr lang="en-US" dirty="0" smtClean="0">
                <a:solidFill>
                  <a:srgbClr val="FF0000"/>
                </a:solidFill>
              </a:rPr>
              <a:t>13 </a:t>
            </a:r>
            <a:r>
              <a:rPr lang="en-US" dirty="0">
                <a:solidFill>
                  <a:srgbClr val="FF0000"/>
                </a:solidFill>
              </a:rPr>
              <a:t>e = f; </a:t>
            </a:r>
          </a:p>
          <a:p>
            <a:pPr marL="0" indent="0">
              <a:buNone/>
            </a:pPr>
            <a:r>
              <a:rPr lang="en-US" dirty="0" smtClean="0">
                <a:solidFill>
                  <a:srgbClr val="FF0000"/>
                </a:solidFill>
              </a:rPr>
              <a:t>14 </a:t>
            </a:r>
            <a:r>
              <a:rPr lang="en-US" dirty="0">
                <a:solidFill>
                  <a:srgbClr val="FF0000"/>
                </a:solidFill>
              </a:rPr>
              <a:t>}</a:t>
            </a:r>
          </a:p>
        </p:txBody>
      </p:sp>
    </p:spTree>
    <p:extLst>
      <p:ext uri="{BB962C8B-B14F-4D97-AF65-F5344CB8AC3E}">
        <p14:creationId xmlns:p14="http://schemas.microsoft.com/office/powerpoint/2010/main" val="3319544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Arrays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Let's assign some string values to some variables.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city0 = "Atlanta"; </a:t>
            </a:r>
            <a:endParaRPr lang="en-US" dirty="0" smtClean="0">
              <a:solidFill>
                <a:srgbClr val="FF0000"/>
              </a:solidFill>
            </a:endParaRPr>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city1 = "Baltimore"; </a:t>
            </a:r>
            <a:endParaRPr lang="en-US" dirty="0" smtClean="0">
              <a:solidFill>
                <a:srgbClr val="FF0000"/>
              </a:solidFill>
            </a:endParaRPr>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city2 = "Chicago"; </a:t>
            </a:r>
            <a:endParaRPr lang="en-US" dirty="0" smtClean="0">
              <a:solidFill>
                <a:srgbClr val="FF0000"/>
              </a:solidFill>
            </a:endParaRPr>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city3 = "Denver"; </a:t>
            </a:r>
            <a:endParaRPr lang="en-US" dirty="0" smtClean="0">
              <a:solidFill>
                <a:srgbClr val="FF0000"/>
              </a:solidFill>
            </a:endParaRPr>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city4 = "Los Angeles"; </a:t>
            </a:r>
            <a:endParaRPr lang="en-US" dirty="0" smtClean="0">
              <a:solidFill>
                <a:srgbClr val="FF0000"/>
              </a:solidFill>
            </a:endParaRPr>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city5 = "Seattle"; </a:t>
            </a:r>
            <a:endParaRPr lang="en-US" dirty="0" smtClean="0">
              <a:solidFill>
                <a:srgbClr val="FF0000"/>
              </a:solidFill>
            </a:endParaRPr>
          </a:p>
          <a:p>
            <a:pPr marL="0" indent="0">
              <a:buNone/>
            </a:pPr>
            <a:r>
              <a:rPr lang="en-US" dirty="0"/>
              <a:t>The variable names are all the same, except they end in different numbers</a:t>
            </a:r>
            <a:r>
              <a:rPr lang="en-US" dirty="0" smtClean="0"/>
              <a:t>.</a:t>
            </a:r>
          </a:p>
          <a:p>
            <a:pPr marL="0" indent="0">
              <a:buNone/>
            </a:pPr>
            <a:r>
              <a:rPr lang="en-US" dirty="0"/>
              <a:t>Now, having made these assignments, if I code... </a:t>
            </a:r>
            <a:endParaRPr lang="en-US" dirty="0" smtClean="0"/>
          </a:p>
          <a:p>
            <a:pPr marL="0" indent="0">
              <a:buNone/>
            </a:pPr>
            <a:r>
              <a:rPr lang="en-US" dirty="0" smtClean="0">
                <a:solidFill>
                  <a:srgbClr val="FF0000"/>
                </a:solidFill>
              </a:rPr>
              <a:t>alert</a:t>
            </a:r>
            <a:r>
              <a:rPr lang="en-US" dirty="0">
                <a:solidFill>
                  <a:srgbClr val="FF0000"/>
                </a:solidFill>
              </a:rPr>
              <a:t>("Welcome to " + city3); </a:t>
            </a:r>
            <a:endParaRPr lang="en-US" dirty="0" smtClean="0">
              <a:solidFill>
                <a:srgbClr val="FF0000"/>
              </a:solidFill>
            </a:endParaRPr>
          </a:p>
          <a:p>
            <a:pPr marL="0" indent="0">
              <a:buNone/>
            </a:pPr>
            <a:r>
              <a:rPr lang="en-US" dirty="0" smtClean="0"/>
              <a:t>...</a:t>
            </a:r>
            <a:r>
              <a:rPr lang="en-US" dirty="0"/>
              <a:t>an alert displays saying, "Welcome to Denver".</a:t>
            </a:r>
            <a:endParaRPr lang="en-US" dirty="0">
              <a:solidFill>
                <a:srgbClr val="FF0000"/>
              </a:solidFill>
            </a:endParaRPr>
          </a:p>
        </p:txBody>
      </p:sp>
    </p:spTree>
    <p:extLst>
      <p:ext uri="{BB962C8B-B14F-4D97-AF65-F5344CB8AC3E}">
        <p14:creationId xmlns:p14="http://schemas.microsoft.com/office/powerpoint/2010/main" val="1878960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t>
            </a:r>
            <a:r>
              <a:rPr lang="en-US" dirty="0" smtClean="0"/>
              <a:t>and Strings</a:t>
            </a:r>
            <a:endParaRPr lang="en-US" dirty="0"/>
          </a:p>
        </p:txBody>
      </p:sp>
      <p:sp>
        <p:nvSpPr>
          <p:cNvPr id="3" name="Content Placeholder 2"/>
          <p:cNvSpPr>
            <a:spLocks noGrp="1"/>
          </p:cNvSpPr>
          <p:nvPr>
            <p:ph idx="1"/>
          </p:nvPr>
        </p:nvSpPr>
        <p:spPr/>
        <p:txBody>
          <a:bodyPr/>
          <a:lstStyle/>
          <a:p>
            <a:pPr marL="0" indent="0">
              <a:buNone/>
            </a:pPr>
            <a:r>
              <a:rPr lang="en-US" dirty="0" smtClean="0"/>
              <a:t>You can declare a variable in one statement, leaving it undefined. Then you can assign a value to it in a later statement, without declaring it again. </a:t>
            </a:r>
          </a:p>
          <a:p>
            <a:pPr marL="0" indent="0">
              <a:buNone/>
            </a:pPr>
            <a:r>
              <a:rPr lang="en-US" dirty="0" err="1" smtClean="0">
                <a:solidFill>
                  <a:srgbClr val="FF0000"/>
                </a:solidFill>
              </a:rPr>
              <a:t>Var</a:t>
            </a:r>
            <a:r>
              <a:rPr lang="en-US" dirty="0" smtClean="0">
                <a:solidFill>
                  <a:srgbClr val="FF0000"/>
                </a:solidFill>
              </a:rPr>
              <a:t> username;</a:t>
            </a:r>
          </a:p>
          <a:p>
            <a:pPr marL="0" indent="0">
              <a:buNone/>
            </a:pPr>
            <a:r>
              <a:rPr lang="en-US" dirty="0" smtClean="0">
                <a:solidFill>
                  <a:srgbClr val="FF0000"/>
                </a:solidFill>
              </a:rPr>
              <a:t>Username = “Ali”;</a:t>
            </a:r>
            <a:endParaRPr lang="en-US" dirty="0">
              <a:solidFill>
                <a:srgbClr val="FF0000"/>
              </a:solidFill>
            </a:endParaRPr>
          </a:p>
        </p:txBody>
      </p:sp>
    </p:spTree>
    <p:extLst>
      <p:ext uri="{BB962C8B-B14F-4D97-AF65-F5344CB8AC3E}">
        <p14:creationId xmlns:p14="http://schemas.microsoft.com/office/powerpoint/2010/main" val="29303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Arrays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I'm going to show you another type of variable, one that will come in handy for many tasks that you'll learn about in later chapters. I'm talking about a type of variable called an array. Whereas an ordinary variable has a single value assigned to it—for example, 9 or "Paris"—an array is a variable that can have multiple values assigned to it. You define an array this way: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cities = ["Atlanta", "Baltimore", "Chicago", "Denver", "Los Angeles", "Seattle</a:t>
            </a:r>
            <a:r>
              <a:rPr lang="en-US" dirty="0" smtClean="0">
                <a:solidFill>
                  <a:srgbClr val="FF0000"/>
                </a:solidFill>
              </a:rPr>
              <a:t>"];</a:t>
            </a:r>
          </a:p>
          <a:p>
            <a:pPr marL="0" indent="0">
              <a:buNone/>
            </a:pPr>
            <a:r>
              <a:rPr lang="en-US" dirty="0"/>
              <a:t>In the example at the beginning of this chapter, I ended each variable name with a number. city0 was "Atlanta", city1 was "Baltimore", and so on. The array I just defined is similar, but in the case of an array defined the way I just defined one, JavaScript numbers the different values, or elements, automatically. </a:t>
            </a:r>
            <a:r>
              <a:rPr lang="en-US" dirty="0" smtClean="0"/>
              <a:t>And </a:t>
            </a:r>
            <a:r>
              <a:rPr lang="en-US" dirty="0"/>
              <a:t>you refer to each element by writing the array name —cities in this case—followed by a number enclosed in square brackets. cities[0] is "Atlanta", cities[1] is "Baltimore", and so on. The first element in the list always has an index of 0, the second element an index of 1, and so on. This is the alert I coded above, but now specifying an array element instead of an ordinary variable. </a:t>
            </a:r>
            <a:endParaRPr lang="en-US" dirty="0" smtClean="0"/>
          </a:p>
          <a:p>
            <a:pPr marL="0" indent="0">
              <a:buNone/>
            </a:pPr>
            <a:r>
              <a:rPr lang="en-US" dirty="0" smtClean="0">
                <a:solidFill>
                  <a:srgbClr val="FF0000"/>
                </a:solidFill>
              </a:rPr>
              <a:t>alert</a:t>
            </a:r>
            <a:r>
              <a:rPr lang="en-US" dirty="0">
                <a:solidFill>
                  <a:srgbClr val="FF0000"/>
                </a:solidFill>
              </a:rPr>
              <a:t>("Welcome to " + cities[3]);</a:t>
            </a:r>
          </a:p>
        </p:txBody>
      </p:sp>
    </p:spTree>
    <p:extLst>
      <p:ext uri="{BB962C8B-B14F-4D97-AF65-F5344CB8AC3E}">
        <p14:creationId xmlns:p14="http://schemas.microsoft.com/office/powerpoint/2010/main" val="38720902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Arrays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An array can be assigned any type of value that you can assign to ordinary variables. You 51 can even mix the different types in the same array (not that you would ordinarily want to).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mixedArray</a:t>
            </a:r>
            <a:r>
              <a:rPr lang="en-US" dirty="0">
                <a:solidFill>
                  <a:srgbClr val="FF0000"/>
                </a:solidFill>
              </a:rPr>
              <a:t> = [1, "Bob", "Now is", true]; </a:t>
            </a:r>
            <a:endParaRPr lang="en-US" dirty="0" smtClean="0">
              <a:solidFill>
                <a:srgbClr val="FF0000"/>
              </a:solidFill>
            </a:endParaRPr>
          </a:p>
          <a:p>
            <a:pPr marL="0" indent="0">
              <a:buNone/>
            </a:pPr>
            <a:r>
              <a:rPr lang="en-US" dirty="0" smtClean="0"/>
              <a:t>In </a:t>
            </a:r>
            <a:r>
              <a:rPr lang="en-US" dirty="0"/>
              <a:t>the example above, </a:t>
            </a:r>
            <a:r>
              <a:rPr lang="en-US" dirty="0" err="1"/>
              <a:t>mixedArray</a:t>
            </a:r>
            <a:r>
              <a:rPr lang="en-US" dirty="0"/>
              <a:t>[0] has a numerical value of 1, </a:t>
            </a:r>
            <a:r>
              <a:rPr lang="en-US" dirty="0" err="1"/>
              <a:t>mixedArray</a:t>
            </a:r>
            <a:r>
              <a:rPr lang="en-US" dirty="0"/>
              <a:t>[1] has a string value of "Bob", and so on. Things to keep in mind</a:t>
            </a:r>
            <a:r>
              <a:rPr lang="en-US" dirty="0" smtClean="0"/>
              <a:t>:</a:t>
            </a:r>
          </a:p>
          <a:p>
            <a:r>
              <a:rPr lang="en-US" dirty="0" smtClean="0"/>
              <a:t>The </a:t>
            </a:r>
            <a:r>
              <a:rPr lang="en-US" dirty="0"/>
              <a:t>first item always has an index of 0, not 1. </a:t>
            </a:r>
            <a:r>
              <a:rPr lang="en-US" dirty="0" smtClean="0"/>
              <a:t>This </a:t>
            </a:r>
            <a:r>
              <a:rPr lang="en-US" dirty="0"/>
              <a:t>means that if the last item in the list has an index of 9, there are 10 items in the list. </a:t>
            </a:r>
            <a:endParaRPr lang="en-US" dirty="0" smtClean="0"/>
          </a:p>
          <a:p>
            <a:r>
              <a:rPr lang="en-US" dirty="0" smtClean="0"/>
              <a:t>The </a:t>
            </a:r>
            <a:r>
              <a:rPr lang="en-US" dirty="0"/>
              <a:t>same naming rules you learned for ordinary variables apply. Only letters, numbers, $ and _ are legal. The first character can't be a number. No </a:t>
            </a:r>
            <a:r>
              <a:rPr lang="en-US" dirty="0" smtClean="0"/>
              <a:t>spaces.</a:t>
            </a:r>
          </a:p>
          <a:p>
            <a:r>
              <a:rPr lang="en-US" dirty="0" smtClean="0"/>
              <a:t>Coders </a:t>
            </a:r>
            <a:r>
              <a:rPr lang="en-US" dirty="0"/>
              <a:t>often prefer to make array names plural—cities instead of city, for example— since an array is a list of things. Like an ordinary variable, you declare an array only once. </a:t>
            </a:r>
            <a:endParaRPr lang="en-US" dirty="0" smtClean="0"/>
          </a:p>
          <a:p>
            <a:r>
              <a:rPr lang="en-US" dirty="0" smtClean="0"/>
              <a:t>If </a:t>
            </a:r>
            <a:r>
              <a:rPr lang="en-US" dirty="0"/>
              <a:t>you assign new values to an array that has already been declared, you drop the var.</a:t>
            </a:r>
            <a:endParaRPr lang="en-US" dirty="0">
              <a:solidFill>
                <a:srgbClr val="FF0000"/>
              </a:solidFill>
            </a:endParaRPr>
          </a:p>
        </p:txBody>
      </p:sp>
    </p:spTree>
    <p:extLst>
      <p:ext uri="{BB962C8B-B14F-4D97-AF65-F5344CB8AC3E}">
        <p14:creationId xmlns:p14="http://schemas.microsoft.com/office/powerpoint/2010/main" val="3667370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Arrays: </a:t>
            </a:r>
            <a:r>
              <a:rPr lang="en-US" dirty="0" smtClean="0"/>
              <a:t>Methods</a:t>
            </a:r>
            <a:endParaRPr lang="en-US" dirty="0"/>
          </a:p>
        </p:txBody>
      </p:sp>
      <p:sp>
        <p:nvSpPr>
          <p:cNvPr id="3" name="Content Placeholder 2"/>
          <p:cNvSpPr>
            <a:spLocks noGrp="1"/>
          </p:cNvSpPr>
          <p:nvPr>
            <p:ph idx="1"/>
          </p:nvPr>
        </p:nvSpPr>
        <p:spPr/>
        <p:txBody>
          <a:bodyPr>
            <a:normAutofit/>
          </a:bodyPr>
          <a:lstStyle/>
          <a:p>
            <a:pPr marL="0" indent="0">
              <a:buNone/>
            </a:pPr>
            <a:r>
              <a:rPr lang="en-US" dirty="0"/>
              <a:t>The JavaScript method </a:t>
            </a:r>
            <a:r>
              <a:rPr lang="en-US" dirty="0" err="1"/>
              <a:t>toString</a:t>
            </a:r>
            <a:r>
              <a:rPr lang="en-US" dirty="0"/>
              <a:t>() converts an array to a string of (comma separated) array values</a:t>
            </a:r>
            <a:r>
              <a:rPr lang="en-US" dirty="0" smtClean="0"/>
              <a:t>.</a:t>
            </a:r>
          </a:p>
          <a:p>
            <a:pPr marL="0" indent="0">
              <a:buNone/>
            </a:pPr>
            <a:r>
              <a:rPr lang="en-US" dirty="0" err="1">
                <a:solidFill>
                  <a:srgbClr val="FF0000"/>
                </a:solidFill>
              </a:rPr>
              <a:t>var</a:t>
            </a:r>
            <a:r>
              <a:rPr lang="en-US" dirty="0">
                <a:solidFill>
                  <a:srgbClr val="FF0000"/>
                </a:solidFill>
              </a:rPr>
              <a:t> fruits = ["Banana", "Orange", "Apple", "Mango"];</a:t>
            </a:r>
          </a:p>
          <a:p>
            <a:pPr marL="0" indent="0">
              <a:buNone/>
            </a:pPr>
            <a:r>
              <a:rPr lang="en-US" dirty="0" err="1">
                <a:solidFill>
                  <a:srgbClr val="FF0000"/>
                </a:solidFill>
              </a:rPr>
              <a:t>var</a:t>
            </a:r>
            <a:r>
              <a:rPr lang="en-US" dirty="0">
                <a:solidFill>
                  <a:srgbClr val="FF0000"/>
                </a:solidFill>
              </a:rPr>
              <a:t> </a:t>
            </a:r>
            <a:r>
              <a:rPr lang="en-US" dirty="0" err="1">
                <a:solidFill>
                  <a:srgbClr val="FF0000"/>
                </a:solidFill>
              </a:rPr>
              <a:t>tstr</a:t>
            </a:r>
            <a:r>
              <a:rPr lang="en-US" dirty="0">
                <a:solidFill>
                  <a:srgbClr val="FF0000"/>
                </a:solidFill>
              </a:rPr>
              <a:t> = </a:t>
            </a:r>
            <a:r>
              <a:rPr lang="en-US" dirty="0" err="1">
                <a:solidFill>
                  <a:srgbClr val="FF0000"/>
                </a:solidFill>
              </a:rPr>
              <a:t>fruits.toString</a:t>
            </a:r>
            <a:r>
              <a:rPr lang="en-US" dirty="0">
                <a:solidFill>
                  <a:srgbClr val="FF0000"/>
                </a:solidFill>
              </a:rPr>
              <a:t>();</a:t>
            </a:r>
          </a:p>
          <a:p>
            <a:pPr marL="0" indent="0">
              <a:buNone/>
            </a:pPr>
            <a:r>
              <a:rPr lang="en-US" dirty="0">
                <a:solidFill>
                  <a:srgbClr val="FF0000"/>
                </a:solidFill>
              </a:rPr>
              <a:t>alert("Welcome to " + </a:t>
            </a:r>
            <a:r>
              <a:rPr lang="en-US" dirty="0" err="1">
                <a:solidFill>
                  <a:srgbClr val="FF0000"/>
                </a:solidFill>
              </a:rPr>
              <a:t>tstr</a:t>
            </a:r>
            <a:r>
              <a:rPr lang="en-US" dirty="0" smtClean="0">
                <a:solidFill>
                  <a:srgbClr val="FF0000"/>
                </a:solidFill>
              </a:rPr>
              <a:t>);</a:t>
            </a:r>
          </a:p>
          <a:p>
            <a:pPr marL="0" indent="0">
              <a:buNone/>
            </a:pPr>
            <a:endParaRPr lang="en-US" dirty="0">
              <a:solidFill>
                <a:srgbClr val="FF0000"/>
              </a:solidFill>
            </a:endParaRPr>
          </a:p>
        </p:txBody>
      </p:sp>
    </p:spTree>
    <p:extLst>
      <p:ext uri="{BB962C8B-B14F-4D97-AF65-F5344CB8AC3E}">
        <p14:creationId xmlns:p14="http://schemas.microsoft.com/office/powerpoint/2010/main" val="9445930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Arrays: </a:t>
            </a:r>
            <a:r>
              <a:rPr lang="en-US" dirty="0" smtClean="0"/>
              <a:t>Methods</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pop() method removes the last element from an array:</a:t>
            </a:r>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fruits = ["Banana", "Orange", "Apple", "Mango"];</a:t>
            </a:r>
          </a:p>
          <a:p>
            <a:pPr marL="0" indent="0">
              <a:buNone/>
            </a:pPr>
            <a:r>
              <a:rPr lang="en-US" dirty="0" err="1" smtClean="0">
                <a:solidFill>
                  <a:srgbClr val="FF0000"/>
                </a:solidFill>
              </a:rPr>
              <a:t>fruits.pop</a:t>
            </a:r>
            <a:r>
              <a:rPr lang="en-US" dirty="0" smtClean="0">
                <a:solidFill>
                  <a:srgbClr val="FF0000"/>
                </a:solidFill>
              </a:rPr>
              <a:t>();</a:t>
            </a:r>
          </a:p>
          <a:p>
            <a:pPr marL="0" indent="0">
              <a:buNone/>
            </a:pPr>
            <a:r>
              <a:rPr lang="en-US" dirty="0"/>
              <a:t>The </a:t>
            </a:r>
            <a:r>
              <a:rPr lang="en-US" dirty="0" smtClean="0"/>
              <a:t>pop() </a:t>
            </a:r>
            <a:r>
              <a:rPr lang="en-US" dirty="0"/>
              <a:t>method </a:t>
            </a:r>
            <a:r>
              <a:rPr lang="en-US" dirty="0" smtClean="0"/>
              <a:t>returns </a:t>
            </a:r>
            <a:r>
              <a:rPr lang="en-US" dirty="0"/>
              <a:t>the value that was "popped </a:t>
            </a:r>
            <a:r>
              <a:rPr lang="en-US" dirty="0" smtClean="0"/>
              <a:t>out“.</a:t>
            </a:r>
          </a:p>
          <a:p>
            <a:pPr marL="0" indent="0">
              <a:buNone/>
            </a:pPr>
            <a:r>
              <a:rPr lang="en-US" dirty="0"/>
              <a:t>Using the keyword, push, you can add one or more elements to the end of an array. </a:t>
            </a:r>
            <a:r>
              <a:rPr lang="en-US" dirty="0" smtClean="0"/>
              <a:t>The </a:t>
            </a:r>
            <a:r>
              <a:rPr lang="en-US" dirty="0"/>
              <a:t>following code adds two new elements to the end of the array. </a:t>
            </a:r>
            <a:endParaRPr lang="en-US" dirty="0" smtClean="0"/>
          </a:p>
          <a:p>
            <a:pPr marL="0" indent="0">
              <a:buNone/>
            </a:pPr>
            <a:r>
              <a:rPr lang="en-US" dirty="0" err="1" smtClean="0">
                <a:solidFill>
                  <a:srgbClr val="FF0000"/>
                </a:solidFill>
              </a:rPr>
              <a:t>fruits.push</a:t>
            </a:r>
            <a:r>
              <a:rPr lang="en-US" dirty="0" smtClean="0">
                <a:solidFill>
                  <a:srgbClr val="FF0000"/>
                </a:solidFill>
              </a:rPr>
              <a:t>(“kiwi", “peach");</a:t>
            </a:r>
          </a:p>
          <a:p>
            <a:pPr marL="0" indent="0">
              <a:buNone/>
            </a:pPr>
            <a:r>
              <a:rPr lang="en-US" dirty="0"/>
              <a:t>The push() method returns the new array </a:t>
            </a:r>
            <a:r>
              <a:rPr lang="en-US" dirty="0" smtClean="0"/>
              <a:t>length.</a:t>
            </a:r>
            <a:endParaRPr lang="en-US" dirty="0"/>
          </a:p>
        </p:txBody>
      </p:sp>
    </p:spTree>
    <p:extLst>
      <p:ext uri="{BB962C8B-B14F-4D97-AF65-F5344CB8AC3E}">
        <p14:creationId xmlns:p14="http://schemas.microsoft.com/office/powerpoint/2010/main" val="15261053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Arrays: </a:t>
            </a:r>
            <a:r>
              <a:rPr lang="en-US" dirty="0" smtClean="0"/>
              <a:t>Methods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 shift() method removes the first array element and "shifts" all other elements to a lower index</a:t>
            </a:r>
            <a:r>
              <a:rPr lang="en-US" dirty="0" smtClean="0"/>
              <a:t>.</a:t>
            </a:r>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fruits = ["Banana", "Orange", "Apple", "Mango"];</a:t>
            </a:r>
          </a:p>
          <a:p>
            <a:pPr marL="0" indent="0">
              <a:buNone/>
            </a:pPr>
            <a:r>
              <a:rPr lang="en-US" dirty="0" err="1" smtClean="0">
                <a:solidFill>
                  <a:srgbClr val="FF0000"/>
                </a:solidFill>
              </a:rPr>
              <a:t>fruits.shift</a:t>
            </a:r>
            <a:r>
              <a:rPr lang="en-US" dirty="0" smtClean="0">
                <a:solidFill>
                  <a:srgbClr val="FF0000"/>
                </a:solidFill>
              </a:rPr>
              <a:t>();</a:t>
            </a:r>
          </a:p>
          <a:p>
            <a:pPr marL="0" indent="0">
              <a:buNone/>
            </a:pPr>
            <a:r>
              <a:rPr lang="en-US" dirty="0"/>
              <a:t>The </a:t>
            </a:r>
            <a:r>
              <a:rPr lang="en-US" dirty="0" smtClean="0"/>
              <a:t>shift() </a:t>
            </a:r>
            <a:r>
              <a:rPr lang="en-US" dirty="0"/>
              <a:t>method </a:t>
            </a:r>
            <a:r>
              <a:rPr lang="en-US" dirty="0" smtClean="0"/>
              <a:t>returns </a:t>
            </a:r>
            <a:r>
              <a:rPr lang="en-US" dirty="0"/>
              <a:t>the value that was </a:t>
            </a:r>
            <a:r>
              <a:rPr lang="en-US" dirty="0" smtClean="0"/>
              <a:t>“shift out“.</a:t>
            </a:r>
          </a:p>
          <a:p>
            <a:pPr marL="0" indent="0">
              <a:buNone/>
            </a:pPr>
            <a:r>
              <a:rPr lang="en-US" dirty="0"/>
              <a:t>To add one or more elements to the beginning of an array, use the </a:t>
            </a:r>
            <a:r>
              <a:rPr lang="en-US" dirty="0" err="1"/>
              <a:t>unshift</a:t>
            </a:r>
            <a:r>
              <a:rPr lang="en-US" dirty="0"/>
              <a:t> method. The following code adds two elements to the beginning of the array. </a:t>
            </a:r>
            <a:r>
              <a:rPr lang="en-US" dirty="0" err="1"/>
              <a:t>pets.unshift</a:t>
            </a:r>
            <a:r>
              <a:rPr lang="en-US" dirty="0"/>
              <a:t>("fish", "ferret</a:t>
            </a:r>
            <a:r>
              <a:rPr lang="en-US" dirty="0" smtClean="0"/>
              <a:t>");</a:t>
            </a:r>
          </a:p>
          <a:p>
            <a:pPr marL="0" indent="0">
              <a:buNone/>
            </a:pPr>
            <a:r>
              <a:rPr lang="en-US" dirty="0" err="1" smtClean="0">
                <a:solidFill>
                  <a:srgbClr val="FF0000"/>
                </a:solidFill>
              </a:rPr>
              <a:t>fruits.unshift</a:t>
            </a:r>
            <a:r>
              <a:rPr lang="en-US" dirty="0" smtClean="0">
                <a:solidFill>
                  <a:srgbClr val="FF0000"/>
                </a:solidFill>
              </a:rPr>
              <a:t>(“kiwi", “peach");</a:t>
            </a:r>
          </a:p>
          <a:p>
            <a:pPr marL="0" indent="0">
              <a:buNone/>
            </a:pPr>
            <a:r>
              <a:rPr lang="en-US" dirty="0"/>
              <a:t>The </a:t>
            </a:r>
            <a:r>
              <a:rPr lang="en-US" dirty="0" err="1" smtClean="0"/>
              <a:t>unshift</a:t>
            </a:r>
            <a:r>
              <a:rPr lang="en-US" dirty="0" smtClean="0"/>
              <a:t>() </a:t>
            </a:r>
            <a:r>
              <a:rPr lang="en-US" dirty="0"/>
              <a:t>method returns the new array </a:t>
            </a:r>
            <a:r>
              <a:rPr lang="en-US" dirty="0" smtClean="0"/>
              <a:t>length.</a:t>
            </a:r>
            <a:endParaRPr lang="en-US" dirty="0"/>
          </a:p>
        </p:txBody>
      </p:sp>
    </p:spTree>
    <p:extLst>
      <p:ext uri="{BB962C8B-B14F-4D97-AF65-F5344CB8AC3E}">
        <p14:creationId xmlns:p14="http://schemas.microsoft.com/office/powerpoint/2010/main" val="12353915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Arrays: </a:t>
            </a:r>
            <a:r>
              <a:rPr lang="en-US" dirty="0" smtClean="0"/>
              <a:t>Methods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 shift() method removes the first array element and "shifts" all other elements to a lower index</a:t>
            </a:r>
            <a:r>
              <a:rPr lang="en-US" dirty="0" smtClean="0"/>
              <a:t>.</a:t>
            </a:r>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fruits = ["Banana", "Orange", "Apple", "Mango"];</a:t>
            </a:r>
          </a:p>
          <a:p>
            <a:pPr marL="0" indent="0">
              <a:buNone/>
            </a:pPr>
            <a:r>
              <a:rPr lang="en-US" dirty="0" err="1" smtClean="0">
                <a:solidFill>
                  <a:srgbClr val="FF0000"/>
                </a:solidFill>
              </a:rPr>
              <a:t>fruits.shift</a:t>
            </a:r>
            <a:r>
              <a:rPr lang="en-US" dirty="0" smtClean="0">
                <a:solidFill>
                  <a:srgbClr val="FF0000"/>
                </a:solidFill>
              </a:rPr>
              <a:t>();</a:t>
            </a:r>
          </a:p>
          <a:p>
            <a:pPr marL="0" indent="0">
              <a:buNone/>
            </a:pPr>
            <a:r>
              <a:rPr lang="en-US" dirty="0"/>
              <a:t>The </a:t>
            </a:r>
            <a:r>
              <a:rPr lang="en-US" dirty="0" smtClean="0"/>
              <a:t>shift() </a:t>
            </a:r>
            <a:r>
              <a:rPr lang="en-US" dirty="0"/>
              <a:t>method </a:t>
            </a:r>
            <a:r>
              <a:rPr lang="en-US" dirty="0" smtClean="0"/>
              <a:t>returns </a:t>
            </a:r>
            <a:r>
              <a:rPr lang="en-US" dirty="0"/>
              <a:t>the value that was </a:t>
            </a:r>
            <a:r>
              <a:rPr lang="en-US" dirty="0" smtClean="0"/>
              <a:t>“shift out“.</a:t>
            </a:r>
          </a:p>
          <a:p>
            <a:pPr marL="0" indent="0">
              <a:buNone/>
            </a:pPr>
            <a:r>
              <a:rPr lang="en-US" dirty="0"/>
              <a:t>To add one or more elements to the beginning of an array, use the </a:t>
            </a:r>
            <a:r>
              <a:rPr lang="en-US" dirty="0" err="1"/>
              <a:t>unshift</a:t>
            </a:r>
            <a:r>
              <a:rPr lang="en-US" dirty="0"/>
              <a:t> method. The following code adds two elements to the beginning of the array. </a:t>
            </a:r>
            <a:r>
              <a:rPr lang="en-US" dirty="0" err="1"/>
              <a:t>pets.unshift</a:t>
            </a:r>
            <a:r>
              <a:rPr lang="en-US" dirty="0"/>
              <a:t>("fish", "ferret</a:t>
            </a:r>
            <a:r>
              <a:rPr lang="en-US" dirty="0" smtClean="0"/>
              <a:t>");</a:t>
            </a:r>
          </a:p>
          <a:p>
            <a:pPr marL="0" indent="0">
              <a:buNone/>
            </a:pPr>
            <a:r>
              <a:rPr lang="en-US" dirty="0" err="1" smtClean="0">
                <a:solidFill>
                  <a:srgbClr val="FF0000"/>
                </a:solidFill>
              </a:rPr>
              <a:t>fruits.unshift</a:t>
            </a:r>
            <a:r>
              <a:rPr lang="en-US" dirty="0" smtClean="0">
                <a:solidFill>
                  <a:srgbClr val="FF0000"/>
                </a:solidFill>
              </a:rPr>
              <a:t>(“kiwi", “peach");</a:t>
            </a:r>
          </a:p>
          <a:p>
            <a:pPr marL="0" indent="0">
              <a:buNone/>
            </a:pPr>
            <a:r>
              <a:rPr lang="en-US" dirty="0"/>
              <a:t>The </a:t>
            </a:r>
            <a:r>
              <a:rPr lang="en-US" dirty="0" err="1" smtClean="0"/>
              <a:t>unshift</a:t>
            </a:r>
            <a:r>
              <a:rPr lang="en-US" dirty="0" smtClean="0"/>
              <a:t>() </a:t>
            </a:r>
            <a:r>
              <a:rPr lang="en-US" dirty="0"/>
              <a:t>method returns the new array </a:t>
            </a:r>
            <a:r>
              <a:rPr lang="en-US" dirty="0" smtClean="0"/>
              <a:t>length.</a:t>
            </a:r>
            <a:endParaRPr lang="en-US" dirty="0"/>
          </a:p>
        </p:txBody>
      </p:sp>
    </p:spTree>
    <p:extLst>
      <p:ext uri="{BB962C8B-B14F-4D97-AF65-F5344CB8AC3E}">
        <p14:creationId xmlns:p14="http://schemas.microsoft.com/office/powerpoint/2010/main" val="29782923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Arrays: </a:t>
            </a:r>
            <a:r>
              <a:rPr lang="en-US" dirty="0" smtClean="0"/>
              <a:t>Methods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Use the splice method to insert one or more elements anywhere in an array, while optionally removing one or more elements that come after it.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fruits = ["Banana", "Orange", "Apple", "Mango"];</a:t>
            </a:r>
          </a:p>
          <a:p>
            <a:pPr marL="0" indent="0">
              <a:buNone/>
            </a:pPr>
            <a:r>
              <a:rPr lang="en-US" dirty="0" err="1">
                <a:solidFill>
                  <a:srgbClr val="FF0000"/>
                </a:solidFill>
              </a:rPr>
              <a:t>fruits.splice</a:t>
            </a:r>
            <a:r>
              <a:rPr lang="en-US" dirty="0">
                <a:solidFill>
                  <a:srgbClr val="FF0000"/>
                </a:solidFill>
              </a:rPr>
              <a:t>(2, 0, "Lemon", "Kiwi</a:t>
            </a:r>
            <a:r>
              <a:rPr lang="en-US" dirty="0" smtClean="0">
                <a:solidFill>
                  <a:srgbClr val="FF0000"/>
                </a:solidFill>
              </a:rPr>
              <a:t>");</a:t>
            </a:r>
          </a:p>
          <a:p>
            <a:pPr marL="0" indent="0">
              <a:buNone/>
            </a:pPr>
            <a:r>
              <a:rPr lang="en-US" dirty="0" smtClean="0"/>
              <a:t>Result: </a:t>
            </a:r>
            <a:r>
              <a:rPr lang="en-US" dirty="0" err="1" smtClean="0"/>
              <a:t>Banana,Orange,Lemon,Kiwi,Apple,Mango</a:t>
            </a:r>
            <a:endParaRPr lang="en-US" dirty="0" smtClean="0"/>
          </a:p>
          <a:p>
            <a:pPr marL="0" indent="0">
              <a:buNone/>
            </a:pPr>
            <a:endParaRPr lang="en-US" dirty="0" smtClean="0">
              <a:solidFill>
                <a:srgbClr val="FF0000"/>
              </a:solidFill>
            </a:endParaRPr>
          </a:p>
          <a:p>
            <a:r>
              <a:rPr lang="en-US" dirty="0"/>
              <a:t>The first parameter (2) defines the position where new elements should be added (spliced in</a:t>
            </a:r>
            <a:r>
              <a:rPr lang="en-US" dirty="0" smtClean="0"/>
              <a:t>).</a:t>
            </a:r>
            <a:endParaRPr lang="en-US" dirty="0"/>
          </a:p>
          <a:p>
            <a:r>
              <a:rPr lang="en-US" dirty="0"/>
              <a:t>The second parameter (0) defines how many elements should be removed</a:t>
            </a:r>
            <a:r>
              <a:rPr lang="en-US" dirty="0" smtClean="0"/>
              <a:t>.</a:t>
            </a:r>
            <a:endParaRPr lang="en-US" dirty="0"/>
          </a:p>
          <a:p>
            <a:r>
              <a:rPr lang="en-US" dirty="0"/>
              <a:t>The rest of the parameters ("Lemon" , "Kiwi") define the new elements to be added</a:t>
            </a:r>
            <a:r>
              <a:rPr lang="en-US" dirty="0" smtClean="0"/>
              <a:t>.</a:t>
            </a:r>
            <a:endParaRPr lang="en-US" dirty="0"/>
          </a:p>
          <a:p>
            <a:r>
              <a:rPr lang="en-US" dirty="0"/>
              <a:t>The splice() method returns an array with the deleted </a:t>
            </a:r>
            <a:r>
              <a:rPr lang="en-US" dirty="0" smtClean="0"/>
              <a:t>items.</a:t>
            </a:r>
            <a:endParaRPr lang="en-US" dirty="0"/>
          </a:p>
        </p:txBody>
      </p:sp>
    </p:spTree>
    <p:extLst>
      <p:ext uri="{BB962C8B-B14F-4D97-AF65-F5344CB8AC3E}">
        <p14:creationId xmlns:p14="http://schemas.microsoft.com/office/powerpoint/2010/main" val="36702610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Arrays: </a:t>
            </a:r>
            <a:r>
              <a:rPr lang="en-US" dirty="0" smtClean="0"/>
              <a:t>Methods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Use the splice method to insert one or more elements anywhere in an array, while optionally removing one or more elements that come after it.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fruits = ["Banana", "Orange", "Apple", "Mango"];</a:t>
            </a:r>
          </a:p>
          <a:p>
            <a:pPr marL="0" indent="0">
              <a:buNone/>
            </a:pPr>
            <a:r>
              <a:rPr lang="en-US" dirty="0" err="1">
                <a:solidFill>
                  <a:srgbClr val="FF0000"/>
                </a:solidFill>
              </a:rPr>
              <a:t>fruits.splice</a:t>
            </a:r>
            <a:r>
              <a:rPr lang="en-US" dirty="0">
                <a:solidFill>
                  <a:srgbClr val="FF0000"/>
                </a:solidFill>
              </a:rPr>
              <a:t>(2, 2, "Lemon", "Kiwi</a:t>
            </a:r>
            <a:r>
              <a:rPr lang="en-US" dirty="0" smtClean="0">
                <a:solidFill>
                  <a:srgbClr val="FF0000"/>
                </a:solidFill>
              </a:rPr>
              <a:t>");</a:t>
            </a:r>
          </a:p>
          <a:p>
            <a:pPr marL="0" indent="0">
              <a:buNone/>
            </a:pPr>
            <a:r>
              <a:rPr lang="en-US" dirty="0" smtClean="0"/>
              <a:t>Result: </a:t>
            </a:r>
            <a:r>
              <a:rPr lang="en-US" dirty="0" err="1" smtClean="0"/>
              <a:t>Banana,Orange,Lemon,Kiwi</a:t>
            </a:r>
            <a:endParaRPr lang="en-US" dirty="0"/>
          </a:p>
          <a:p>
            <a:pPr marL="0" indent="0">
              <a:buNone/>
            </a:pPr>
            <a:r>
              <a:rPr lang="en-US" dirty="0"/>
              <a:t>Removed </a:t>
            </a:r>
            <a:r>
              <a:rPr lang="en-US" dirty="0" smtClean="0"/>
              <a:t>Items: </a:t>
            </a:r>
            <a:r>
              <a:rPr lang="en-US" dirty="0" err="1" smtClean="0"/>
              <a:t>Apple,Mango</a:t>
            </a:r>
            <a:endParaRPr lang="en-US" dirty="0"/>
          </a:p>
          <a:p>
            <a:pPr marL="0" indent="0">
              <a:buNone/>
            </a:pPr>
            <a:r>
              <a:rPr lang="en-US" dirty="0"/>
              <a:t>you can use splice() to remove elements without leaving "holes" in the array</a:t>
            </a:r>
            <a:r>
              <a:rPr lang="en-US" dirty="0" smtClean="0"/>
              <a:t>:</a:t>
            </a:r>
          </a:p>
          <a:p>
            <a:pPr marL="0" indent="0">
              <a:buNone/>
            </a:pPr>
            <a:r>
              <a:rPr lang="en-US" dirty="0" err="1">
                <a:solidFill>
                  <a:srgbClr val="FF0000"/>
                </a:solidFill>
              </a:rPr>
              <a:t>var</a:t>
            </a:r>
            <a:r>
              <a:rPr lang="en-US" dirty="0">
                <a:solidFill>
                  <a:srgbClr val="FF0000"/>
                </a:solidFill>
              </a:rPr>
              <a:t> fruits = ["Banana", "Orange", "Apple", "Mango</a:t>
            </a:r>
            <a:r>
              <a:rPr lang="en-US" dirty="0" smtClean="0">
                <a:solidFill>
                  <a:srgbClr val="FF0000"/>
                </a:solidFill>
              </a:rPr>
              <a:t>"];</a:t>
            </a:r>
          </a:p>
          <a:p>
            <a:pPr marL="0" indent="0">
              <a:buNone/>
            </a:pPr>
            <a:r>
              <a:rPr lang="en-US" dirty="0" err="1">
                <a:solidFill>
                  <a:srgbClr val="FF0000"/>
                </a:solidFill>
              </a:rPr>
              <a:t>fruits.splice</a:t>
            </a:r>
            <a:r>
              <a:rPr lang="en-US" dirty="0">
                <a:solidFill>
                  <a:srgbClr val="FF0000"/>
                </a:solidFill>
              </a:rPr>
              <a:t>(0, 1</a:t>
            </a:r>
            <a:r>
              <a:rPr lang="en-US" dirty="0" smtClean="0">
                <a:solidFill>
                  <a:srgbClr val="FF0000"/>
                </a:solidFill>
              </a:rPr>
              <a:t>);</a:t>
            </a:r>
          </a:p>
          <a:p>
            <a:r>
              <a:rPr lang="en-US" dirty="0"/>
              <a:t>The first parameter (0) defines the position where new elements should be </a:t>
            </a:r>
            <a:r>
              <a:rPr lang="en-US" b="1" dirty="0"/>
              <a:t>added</a:t>
            </a:r>
            <a:r>
              <a:rPr lang="en-US" dirty="0"/>
              <a:t> (spliced in).</a:t>
            </a:r>
          </a:p>
          <a:p>
            <a:r>
              <a:rPr lang="en-US" dirty="0"/>
              <a:t>The second parameter (1) defines </a:t>
            </a:r>
            <a:r>
              <a:rPr lang="en-US" b="1" dirty="0"/>
              <a:t>how many</a:t>
            </a:r>
            <a:r>
              <a:rPr lang="en-US" dirty="0"/>
              <a:t> elements should be </a:t>
            </a:r>
            <a:r>
              <a:rPr lang="en-US" b="1" dirty="0"/>
              <a:t>removed</a:t>
            </a:r>
            <a:r>
              <a:rPr lang="en-US" dirty="0"/>
              <a:t>.</a:t>
            </a:r>
          </a:p>
          <a:p>
            <a:r>
              <a:rPr lang="en-US" dirty="0"/>
              <a:t>The rest of the parameters are omitted. No new elements will be added.</a:t>
            </a:r>
          </a:p>
          <a:p>
            <a:pPr marL="0" indent="0">
              <a:buNone/>
            </a:pPr>
            <a:endParaRPr lang="en-US" dirty="0" smtClean="0">
              <a:solidFill>
                <a:srgbClr val="FF0000"/>
              </a:solidFill>
            </a:endParaRPr>
          </a:p>
        </p:txBody>
      </p:sp>
    </p:spTree>
    <p:extLst>
      <p:ext uri="{BB962C8B-B14F-4D97-AF65-F5344CB8AC3E}">
        <p14:creationId xmlns:p14="http://schemas.microsoft.com/office/powerpoint/2010/main" val="24829764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Arrays: </a:t>
            </a:r>
            <a:r>
              <a:rPr lang="en-US" dirty="0" smtClean="0"/>
              <a:t>Methods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slice() method slices out a piece of an array into a new array</a:t>
            </a:r>
            <a:r>
              <a:rPr lang="en-US" dirty="0" smtClean="0"/>
              <a:t>.</a:t>
            </a:r>
            <a:endParaRPr lang="en-US" dirty="0"/>
          </a:p>
          <a:p>
            <a:pPr marL="0" indent="0">
              <a:buNone/>
            </a:pPr>
            <a:r>
              <a:rPr lang="en-US" dirty="0"/>
              <a:t>This example slices out a part of an array starting from array element 1 ("Orange</a:t>
            </a:r>
            <a:r>
              <a:rPr lang="en-US" dirty="0" smtClean="0"/>
              <a:t>"):</a:t>
            </a:r>
          </a:p>
          <a:p>
            <a:pPr marL="0" indent="0">
              <a:buNone/>
            </a:pPr>
            <a:r>
              <a:rPr lang="en-US" dirty="0" err="1">
                <a:solidFill>
                  <a:srgbClr val="FF0000"/>
                </a:solidFill>
              </a:rPr>
              <a:t>var</a:t>
            </a:r>
            <a:r>
              <a:rPr lang="en-US" dirty="0">
                <a:solidFill>
                  <a:srgbClr val="FF0000"/>
                </a:solidFill>
              </a:rPr>
              <a:t> fruits = ["Banana", "Orange", "Apple", "Mango"];</a:t>
            </a:r>
          </a:p>
          <a:p>
            <a:pPr marL="0" indent="0">
              <a:buNone/>
            </a:pPr>
            <a:r>
              <a:rPr lang="en-US" dirty="0" err="1" smtClean="0">
                <a:solidFill>
                  <a:srgbClr val="FF0000"/>
                </a:solidFill>
              </a:rPr>
              <a:t>Var</a:t>
            </a:r>
            <a:r>
              <a:rPr lang="en-US" dirty="0" smtClean="0">
                <a:solidFill>
                  <a:srgbClr val="FF0000"/>
                </a:solidFill>
              </a:rPr>
              <a:t> citrus = </a:t>
            </a:r>
            <a:r>
              <a:rPr lang="en-US" dirty="0" err="1" smtClean="0">
                <a:solidFill>
                  <a:srgbClr val="FF0000"/>
                </a:solidFill>
              </a:rPr>
              <a:t>fruits.slice</a:t>
            </a:r>
            <a:r>
              <a:rPr lang="en-US" dirty="0" smtClean="0">
                <a:solidFill>
                  <a:srgbClr val="FF0000"/>
                </a:solidFill>
              </a:rPr>
              <a:t>(1);</a:t>
            </a:r>
          </a:p>
          <a:p>
            <a:pPr marL="0" indent="0">
              <a:buNone/>
            </a:pPr>
            <a:r>
              <a:rPr lang="en-US" dirty="0"/>
              <a:t>The slice() method creates a new array</a:t>
            </a:r>
            <a:r>
              <a:rPr lang="en-US" dirty="0" smtClean="0"/>
              <a:t>.</a:t>
            </a:r>
            <a:endParaRPr lang="en-US" dirty="0"/>
          </a:p>
          <a:p>
            <a:pPr marL="0" indent="0">
              <a:buNone/>
            </a:pPr>
            <a:r>
              <a:rPr lang="en-US" dirty="0"/>
              <a:t>The slice() method does not remove any elements from the source array</a:t>
            </a:r>
            <a:r>
              <a:rPr lang="en-US" dirty="0" smtClean="0"/>
              <a:t>.</a:t>
            </a:r>
          </a:p>
          <a:p>
            <a:pPr marL="0" indent="0">
              <a:buNone/>
            </a:pPr>
            <a:r>
              <a:rPr lang="en-US" dirty="0" err="1" smtClean="0">
                <a:solidFill>
                  <a:srgbClr val="FF0000"/>
                </a:solidFill>
              </a:rPr>
              <a:t>Fruits.slice</a:t>
            </a:r>
            <a:r>
              <a:rPr lang="en-US" dirty="0" smtClean="0">
                <a:solidFill>
                  <a:srgbClr val="FF0000"/>
                </a:solidFill>
              </a:rPr>
              <a:t>(1</a:t>
            </a:r>
            <a:r>
              <a:rPr lang="en-US" dirty="0">
                <a:solidFill>
                  <a:srgbClr val="FF0000"/>
                </a:solidFill>
              </a:rPr>
              <a:t>, 3</a:t>
            </a:r>
            <a:r>
              <a:rPr lang="en-US" dirty="0" smtClean="0">
                <a:solidFill>
                  <a:srgbClr val="FF0000"/>
                </a:solidFill>
              </a:rPr>
              <a:t>)</a:t>
            </a:r>
          </a:p>
          <a:p>
            <a:pPr marL="0" indent="0">
              <a:buNone/>
            </a:pPr>
            <a:r>
              <a:rPr lang="en-US" dirty="0"/>
              <a:t>The method then selects elements from the start argument, and up to (but not including) the end argument.</a:t>
            </a:r>
          </a:p>
          <a:p>
            <a:pPr marL="0" indent="0">
              <a:buNone/>
            </a:pPr>
            <a:endParaRPr lang="en-US" dirty="0" smtClean="0">
              <a:solidFill>
                <a:srgbClr val="FF0000"/>
              </a:solidFill>
            </a:endParaRPr>
          </a:p>
        </p:txBody>
      </p:sp>
    </p:spTree>
    <p:extLst>
      <p:ext uri="{BB962C8B-B14F-4D97-AF65-F5344CB8AC3E}">
        <p14:creationId xmlns:p14="http://schemas.microsoft.com/office/powerpoint/2010/main" val="19885204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a:t>
            </a:r>
            <a:endParaRPr lang="en-US" dirty="0"/>
          </a:p>
        </p:txBody>
      </p:sp>
      <p:sp>
        <p:nvSpPr>
          <p:cNvPr id="3" name="Content Placeholder 2"/>
          <p:cNvSpPr>
            <a:spLocks noGrp="1"/>
          </p:cNvSpPr>
          <p:nvPr>
            <p:ph idx="1"/>
          </p:nvPr>
        </p:nvSpPr>
        <p:spPr/>
        <p:txBody>
          <a:bodyPr>
            <a:normAutofit/>
          </a:bodyPr>
          <a:lstStyle/>
          <a:p>
            <a:pPr marL="0" indent="0">
              <a:buNone/>
            </a:pPr>
            <a:r>
              <a:rPr lang="nn-NO" dirty="0">
                <a:solidFill>
                  <a:srgbClr val="FF0000"/>
                </a:solidFill>
              </a:rPr>
              <a:t>for (var i = 0; i &lt;= 4; i++) {</a:t>
            </a:r>
          </a:p>
          <a:p>
            <a:pPr marL="0" indent="0">
              <a:buNone/>
            </a:pPr>
            <a:r>
              <a:rPr lang="nn-NO" dirty="0">
                <a:solidFill>
                  <a:srgbClr val="FF0000"/>
                </a:solidFill>
              </a:rPr>
              <a:t>console.log(i);</a:t>
            </a:r>
          </a:p>
          <a:p>
            <a:pPr marL="0" indent="0">
              <a:buNone/>
            </a:pPr>
            <a:r>
              <a:rPr lang="nn-NO" dirty="0">
                <a:solidFill>
                  <a:srgbClr val="FF0000"/>
                </a:solidFill>
              </a:rPr>
              <a:t>}</a:t>
            </a:r>
          </a:p>
          <a:p>
            <a:pPr marL="0" indent="0">
              <a:buNone/>
            </a:pPr>
            <a:endParaRPr lang="en-US" dirty="0" smtClean="0">
              <a:solidFill>
                <a:srgbClr val="FF0000"/>
              </a:solidFill>
            </a:endParaRPr>
          </a:p>
        </p:txBody>
      </p:sp>
    </p:spTree>
    <p:extLst>
      <p:ext uri="{BB962C8B-B14F-4D97-AF65-F5344CB8AC3E}">
        <p14:creationId xmlns:p14="http://schemas.microsoft.com/office/powerpoint/2010/main" val="4241053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Variables </a:t>
            </a:r>
            <a:r>
              <a:rPr lang="en-US" dirty="0" smtClean="0"/>
              <a:t>and Strings</a:t>
            </a:r>
            <a:endParaRPr lang="en-US" dirty="0"/>
          </a:p>
        </p:txBody>
      </p:sp>
      <p:sp>
        <p:nvSpPr>
          <p:cNvPr id="3" name="Content Placeholder 2"/>
          <p:cNvSpPr>
            <a:spLocks noGrp="1"/>
          </p:cNvSpPr>
          <p:nvPr>
            <p:ph idx="1"/>
          </p:nvPr>
        </p:nvSpPr>
        <p:spPr/>
        <p:txBody>
          <a:bodyPr/>
          <a:lstStyle/>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thanx</a:t>
            </a:r>
            <a:r>
              <a:rPr lang="en-US" dirty="0" smtClean="0">
                <a:solidFill>
                  <a:srgbClr val="FF0000"/>
                </a:solidFill>
              </a:rPr>
              <a:t> = "Thanks for your input!"</a:t>
            </a:r>
          </a:p>
          <a:p>
            <a:pPr marL="0" indent="0">
              <a:buNone/>
            </a:pPr>
            <a:r>
              <a:rPr lang="en-US" dirty="0" smtClean="0">
                <a:solidFill>
                  <a:srgbClr val="FF0000"/>
                </a:solidFill>
              </a:rPr>
              <a:t>alert(</a:t>
            </a:r>
            <a:r>
              <a:rPr lang="en-US" dirty="0" err="1" smtClean="0">
                <a:solidFill>
                  <a:srgbClr val="FF0000"/>
                </a:solidFill>
              </a:rPr>
              <a:t>thanx</a:t>
            </a:r>
            <a:r>
              <a:rPr lang="en-US" dirty="0" smtClean="0">
                <a:solidFill>
                  <a:srgbClr val="FF0000"/>
                </a:solidFill>
              </a:rPr>
              <a:t>);</a:t>
            </a:r>
          </a:p>
          <a:p>
            <a:pPr marL="0" indent="0">
              <a:buNone/>
            </a:pPr>
            <a:r>
              <a:rPr lang="en-US" dirty="0" smtClean="0"/>
              <a:t>Instead of placing a text string inside the parentheses of the alert statement, the code above assigns the text string to a variable. Then it places the variable, not the string, inside the parentheses. Because JavaScript always substitutes the value for the variable, JavaScript displays—not the variable name </a:t>
            </a:r>
            <a:r>
              <a:rPr lang="en-US" dirty="0" err="1" smtClean="0"/>
              <a:t>thanx</a:t>
            </a:r>
            <a:r>
              <a:rPr lang="en-US" dirty="0" smtClean="0"/>
              <a:t> but the text to which it refers, "Thanks for your input!" That alert, "Thanks for your input!" displays.</a:t>
            </a:r>
            <a:endParaRPr lang="en-US" dirty="0">
              <a:solidFill>
                <a:srgbClr val="FF0000"/>
              </a:solidFill>
            </a:endParaRPr>
          </a:p>
        </p:txBody>
      </p:sp>
    </p:spTree>
    <p:extLst>
      <p:ext uri="{BB962C8B-B14F-4D97-AF65-F5344CB8AC3E}">
        <p14:creationId xmlns:p14="http://schemas.microsoft.com/office/powerpoint/2010/main" val="30004465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Case</a:t>
            </a:r>
            <a:endParaRPr lang="en-US" dirty="0"/>
          </a:p>
        </p:txBody>
      </p:sp>
      <p:sp>
        <p:nvSpPr>
          <p:cNvPr id="3" name="Content Placeholder 2"/>
          <p:cNvSpPr>
            <a:spLocks noGrp="1"/>
          </p:cNvSpPr>
          <p:nvPr>
            <p:ph idx="1"/>
          </p:nvPr>
        </p:nvSpPr>
        <p:spPr/>
        <p:txBody>
          <a:bodyPr>
            <a:normAutofit/>
          </a:bodyPr>
          <a:lstStyle/>
          <a:p>
            <a:pPr marL="0" indent="0">
              <a:buNone/>
            </a:pPr>
            <a:r>
              <a:rPr lang="en-US" dirty="0"/>
              <a:t>You ask the user to enter her city</a:t>
            </a:r>
            <a:r>
              <a:rPr lang="en-US" dirty="0" smtClean="0"/>
              <a:t>.</a:t>
            </a:r>
          </a:p>
          <a:p>
            <a:pPr marL="0" indent="0">
              <a:buNone/>
            </a:pPr>
            <a:r>
              <a:rPr lang="en-US" dirty="0"/>
              <a:t>But what if she enters </a:t>
            </a:r>
            <a:r>
              <a:rPr lang="en-US" dirty="0" smtClean="0"/>
              <a:t>“Lahore" </a:t>
            </a:r>
            <a:r>
              <a:rPr lang="en-US" dirty="0"/>
              <a:t>instead of </a:t>
            </a:r>
            <a:r>
              <a:rPr lang="en-US" dirty="0" smtClean="0"/>
              <a:t>“</a:t>
            </a:r>
            <a:r>
              <a:rPr lang="en-US" dirty="0" err="1" smtClean="0"/>
              <a:t>lahore</a:t>
            </a:r>
            <a:r>
              <a:rPr lang="en-US" dirty="0" smtClean="0"/>
              <a:t>"</a:t>
            </a:r>
            <a:endParaRPr lang="en-US" dirty="0" smtClean="0">
              <a:solidFill>
                <a:srgbClr val="FF0000"/>
              </a:solidFill>
            </a:endParaRPr>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cityToCheck</a:t>
            </a:r>
            <a:r>
              <a:rPr lang="en-US" dirty="0">
                <a:solidFill>
                  <a:srgbClr val="FF0000"/>
                </a:solidFill>
              </a:rPr>
              <a:t> = prompt("Enter your city");</a:t>
            </a:r>
          </a:p>
          <a:p>
            <a:pPr marL="0" indent="0">
              <a:buNone/>
            </a:pPr>
            <a:r>
              <a:rPr lang="en-US" dirty="0">
                <a:solidFill>
                  <a:srgbClr val="FF0000"/>
                </a:solidFill>
              </a:rPr>
              <a:t>if (</a:t>
            </a:r>
            <a:r>
              <a:rPr lang="en-US" dirty="0" err="1">
                <a:solidFill>
                  <a:srgbClr val="FF0000"/>
                </a:solidFill>
              </a:rPr>
              <a:t>cityToCheck.toLowerCase</a:t>
            </a:r>
            <a:r>
              <a:rPr lang="en-US" dirty="0">
                <a:solidFill>
                  <a:srgbClr val="FF0000"/>
                </a:solidFill>
              </a:rPr>
              <a:t>() === "</a:t>
            </a:r>
            <a:r>
              <a:rPr lang="en-US" dirty="0" err="1">
                <a:solidFill>
                  <a:srgbClr val="FF0000"/>
                </a:solidFill>
              </a:rPr>
              <a:t>lahore</a:t>
            </a:r>
            <a:r>
              <a:rPr lang="en-US" dirty="0">
                <a:solidFill>
                  <a:srgbClr val="FF0000"/>
                </a:solidFill>
              </a:rPr>
              <a:t>"){</a:t>
            </a:r>
          </a:p>
          <a:p>
            <a:pPr marL="0" indent="0">
              <a:buNone/>
            </a:pPr>
            <a:r>
              <a:rPr lang="en-US" dirty="0">
                <a:solidFill>
                  <a:srgbClr val="FF0000"/>
                </a:solidFill>
              </a:rPr>
              <a:t>	console.log("Correct");</a:t>
            </a:r>
          </a:p>
          <a:p>
            <a:pPr marL="0" indent="0">
              <a:buNone/>
            </a:pPr>
            <a:r>
              <a:rPr lang="en-US" dirty="0" smtClean="0">
                <a:solidFill>
                  <a:srgbClr val="FF0000"/>
                </a:solidFill>
              </a:rPr>
              <a:t>}</a:t>
            </a:r>
          </a:p>
          <a:p>
            <a:pPr marL="0" indent="0">
              <a:buNone/>
            </a:pPr>
            <a:r>
              <a:rPr lang="en-US" dirty="0"/>
              <a:t>The solution is to code the </a:t>
            </a:r>
            <a:r>
              <a:rPr lang="en-US" dirty="0" smtClean="0"/>
              <a:t> </a:t>
            </a:r>
            <a:r>
              <a:rPr lang="en-US" dirty="0"/>
              <a:t>elements in lower-case, and convert the user's input, whatever it is, to lower-case, so we always have apples to compare with apples. </a:t>
            </a:r>
            <a:endParaRPr lang="en-US" dirty="0" smtClean="0">
              <a:solidFill>
                <a:srgbClr val="FF0000"/>
              </a:solidFill>
            </a:endParaRPr>
          </a:p>
        </p:txBody>
      </p:sp>
    </p:spTree>
    <p:extLst>
      <p:ext uri="{BB962C8B-B14F-4D97-AF65-F5344CB8AC3E}">
        <p14:creationId xmlns:p14="http://schemas.microsoft.com/office/powerpoint/2010/main" val="8975892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Measuring length and extracting parts</a:t>
            </a:r>
          </a:p>
        </p:txBody>
      </p:sp>
      <p:sp>
        <p:nvSpPr>
          <p:cNvPr id="3" name="Content Placeholder 2"/>
          <p:cNvSpPr>
            <a:spLocks noGrp="1"/>
          </p:cNvSpPr>
          <p:nvPr>
            <p:ph idx="1"/>
          </p:nvPr>
        </p:nvSpPr>
        <p:spPr/>
        <p:txBody>
          <a:bodyPr>
            <a:normAutofit/>
          </a:bodyPr>
          <a:lstStyle/>
          <a:p>
            <a:pPr marL="0" indent="0">
              <a:buNone/>
            </a:pPr>
            <a:r>
              <a:rPr lang="en-US" dirty="0" err="1" smtClean="0">
                <a:solidFill>
                  <a:srgbClr val="FF0000"/>
                </a:solidFill>
              </a:rPr>
              <a:t>toLowerCase</a:t>
            </a:r>
            <a:r>
              <a:rPr lang="en-US" dirty="0" smtClean="0">
                <a:solidFill>
                  <a:srgbClr val="FF0000"/>
                </a:solidFill>
              </a:rPr>
              <a:t>()</a:t>
            </a:r>
          </a:p>
          <a:p>
            <a:pPr marL="0" indent="0">
              <a:buNone/>
            </a:pPr>
            <a:r>
              <a:rPr lang="en-US" dirty="0" err="1" smtClean="0">
                <a:solidFill>
                  <a:srgbClr val="FF0000"/>
                </a:solidFill>
              </a:rPr>
              <a:t>toUpperCase</a:t>
            </a:r>
            <a:r>
              <a:rPr lang="en-US" dirty="0" smtClean="0">
                <a:solidFill>
                  <a:srgbClr val="FF0000"/>
                </a:solidFill>
              </a:rPr>
              <a:t>()</a:t>
            </a:r>
          </a:p>
          <a:p>
            <a:pPr marL="0" indent="0">
              <a:buNone/>
            </a:pPr>
            <a:r>
              <a:rPr lang="en-US" dirty="0" smtClean="0">
                <a:solidFill>
                  <a:srgbClr val="FF0000"/>
                </a:solidFill>
              </a:rPr>
              <a:t>Slice()</a:t>
            </a:r>
          </a:p>
          <a:p>
            <a:pPr marL="0" indent="0">
              <a:buNone/>
            </a:pPr>
            <a:r>
              <a:rPr lang="en-US" dirty="0" smtClean="0"/>
              <a:t>The </a:t>
            </a:r>
            <a:r>
              <a:rPr lang="en-US" dirty="0"/>
              <a:t>following code copies the first character of the string and assigns it to the variable </a:t>
            </a:r>
            <a:r>
              <a:rPr lang="en-US" dirty="0" err="1"/>
              <a:t>firstChar</a:t>
            </a:r>
            <a:r>
              <a:rPr lang="en-US" dirty="0"/>
              <a:t>. The original value of </a:t>
            </a:r>
            <a:r>
              <a:rPr lang="en-US" dirty="0" err="1"/>
              <a:t>cityToCheck</a:t>
            </a:r>
            <a:r>
              <a:rPr lang="en-US" dirty="0"/>
              <a:t> doesn't change. If </a:t>
            </a:r>
            <a:r>
              <a:rPr lang="en-US" dirty="0" err="1"/>
              <a:t>cityToCheck</a:t>
            </a:r>
            <a:r>
              <a:rPr lang="en-US" dirty="0"/>
              <a:t> is </a:t>
            </a:r>
            <a:r>
              <a:rPr lang="en-US" dirty="0" smtClean="0"/>
              <a:t>“</a:t>
            </a:r>
            <a:r>
              <a:rPr lang="en-US" dirty="0" err="1" smtClean="0"/>
              <a:t>karachi</a:t>
            </a:r>
            <a:r>
              <a:rPr lang="en-US" dirty="0" smtClean="0"/>
              <a:t>", </a:t>
            </a:r>
            <a:r>
              <a:rPr lang="en-US" dirty="0" err="1"/>
              <a:t>firstChar</a:t>
            </a:r>
            <a:r>
              <a:rPr lang="en-US" dirty="0"/>
              <a:t> is </a:t>
            </a:r>
            <a:r>
              <a:rPr lang="en-US" dirty="0" smtClean="0"/>
              <a:t>“k".</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cityToCheck</a:t>
            </a:r>
            <a:r>
              <a:rPr lang="en-US" dirty="0" smtClean="0">
                <a:solidFill>
                  <a:srgbClr val="FF0000"/>
                </a:solidFill>
              </a:rPr>
              <a:t> = “Karachi”</a:t>
            </a:r>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firstChar</a:t>
            </a:r>
            <a:r>
              <a:rPr lang="en-US" dirty="0">
                <a:solidFill>
                  <a:srgbClr val="FF0000"/>
                </a:solidFill>
              </a:rPr>
              <a:t> = </a:t>
            </a:r>
            <a:r>
              <a:rPr lang="en-US" dirty="0" err="1">
                <a:solidFill>
                  <a:srgbClr val="FF0000"/>
                </a:solidFill>
              </a:rPr>
              <a:t>cityToCheck.slice</a:t>
            </a:r>
            <a:r>
              <a:rPr lang="en-US" dirty="0">
                <a:solidFill>
                  <a:srgbClr val="FF0000"/>
                </a:solidFill>
              </a:rPr>
              <a:t>(0, 1); </a:t>
            </a:r>
            <a:endParaRPr lang="en-US" dirty="0" smtClean="0">
              <a:solidFill>
                <a:srgbClr val="FF0000"/>
              </a:solidFill>
            </a:endParaRPr>
          </a:p>
        </p:txBody>
      </p:sp>
    </p:spTree>
    <p:extLst>
      <p:ext uri="{BB962C8B-B14F-4D97-AF65-F5344CB8AC3E}">
        <p14:creationId xmlns:p14="http://schemas.microsoft.com/office/powerpoint/2010/main" val="15051933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Measuring length and extracting parts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Things to be aware of: </a:t>
            </a:r>
            <a:endParaRPr lang="en-US" dirty="0" smtClean="0"/>
          </a:p>
          <a:p>
            <a:r>
              <a:rPr lang="en-US" dirty="0" smtClean="0"/>
              <a:t>A </a:t>
            </a:r>
            <a:r>
              <a:rPr lang="en-US" dirty="0"/>
              <a:t>string is indexed like an array. Only, instead of each index number referring to an element, it refers to a character. </a:t>
            </a:r>
          </a:p>
          <a:p>
            <a:r>
              <a:rPr lang="en-US" dirty="0" smtClean="0"/>
              <a:t>Like </a:t>
            </a:r>
            <a:r>
              <a:rPr lang="en-US" dirty="0"/>
              <a:t>array indexing, string indexing begins with 0. </a:t>
            </a:r>
          </a:p>
          <a:p>
            <a:r>
              <a:rPr lang="en-US" dirty="0" smtClean="0"/>
              <a:t>In </a:t>
            </a:r>
            <a:r>
              <a:rPr lang="en-US" dirty="0"/>
              <a:t>the slice method, the first number inside the parentheses is the index of the first character in the slice. The second number is not, however, the last character in the slice. It's the first character after the slice. If you subtract the first index from the second index, you'll always get the length of the slice. Here's another example.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someChars</a:t>
            </a:r>
            <a:r>
              <a:rPr lang="en-US" dirty="0">
                <a:solidFill>
                  <a:srgbClr val="FF0000"/>
                </a:solidFill>
              </a:rPr>
              <a:t> = </a:t>
            </a:r>
            <a:r>
              <a:rPr lang="en-US" dirty="0" err="1">
                <a:solidFill>
                  <a:srgbClr val="FF0000"/>
                </a:solidFill>
              </a:rPr>
              <a:t>cityToCheck.slice</a:t>
            </a:r>
            <a:r>
              <a:rPr lang="en-US" dirty="0">
                <a:solidFill>
                  <a:srgbClr val="FF0000"/>
                </a:solidFill>
              </a:rPr>
              <a:t>(2, 5); </a:t>
            </a:r>
            <a:endParaRPr lang="en-US" dirty="0" smtClean="0">
              <a:solidFill>
                <a:srgbClr val="FF0000"/>
              </a:solidFill>
            </a:endParaRPr>
          </a:p>
          <a:p>
            <a:pPr marL="0" indent="0">
              <a:buNone/>
            </a:pPr>
            <a:r>
              <a:rPr lang="en-US" dirty="0" smtClean="0"/>
              <a:t>Again </a:t>
            </a:r>
            <a:r>
              <a:rPr lang="en-US" dirty="0"/>
              <a:t>let's say that the string is </a:t>
            </a:r>
            <a:r>
              <a:rPr lang="en-US" dirty="0" smtClean="0"/>
              <a:t>“Boston". </a:t>
            </a:r>
            <a:r>
              <a:rPr lang="en-US" dirty="0"/>
              <a:t>The slice begins with the index-2 (the third) character, </a:t>
            </a:r>
            <a:r>
              <a:rPr lang="en-US" dirty="0" smtClean="0"/>
              <a:t>“s". </a:t>
            </a:r>
            <a:r>
              <a:rPr lang="en-US" dirty="0"/>
              <a:t>It ends with the character before the index-5 character, </a:t>
            </a:r>
            <a:r>
              <a:rPr lang="en-US" dirty="0" smtClean="0"/>
              <a:t>“h". </a:t>
            </a:r>
            <a:r>
              <a:rPr lang="en-US" dirty="0" err="1"/>
              <a:t>someChars</a:t>
            </a:r>
            <a:r>
              <a:rPr lang="en-US" dirty="0"/>
              <a:t> is </a:t>
            </a:r>
            <a:r>
              <a:rPr lang="en-US" dirty="0" smtClean="0"/>
              <a:t>“</a:t>
            </a:r>
            <a:r>
              <a:rPr lang="en-US" dirty="0" err="1" smtClean="0"/>
              <a:t>sto</a:t>
            </a:r>
            <a:r>
              <a:rPr lang="en-US" dirty="0" smtClean="0"/>
              <a:t>”.</a:t>
            </a:r>
            <a:endParaRPr lang="en-US" dirty="0" smtClean="0">
              <a:solidFill>
                <a:srgbClr val="FF0000"/>
              </a:solidFill>
            </a:endParaRPr>
          </a:p>
        </p:txBody>
      </p:sp>
    </p:spTree>
    <p:extLst>
      <p:ext uri="{BB962C8B-B14F-4D97-AF65-F5344CB8AC3E}">
        <p14:creationId xmlns:p14="http://schemas.microsoft.com/office/powerpoint/2010/main" val="33257988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Measuring length and extracting parts</a:t>
            </a:r>
          </a:p>
        </p:txBody>
      </p:sp>
      <p:sp>
        <p:nvSpPr>
          <p:cNvPr id="3" name="Content Placeholder 2"/>
          <p:cNvSpPr>
            <a:spLocks noGrp="1"/>
          </p:cNvSpPr>
          <p:nvPr>
            <p:ph idx="1"/>
          </p:nvPr>
        </p:nvSpPr>
        <p:spPr/>
        <p:txBody>
          <a:bodyPr>
            <a:normAutofit/>
          </a:bodyPr>
          <a:lstStyle/>
          <a:p>
            <a:pPr marL="0" indent="0">
              <a:buNone/>
            </a:pPr>
            <a:r>
              <a:rPr lang="en-US" dirty="0" smtClean="0"/>
              <a:t>If </a:t>
            </a:r>
            <a:r>
              <a:rPr lang="en-US" dirty="0"/>
              <a:t>you omit the second number inside the parentheses, JavaScript includes all the characters to the end of the string</a:t>
            </a:r>
            <a:r>
              <a:rPr lang="en-US" dirty="0" smtClean="0"/>
              <a:t>.</a:t>
            </a:r>
          </a:p>
          <a:p>
            <a:pPr marL="0" indent="0">
              <a:buNone/>
            </a:pPr>
            <a:r>
              <a:rPr lang="en-US" dirty="0" err="1">
                <a:solidFill>
                  <a:srgbClr val="FF0000"/>
                </a:solidFill>
              </a:rPr>
              <a:t>var</a:t>
            </a:r>
            <a:r>
              <a:rPr lang="en-US" dirty="0">
                <a:solidFill>
                  <a:srgbClr val="FF0000"/>
                </a:solidFill>
              </a:rPr>
              <a:t> </a:t>
            </a:r>
            <a:r>
              <a:rPr lang="en-US" dirty="0" err="1">
                <a:solidFill>
                  <a:srgbClr val="FF0000"/>
                </a:solidFill>
              </a:rPr>
              <a:t>someChars</a:t>
            </a:r>
            <a:r>
              <a:rPr lang="en-US" dirty="0">
                <a:solidFill>
                  <a:srgbClr val="FF0000"/>
                </a:solidFill>
              </a:rPr>
              <a:t> = </a:t>
            </a:r>
            <a:r>
              <a:rPr lang="en-US" dirty="0" err="1">
                <a:solidFill>
                  <a:srgbClr val="FF0000"/>
                </a:solidFill>
              </a:rPr>
              <a:t>cityToCheck.slice</a:t>
            </a:r>
            <a:r>
              <a:rPr lang="en-US" dirty="0">
                <a:solidFill>
                  <a:srgbClr val="FF0000"/>
                </a:solidFill>
              </a:rPr>
              <a:t>(2</a:t>
            </a:r>
            <a:r>
              <a:rPr lang="en-US" dirty="0" smtClean="0">
                <a:solidFill>
                  <a:srgbClr val="FF0000"/>
                </a:solidFill>
              </a:rPr>
              <a:t>);</a:t>
            </a:r>
          </a:p>
          <a:p>
            <a:pPr marL="0" indent="0">
              <a:buNone/>
            </a:pPr>
            <a:r>
              <a:rPr lang="en-US" dirty="0" smtClean="0"/>
              <a:t>The </a:t>
            </a:r>
            <a:r>
              <a:rPr lang="en-US" dirty="0"/>
              <a:t>slice begins with the index-2 (the third) character, "s". Since no cutoff at the end is specified, the slice ends with the last character of the string. </a:t>
            </a:r>
            <a:r>
              <a:rPr lang="en-US" dirty="0" err="1" smtClean="0"/>
              <a:t>someChars</a:t>
            </a:r>
            <a:r>
              <a:rPr lang="en-US" dirty="0" smtClean="0"/>
              <a:t> </a:t>
            </a:r>
            <a:r>
              <a:rPr lang="en-US" dirty="0"/>
              <a:t>is "</a:t>
            </a:r>
            <a:r>
              <a:rPr lang="en-US" dirty="0" err="1"/>
              <a:t>ston</a:t>
            </a:r>
            <a:r>
              <a:rPr lang="en-US" dirty="0" smtClean="0"/>
              <a:t>".</a:t>
            </a:r>
          </a:p>
          <a:p>
            <a:pPr marL="0" indent="0">
              <a:buNone/>
            </a:pPr>
            <a:r>
              <a:rPr lang="en-US" dirty="0"/>
              <a:t>Sometimes it's useful to know how many characters are in a string</a:t>
            </a:r>
            <a:r>
              <a:rPr lang="en-US" dirty="0" smtClean="0"/>
              <a:t>.</a:t>
            </a:r>
          </a:p>
          <a:p>
            <a:pPr marL="0" indent="0">
              <a:buNone/>
            </a:pPr>
            <a:r>
              <a:rPr lang="en-US" dirty="0" err="1">
                <a:solidFill>
                  <a:srgbClr val="FF0000"/>
                </a:solidFill>
              </a:rPr>
              <a:t>v</a:t>
            </a:r>
            <a:r>
              <a:rPr lang="en-US" dirty="0" err="1" smtClean="0">
                <a:solidFill>
                  <a:srgbClr val="FF0000"/>
                </a:solidFill>
              </a:rPr>
              <a:t>ar</a:t>
            </a:r>
            <a:r>
              <a:rPr lang="en-US" dirty="0" smtClean="0">
                <a:solidFill>
                  <a:srgbClr val="FF0000"/>
                </a:solidFill>
              </a:rPr>
              <a:t> city = “Lahore”</a:t>
            </a:r>
          </a:p>
          <a:p>
            <a:pPr marL="0" indent="0">
              <a:buNone/>
            </a:pPr>
            <a:r>
              <a:rPr lang="en-US" dirty="0">
                <a:solidFill>
                  <a:srgbClr val="FF0000"/>
                </a:solidFill>
              </a:rPr>
              <a:t>c</a:t>
            </a:r>
            <a:r>
              <a:rPr lang="en-US" dirty="0" smtClean="0">
                <a:solidFill>
                  <a:srgbClr val="FF0000"/>
                </a:solidFill>
              </a:rPr>
              <a:t>onsole.log(</a:t>
            </a:r>
            <a:r>
              <a:rPr lang="en-US" dirty="0" err="1" smtClean="0">
                <a:solidFill>
                  <a:srgbClr val="FF0000"/>
                </a:solidFill>
              </a:rPr>
              <a:t>city.length</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21868997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Finding segments </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L</a:t>
            </a:r>
            <a:r>
              <a:rPr lang="en-US" dirty="0" smtClean="0"/>
              <a:t>et's </a:t>
            </a:r>
            <a:r>
              <a:rPr lang="en-US" dirty="0"/>
              <a:t>search the following sentence for the </a:t>
            </a:r>
            <a:r>
              <a:rPr lang="en-US" dirty="0" smtClean="0"/>
              <a:t>“LHR” </a:t>
            </a:r>
            <a:r>
              <a:rPr lang="en-US" dirty="0"/>
              <a:t>characters and replace them with the </a:t>
            </a:r>
            <a:r>
              <a:rPr lang="en-US" dirty="0" smtClean="0"/>
              <a:t>city name “Lahore”.</a:t>
            </a:r>
          </a:p>
          <a:p>
            <a:pPr marL="0" indent="0">
              <a:buNone/>
            </a:pPr>
            <a:endParaRPr lang="en-US" dirty="0">
              <a:solidFill>
                <a:srgbClr val="FF0000"/>
              </a:solidFill>
            </a:endParaRPr>
          </a:p>
          <a:p>
            <a:pPr marL="0" indent="0">
              <a:buNone/>
            </a:pPr>
            <a:r>
              <a:rPr lang="en-US" dirty="0" err="1"/>
              <a:t>v</a:t>
            </a:r>
            <a:r>
              <a:rPr lang="en-US" dirty="0" err="1" smtClean="0"/>
              <a:t>ar</a:t>
            </a:r>
            <a:r>
              <a:rPr lang="en-US" dirty="0" smtClean="0"/>
              <a:t> text = “I live in LHR </a:t>
            </a:r>
            <a:r>
              <a:rPr lang="en-US" dirty="0"/>
              <a:t>city. It is the abbreviation of Lahore</a:t>
            </a:r>
            <a:r>
              <a:rPr lang="en-US" dirty="0" smtClean="0"/>
              <a:t>.”</a:t>
            </a:r>
            <a:endParaRPr lang="en-US" dirty="0">
              <a:solidFill>
                <a:srgbClr val="FF0000"/>
              </a:solidFill>
            </a:endParaRPr>
          </a:p>
          <a:p>
            <a:pPr marL="0" indent="0">
              <a:buNone/>
            </a:pPr>
            <a:endParaRPr lang="en-US" dirty="0" smtClean="0"/>
          </a:p>
          <a:p>
            <a:pPr marL="0" indent="0">
              <a:buNone/>
            </a:pPr>
            <a:r>
              <a:rPr lang="en-US" dirty="0"/>
              <a:t>for (</a:t>
            </a:r>
            <a:r>
              <a:rPr lang="en-US" dirty="0" err="1"/>
              <a:t>var</a:t>
            </a:r>
            <a:r>
              <a:rPr lang="en-US" dirty="0"/>
              <a:t> </a:t>
            </a:r>
            <a:r>
              <a:rPr lang="en-US" dirty="0" err="1"/>
              <a:t>i</a:t>
            </a:r>
            <a:r>
              <a:rPr lang="en-US" dirty="0"/>
              <a:t> = 0; </a:t>
            </a:r>
            <a:r>
              <a:rPr lang="en-US" dirty="0" err="1"/>
              <a:t>i</a:t>
            </a:r>
            <a:r>
              <a:rPr lang="en-US" dirty="0"/>
              <a:t> &lt; </a:t>
            </a:r>
            <a:r>
              <a:rPr lang="en-US" dirty="0" err="1"/>
              <a:t>text.length</a:t>
            </a:r>
            <a:r>
              <a:rPr lang="en-US" dirty="0"/>
              <a:t>; </a:t>
            </a:r>
            <a:r>
              <a:rPr lang="en-US" dirty="0" err="1"/>
              <a:t>i</a:t>
            </a:r>
            <a:r>
              <a:rPr lang="en-US" dirty="0"/>
              <a:t>++) { </a:t>
            </a:r>
            <a:endParaRPr lang="en-US" dirty="0" smtClean="0"/>
          </a:p>
          <a:p>
            <a:pPr marL="0" indent="0">
              <a:buNone/>
            </a:pPr>
            <a:r>
              <a:rPr lang="en-US" dirty="0" smtClean="0"/>
              <a:t> </a:t>
            </a:r>
            <a:r>
              <a:rPr lang="en-US" dirty="0"/>
              <a:t>if (</a:t>
            </a:r>
            <a:r>
              <a:rPr lang="en-US" dirty="0" err="1"/>
              <a:t>text.slice</a:t>
            </a:r>
            <a:r>
              <a:rPr lang="en-US" dirty="0"/>
              <a:t>(</a:t>
            </a:r>
            <a:r>
              <a:rPr lang="en-US" dirty="0" err="1"/>
              <a:t>i</a:t>
            </a:r>
            <a:r>
              <a:rPr lang="en-US" dirty="0"/>
              <a:t>, </a:t>
            </a:r>
            <a:r>
              <a:rPr lang="en-US" dirty="0" err="1"/>
              <a:t>i</a:t>
            </a:r>
            <a:r>
              <a:rPr lang="en-US" dirty="0"/>
              <a:t> + </a:t>
            </a:r>
            <a:r>
              <a:rPr lang="en-US" dirty="0" smtClean="0"/>
              <a:t>3) </a:t>
            </a:r>
            <a:r>
              <a:rPr lang="en-US" dirty="0"/>
              <a:t>=== </a:t>
            </a:r>
            <a:r>
              <a:rPr lang="en-US" dirty="0" smtClean="0"/>
              <a:t>“LHR") </a:t>
            </a:r>
            <a:r>
              <a:rPr lang="en-US" dirty="0"/>
              <a:t>{ </a:t>
            </a:r>
            <a:endParaRPr lang="en-US" dirty="0" smtClean="0"/>
          </a:p>
          <a:p>
            <a:pPr marL="0" indent="0">
              <a:buNone/>
            </a:pPr>
            <a:r>
              <a:rPr lang="en-US" dirty="0" smtClean="0"/>
              <a:t>text </a:t>
            </a:r>
            <a:r>
              <a:rPr lang="en-US" dirty="0"/>
              <a:t>= </a:t>
            </a:r>
            <a:r>
              <a:rPr lang="en-US" dirty="0" err="1"/>
              <a:t>text.slice</a:t>
            </a:r>
            <a:r>
              <a:rPr lang="en-US" dirty="0"/>
              <a:t>(0, </a:t>
            </a:r>
            <a:r>
              <a:rPr lang="en-US" dirty="0" err="1"/>
              <a:t>i</a:t>
            </a:r>
            <a:r>
              <a:rPr lang="en-US" dirty="0"/>
              <a:t>) + </a:t>
            </a:r>
            <a:r>
              <a:rPr lang="en-US" dirty="0" smtClean="0"/>
              <a:t>“Lahore" </a:t>
            </a:r>
            <a:r>
              <a:rPr lang="en-US" dirty="0"/>
              <a:t>+ </a:t>
            </a:r>
            <a:r>
              <a:rPr lang="en-US" dirty="0" err="1"/>
              <a:t>text.slice</a:t>
            </a:r>
            <a:r>
              <a:rPr lang="en-US" dirty="0"/>
              <a:t>(</a:t>
            </a:r>
            <a:r>
              <a:rPr lang="en-US" dirty="0" err="1"/>
              <a:t>i</a:t>
            </a:r>
            <a:r>
              <a:rPr lang="en-US" dirty="0"/>
              <a:t> + 3</a:t>
            </a:r>
            <a:r>
              <a:rPr lang="en-US" dirty="0" smtClean="0"/>
              <a:t>); </a:t>
            </a:r>
          </a:p>
          <a:p>
            <a:pPr marL="0" indent="0">
              <a:buNone/>
            </a:pPr>
            <a:r>
              <a:rPr lang="en-US" dirty="0" smtClean="0"/>
              <a:t>} </a:t>
            </a:r>
          </a:p>
          <a:p>
            <a:pPr marL="0" indent="0">
              <a:buNone/>
            </a:pPr>
            <a:r>
              <a:rPr lang="en-US" dirty="0" smtClean="0"/>
              <a:t>}</a:t>
            </a:r>
          </a:p>
          <a:p>
            <a:pPr marL="0" indent="0">
              <a:buNone/>
            </a:pPr>
            <a:r>
              <a:rPr lang="en-US" dirty="0"/>
              <a:t>But JavaScript has a more efficient way to accomplish this, using the </a:t>
            </a:r>
            <a:r>
              <a:rPr lang="en-US" dirty="0" err="1"/>
              <a:t>indexOf</a:t>
            </a:r>
            <a:r>
              <a:rPr lang="en-US" dirty="0"/>
              <a:t> method. </a:t>
            </a:r>
            <a:endParaRPr lang="en-US" dirty="0" smtClean="0"/>
          </a:p>
          <a:p>
            <a:pPr marL="0" indent="0">
              <a:buNone/>
            </a:pPr>
            <a:r>
              <a:rPr lang="en-US" dirty="0" err="1" smtClean="0"/>
              <a:t>var</a:t>
            </a:r>
            <a:r>
              <a:rPr lang="en-US" dirty="0" smtClean="0"/>
              <a:t> </a:t>
            </a:r>
            <a:r>
              <a:rPr lang="en-US" dirty="0" err="1"/>
              <a:t>firstChar</a:t>
            </a:r>
            <a:r>
              <a:rPr lang="en-US" dirty="0"/>
              <a:t> = </a:t>
            </a:r>
            <a:r>
              <a:rPr lang="en-US" dirty="0" err="1"/>
              <a:t>text.indexOf</a:t>
            </a:r>
            <a:r>
              <a:rPr lang="en-US" dirty="0" smtClean="0"/>
              <a:t>(“LHR");</a:t>
            </a:r>
          </a:p>
          <a:p>
            <a:pPr marL="0" indent="0">
              <a:buNone/>
            </a:pPr>
            <a:endParaRPr lang="en-US" dirty="0">
              <a:solidFill>
                <a:srgbClr val="FF0000"/>
              </a:solidFill>
            </a:endParaRPr>
          </a:p>
        </p:txBody>
      </p:sp>
    </p:spTree>
    <p:extLst>
      <p:ext uri="{BB962C8B-B14F-4D97-AF65-F5344CB8AC3E}">
        <p14:creationId xmlns:p14="http://schemas.microsoft.com/office/powerpoint/2010/main" val="17792816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Finding segments </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JavaScript </a:t>
            </a:r>
            <a:r>
              <a:rPr lang="en-US" dirty="0"/>
              <a:t>has a more efficient way to accomplish this, using the </a:t>
            </a:r>
            <a:r>
              <a:rPr lang="en-US" dirty="0" err="1">
                <a:solidFill>
                  <a:srgbClr val="FF0000"/>
                </a:solidFill>
              </a:rPr>
              <a:t>indexOf</a:t>
            </a:r>
            <a:r>
              <a:rPr lang="en-US" dirty="0"/>
              <a:t> method.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firstChar</a:t>
            </a:r>
            <a:r>
              <a:rPr lang="en-US" dirty="0">
                <a:solidFill>
                  <a:srgbClr val="FF0000"/>
                </a:solidFill>
              </a:rPr>
              <a:t> = </a:t>
            </a:r>
            <a:r>
              <a:rPr lang="en-US" dirty="0" err="1">
                <a:solidFill>
                  <a:srgbClr val="FF0000"/>
                </a:solidFill>
              </a:rPr>
              <a:t>text.indexOf</a:t>
            </a:r>
            <a:r>
              <a:rPr lang="en-US" dirty="0" smtClean="0">
                <a:solidFill>
                  <a:srgbClr val="FF0000"/>
                </a:solidFill>
              </a:rPr>
              <a:t>(“LHR"); </a:t>
            </a:r>
          </a:p>
          <a:p>
            <a:pPr marL="0" indent="0">
              <a:buNone/>
            </a:pPr>
            <a:r>
              <a:rPr lang="en-US" dirty="0" smtClean="0"/>
              <a:t>If </a:t>
            </a:r>
            <a:r>
              <a:rPr lang="en-US" dirty="0"/>
              <a:t>the segment exists, the method finds the index of the first character of the segment and assigns it to the variable </a:t>
            </a:r>
            <a:r>
              <a:rPr lang="en-US" dirty="0" err="1"/>
              <a:t>firstChar</a:t>
            </a:r>
            <a:r>
              <a:rPr lang="en-US" dirty="0"/>
              <a:t>. If the segment doesn't exist, the method assigns -1 to the variable, so you know it's not there. Now we can replace the </a:t>
            </a:r>
            <a:r>
              <a:rPr lang="en-US" dirty="0" smtClean="0"/>
              <a:t>phrase </a:t>
            </a:r>
            <a:r>
              <a:rPr lang="en-US" dirty="0"/>
              <a:t>with the preferred phrase with less coding.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firstChar</a:t>
            </a:r>
            <a:r>
              <a:rPr lang="en-US" dirty="0">
                <a:solidFill>
                  <a:srgbClr val="FF0000"/>
                </a:solidFill>
              </a:rPr>
              <a:t> = </a:t>
            </a:r>
            <a:r>
              <a:rPr lang="en-US" dirty="0" err="1">
                <a:solidFill>
                  <a:srgbClr val="FF0000"/>
                </a:solidFill>
              </a:rPr>
              <a:t>text.indexOf</a:t>
            </a:r>
            <a:r>
              <a:rPr lang="en-US" dirty="0" smtClean="0">
                <a:solidFill>
                  <a:srgbClr val="FF0000"/>
                </a:solidFill>
              </a:rPr>
              <a:t>(“LHR"); </a:t>
            </a:r>
          </a:p>
          <a:p>
            <a:pPr marL="0" indent="0">
              <a:buNone/>
            </a:pPr>
            <a:r>
              <a:rPr lang="en-US" dirty="0" smtClean="0">
                <a:solidFill>
                  <a:srgbClr val="FF0000"/>
                </a:solidFill>
              </a:rPr>
              <a:t>if </a:t>
            </a:r>
            <a:r>
              <a:rPr lang="en-US" dirty="0">
                <a:solidFill>
                  <a:srgbClr val="FF0000"/>
                </a:solidFill>
              </a:rPr>
              <a:t>(</a:t>
            </a:r>
            <a:r>
              <a:rPr lang="en-US" dirty="0" err="1">
                <a:solidFill>
                  <a:srgbClr val="FF0000"/>
                </a:solidFill>
              </a:rPr>
              <a:t>firstChar</a:t>
            </a:r>
            <a:r>
              <a:rPr lang="en-US" dirty="0">
                <a:solidFill>
                  <a:srgbClr val="FF0000"/>
                </a:solidFill>
              </a:rPr>
              <a:t> !== -1) </a:t>
            </a:r>
            <a:r>
              <a:rPr lang="en-US" dirty="0" smtClean="0">
                <a:solidFill>
                  <a:srgbClr val="FF0000"/>
                </a:solidFill>
              </a:rPr>
              <a:t>{</a:t>
            </a:r>
          </a:p>
          <a:p>
            <a:pPr marL="0" indent="0">
              <a:buNone/>
            </a:pPr>
            <a:r>
              <a:rPr lang="en-US" dirty="0" smtClean="0">
                <a:solidFill>
                  <a:srgbClr val="FF0000"/>
                </a:solidFill>
              </a:rPr>
              <a:t>text </a:t>
            </a:r>
            <a:r>
              <a:rPr lang="en-US" dirty="0">
                <a:solidFill>
                  <a:srgbClr val="FF0000"/>
                </a:solidFill>
              </a:rPr>
              <a:t>= </a:t>
            </a:r>
            <a:r>
              <a:rPr lang="en-US" dirty="0" err="1">
                <a:solidFill>
                  <a:srgbClr val="FF0000"/>
                </a:solidFill>
              </a:rPr>
              <a:t>text.slice</a:t>
            </a:r>
            <a:r>
              <a:rPr lang="en-US" dirty="0">
                <a:solidFill>
                  <a:srgbClr val="FF0000"/>
                </a:solidFill>
              </a:rPr>
              <a:t>(0, </a:t>
            </a:r>
            <a:r>
              <a:rPr lang="en-US" dirty="0" err="1">
                <a:solidFill>
                  <a:srgbClr val="FF0000"/>
                </a:solidFill>
              </a:rPr>
              <a:t>firstChar</a:t>
            </a:r>
            <a:r>
              <a:rPr lang="en-US" dirty="0">
                <a:solidFill>
                  <a:srgbClr val="FF0000"/>
                </a:solidFill>
              </a:rPr>
              <a:t>) + </a:t>
            </a:r>
            <a:r>
              <a:rPr lang="en-US" dirty="0" smtClean="0">
                <a:solidFill>
                  <a:srgbClr val="FF0000"/>
                </a:solidFill>
              </a:rPr>
              <a:t>“Lahore" </a:t>
            </a:r>
            <a:r>
              <a:rPr lang="en-US" dirty="0">
                <a:solidFill>
                  <a:srgbClr val="FF0000"/>
                </a:solidFill>
              </a:rPr>
              <a:t>+ </a:t>
            </a:r>
            <a:r>
              <a:rPr lang="en-US" dirty="0" err="1">
                <a:solidFill>
                  <a:srgbClr val="FF0000"/>
                </a:solidFill>
              </a:rPr>
              <a:t>text.slice</a:t>
            </a:r>
            <a:r>
              <a:rPr lang="en-US" dirty="0">
                <a:solidFill>
                  <a:srgbClr val="FF0000"/>
                </a:solidFill>
              </a:rPr>
              <a:t>(</a:t>
            </a:r>
            <a:r>
              <a:rPr lang="en-US" dirty="0" err="1">
                <a:solidFill>
                  <a:srgbClr val="FF0000"/>
                </a:solidFill>
              </a:rPr>
              <a:t>firstChar</a:t>
            </a:r>
            <a:r>
              <a:rPr lang="en-US" dirty="0">
                <a:solidFill>
                  <a:srgbClr val="FF0000"/>
                </a:solidFill>
              </a:rPr>
              <a:t> + </a:t>
            </a:r>
            <a:r>
              <a:rPr lang="en-US" dirty="0" smtClean="0">
                <a:solidFill>
                  <a:srgbClr val="FF0000"/>
                </a:solidFill>
              </a:rPr>
              <a:t>); </a:t>
            </a:r>
          </a:p>
          <a:p>
            <a:pPr marL="0" indent="0">
              <a:buNone/>
            </a:pPr>
            <a:r>
              <a:rPr lang="en-US" dirty="0" smtClean="0">
                <a:solidFill>
                  <a:srgbClr val="FF0000"/>
                </a:solidFill>
              </a:rPr>
              <a:t>{</a:t>
            </a:r>
          </a:p>
          <a:p>
            <a:pPr marL="0" indent="0">
              <a:buNone/>
            </a:pPr>
            <a:endParaRPr lang="en-US" dirty="0">
              <a:solidFill>
                <a:srgbClr val="FF0000"/>
              </a:solidFill>
            </a:endParaRPr>
          </a:p>
        </p:txBody>
      </p:sp>
    </p:spTree>
    <p:extLst>
      <p:ext uri="{BB962C8B-B14F-4D97-AF65-F5344CB8AC3E}">
        <p14:creationId xmlns:p14="http://schemas.microsoft.com/office/powerpoint/2010/main" val="10688232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Finding segments </a:t>
            </a:r>
            <a:endParaRPr lang="en-US" dirty="0"/>
          </a:p>
        </p:txBody>
      </p:sp>
      <p:sp>
        <p:nvSpPr>
          <p:cNvPr id="3" name="Content Placeholder 2"/>
          <p:cNvSpPr>
            <a:spLocks noGrp="1"/>
          </p:cNvSpPr>
          <p:nvPr>
            <p:ph idx="1"/>
          </p:nvPr>
        </p:nvSpPr>
        <p:spPr/>
        <p:txBody>
          <a:bodyPr>
            <a:normAutofit/>
          </a:bodyPr>
          <a:lstStyle/>
          <a:p>
            <a:pPr marL="0" indent="0">
              <a:buNone/>
            </a:pPr>
            <a:r>
              <a:rPr lang="en-US" dirty="0"/>
              <a:t>To find the last instance of a segment in a string, use </a:t>
            </a:r>
            <a:r>
              <a:rPr lang="en-US" dirty="0" err="1">
                <a:solidFill>
                  <a:srgbClr val="FF0000"/>
                </a:solidFill>
              </a:rPr>
              <a:t>lastIndexOf</a:t>
            </a:r>
            <a:r>
              <a:rPr lang="en-US" dirty="0"/>
              <a:t>. The following code finds the index of the first character of the last instance of the segment, the second "be". The variable </a:t>
            </a:r>
            <a:r>
              <a:rPr lang="en-US" dirty="0" err="1"/>
              <a:t>segIndex</a:t>
            </a:r>
            <a:r>
              <a:rPr lang="en-US" dirty="0"/>
              <a:t> winds up with a value of 16, the index of "b" in the second "be". </a:t>
            </a:r>
          </a:p>
          <a:p>
            <a:pPr marL="0" indent="0">
              <a:buNone/>
            </a:pPr>
            <a:r>
              <a:rPr lang="en-US" dirty="0" err="1" smtClean="0">
                <a:solidFill>
                  <a:srgbClr val="FF0000"/>
                </a:solidFill>
              </a:rPr>
              <a:t>var</a:t>
            </a:r>
            <a:r>
              <a:rPr lang="en-US" dirty="0" smtClean="0">
                <a:solidFill>
                  <a:srgbClr val="FF0000"/>
                </a:solidFill>
              </a:rPr>
              <a:t> </a:t>
            </a:r>
            <a:r>
              <a:rPr lang="en-US" dirty="0">
                <a:solidFill>
                  <a:srgbClr val="FF0000"/>
                </a:solidFill>
              </a:rPr>
              <a:t>text = "To be or not to be."; </a:t>
            </a:r>
            <a:endParaRPr lang="en-US" dirty="0" smtClean="0">
              <a:solidFill>
                <a:srgbClr val="FF0000"/>
              </a:solidFill>
            </a:endParaRPr>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segIndex</a:t>
            </a:r>
            <a:r>
              <a:rPr lang="en-US" dirty="0">
                <a:solidFill>
                  <a:srgbClr val="FF0000"/>
                </a:solidFill>
              </a:rPr>
              <a:t> = </a:t>
            </a:r>
            <a:r>
              <a:rPr lang="en-US" dirty="0" err="1">
                <a:solidFill>
                  <a:srgbClr val="FF0000"/>
                </a:solidFill>
              </a:rPr>
              <a:t>text.lastIndexOf</a:t>
            </a:r>
            <a:r>
              <a:rPr lang="en-US" dirty="0">
                <a:solidFill>
                  <a:srgbClr val="FF0000"/>
                </a:solidFill>
              </a:rPr>
              <a:t>("be");</a:t>
            </a:r>
          </a:p>
        </p:txBody>
      </p:sp>
    </p:spTree>
    <p:extLst>
      <p:ext uri="{BB962C8B-B14F-4D97-AF65-F5344CB8AC3E}">
        <p14:creationId xmlns:p14="http://schemas.microsoft.com/office/powerpoint/2010/main" val="6978514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Finding </a:t>
            </a:r>
            <a:r>
              <a:rPr lang="en-US" dirty="0"/>
              <a:t>a character at a location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The user has entered his first name. The string has been assigned to the variable </a:t>
            </a:r>
            <a:r>
              <a:rPr lang="en-US" dirty="0" err="1"/>
              <a:t>firstName</a:t>
            </a:r>
            <a:r>
              <a:rPr lang="en-US" dirty="0"/>
              <a:t>. You want to extract the first character. You already know one way to do it.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firstChar</a:t>
            </a:r>
            <a:r>
              <a:rPr lang="en-US" dirty="0">
                <a:solidFill>
                  <a:srgbClr val="FF0000"/>
                </a:solidFill>
              </a:rPr>
              <a:t> = </a:t>
            </a:r>
            <a:r>
              <a:rPr lang="en-US" dirty="0" err="1">
                <a:solidFill>
                  <a:srgbClr val="FF0000"/>
                </a:solidFill>
              </a:rPr>
              <a:t>firstName.slice</a:t>
            </a:r>
            <a:r>
              <a:rPr lang="en-US" dirty="0">
                <a:solidFill>
                  <a:srgbClr val="FF0000"/>
                </a:solidFill>
              </a:rPr>
              <a:t>(0, 1); </a:t>
            </a:r>
            <a:endParaRPr lang="en-US" dirty="0" smtClean="0">
              <a:solidFill>
                <a:srgbClr val="FF0000"/>
              </a:solidFill>
            </a:endParaRPr>
          </a:p>
          <a:p>
            <a:pPr marL="0" indent="0">
              <a:buNone/>
            </a:pPr>
            <a:r>
              <a:rPr lang="en-US" dirty="0" smtClean="0"/>
              <a:t>Here's </a:t>
            </a:r>
            <a:r>
              <a:rPr lang="en-US" dirty="0"/>
              <a:t>an alternate way to do it that's more direct.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firstChar</a:t>
            </a:r>
            <a:r>
              <a:rPr lang="en-US" dirty="0">
                <a:solidFill>
                  <a:srgbClr val="FF0000"/>
                </a:solidFill>
              </a:rPr>
              <a:t> = </a:t>
            </a:r>
            <a:r>
              <a:rPr lang="en-US" dirty="0" err="1">
                <a:solidFill>
                  <a:srgbClr val="FF0000"/>
                </a:solidFill>
              </a:rPr>
              <a:t>firstName.charAt</a:t>
            </a:r>
            <a:r>
              <a:rPr lang="en-US" dirty="0">
                <a:solidFill>
                  <a:srgbClr val="FF0000"/>
                </a:solidFill>
              </a:rPr>
              <a:t>(0</a:t>
            </a:r>
            <a:r>
              <a:rPr lang="en-US" dirty="0" smtClean="0">
                <a:solidFill>
                  <a:srgbClr val="FF0000"/>
                </a:solidFill>
              </a:rPr>
              <a:t>);</a:t>
            </a:r>
          </a:p>
          <a:p>
            <a:pPr marL="0" indent="0">
              <a:buNone/>
            </a:pPr>
            <a:r>
              <a:rPr lang="en-US" dirty="0" smtClean="0"/>
              <a:t>The </a:t>
            </a:r>
            <a:r>
              <a:rPr lang="en-US" dirty="0"/>
              <a:t>code above finds a single character at index-0 (the beginning) of the string represented by the variable </a:t>
            </a:r>
            <a:r>
              <a:rPr lang="en-US" dirty="0" err="1"/>
              <a:t>firstName</a:t>
            </a:r>
            <a:r>
              <a:rPr lang="en-US" dirty="0"/>
              <a:t> and assigns it to the variable </a:t>
            </a:r>
            <a:r>
              <a:rPr lang="en-US" dirty="0" err="1"/>
              <a:t>firstChar</a:t>
            </a:r>
            <a:r>
              <a:rPr lang="en-US" dirty="0"/>
              <a:t>. The following code finds the last character in the string.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lastChar</a:t>
            </a:r>
            <a:r>
              <a:rPr lang="en-US" dirty="0">
                <a:solidFill>
                  <a:srgbClr val="FF0000"/>
                </a:solidFill>
              </a:rPr>
              <a:t> = </a:t>
            </a:r>
            <a:r>
              <a:rPr lang="en-US" dirty="0" err="1">
                <a:solidFill>
                  <a:srgbClr val="FF0000"/>
                </a:solidFill>
              </a:rPr>
              <a:t>name.charAt</a:t>
            </a:r>
            <a:r>
              <a:rPr lang="en-US" dirty="0">
                <a:solidFill>
                  <a:srgbClr val="FF0000"/>
                </a:solidFill>
              </a:rPr>
              <a:t>(</a:t>
            </a:r>
            <a:r>
              <a:rPr lang="en-US" dirty="0" err="1">
                <a:solidFill>
                  <a:srgbClr val="FF0000"/>
                </a:solidFill>
              </a:rPr>
              <a:t>name.length</a:t>
            </a:r>
            <a:r>
              <a:rPr lang="en-US" dirty="0">
                <a:solidFill>
                  <a:srgbClr val="FF0000"/>
                </a:solidFill>
              </a:rPr>
              <a:t> - 1);</a:t>
            </a:r>
          </a:p>
        </p:txBody>
      </p:sp>
    </p:spTree>
    <p:extLst>
      <p:ext uri="{BB962C8B-B14F-4D97-AF65-F5344CB8AC3E}">
        <p14:creationId xmlns:p14="http://schemas.microsoft.com/office/powerpoint/2010/main" val="23305015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Finding </a:t>
            </a:r>
            <a:r>
              <a:rPr lang="en-US" dirty="0"/>
              <a:t>a character at a location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following code cycles through a string looking for an exclamation </a:t>
            </a:r>
            <a:r>
              <a:rPr lang="en-US" dirty="0" smtClean="0"/>
              <a:t>mark. </a:t>
            </a:r>
            <a:r>
              <a:rPr lang="en-US" dirty="0"/>
              <a:t>If the character is found, an alert displays. </a:t>
            </a:r>
            <a:endParaRPr lang="en-US" dirty="0" smtClean="0"/>
          </a:p>
          <a:p>
            <a:pPr marL="0" indent="0">
              <a:buNone/>
            </a:pPr>
            <a:r>
              <a:rPr lang="en-US" dirty="0" smtClean="0">
                <a:solidFill>
                  <a:srgbClr val="FF0000"/>
                </a:solidFill>
              </a:rPr>
              <a:t>for </a:t>
            </a:r>
            <a:r>
              <a:rPr lang="en-US" dirty="0">
                <a:solidFill>
                  <a:srgbClr val="FF0000"/>
                </a:solidFill>
              </a:rPr>
              <a:t>(</a:t>
            </a:r>
            <a:r>
              <a:rPr lang="en-US" dirty="0" err="1">
                <a:solidFill>
                  <a:srgbClr val="FF0000"/>
                </a:solidFill>
              </a:rPr>
              <a:t>var</a:t>
            </a:r>
            <a:r>
              <a:rPr lang="en-US" dirty="0">
                <a:solidFill>
                  <a:srgbClr val="FF0000"/>
                </a:solidFill>
              </a:rPr>
              <a:t> </a:t>
            </a:r>
            <a:r>
              <a:rPr lang="en-US" dirty="0" err="1">
                <a:solidFill>
                  <a:srgbClr val="FF0000"/>
                </a:solidFill>
              </a:rPr>
              <a:t>i</a:t>
            </a:r>
            <a:r>
              <a:rPr lang="en-US" dirty="0">
                <a:solidFill>
                  <a:srgbClr val="FF0000"/>
                </a:solidFill>
              </a:rPr>
              <a:t> = 0; </a:t>
            </a:r>
            <a:r>
              <a:rPr lang="en-US" dirty="0" err="1">
                <a:solidFill>
                  <a:srgbClr val="FF0000"/>
                </a:solidFill>
              </a:rPr>
              <a:t>i</a:t>
            </a:r>
            <a:r>
              <a:rPr lang="en-US" dirty="0">
                <a:solidFill>
                  <a:srgbClr val="FF0000"/>
                </a:solidFill>
              </a:rPr>
              <a:t> &lt; </a:t>
            </a:r>
            <a:r>
              <a:rPr lang="en-US" dirty="0" err="1">
                <a:solidFill>
                  <a:srgbClr val="FF0000"/>
                </a:solidFill>
              </a:rPr>
              <a:t>text.length</a:t>
            </a:r>
            <a:r>
              <a:rPr lang="en-US" dirty="0">
                <a:solidFill>
                  <a:srgbClr val="FF0000"/>
                </a:solidFill>
              </a:rPr>
              <a:t>; </a:t>
            </a:r>
            <a:r>
              <a:rPr lang="en-US" dirty="0" err="1">
                <a:solidFill>
                  <a:srgbClr val="FF0000"/>
                </a:solidFill>
              </a:rPr>
              <a:t>i</a:t>
            </a:r>
            <a:r>
              <a:rPr lang="en-US" dirty="0">
                <a:solidFill>
                  <a:srgbClr val="FF0000"/>
                </a:solidFill>
              </a:rPr>
              <a:t>++) { </a:t>
            </a:r>
            <a:endParaRPr lang="en-US" dirty="0" smtClean="0">
              <a:solidFill>
                <a:srgbClr val="FF0000"/>
              </a:solidFill>
            </a:endParaRPr>
          </a:p>
          <a:p>
            <a:pPr marL="0" indent="0">
              <a:buNone/>
            </a:pPr>
            <a:r>
              <a:rPr lang="en-US" dirty="0" smtClean="0">
                <a:solidFill>
                  <a:srgbClr val="FF0000"/>
                </a:solidFill>
              </a:rPr>
              <a:t>if </a:t>
            </a:r>
            <a:r>
              <a:rPr lang="en-US" dirty="0">
                <a:solidFill>
                  <a:srgbClr val="FF0000"/>
                </a:solidFill>
              </a:rPr>
              <a:t>(</a:t>
            </a:r>
            <a:r>
              <a:rPr lang="en-US" dirty="0" err="1">
                <a:solidFill>
                  <a:srgbClr val="FF0000"/>
                </a:solidFill>
              </a:rPr>
              <a:t>text.charAt</a:t>
            </a:r>
            <a:r>
              <a:rPr lang="en-US" dirty="0">
                <a:solidFill>
                  <a:srgbClr val="FF0000"/>
                </a:solidFill>
              </a:rPr>
              <a:t>(</a:t>
            </a:r>
            <a:r>
              <a:rPr lang="en-US" dirty="0" err="1">
                <a:solidFill>
                  <a:srgbClr val="FF0000"/>
                </a:solidFill>
              </a:rPr>
              <a:t>i</a:t>
            </a:r>
            <a:r>
              <a:rPr lang="en-US" dirty="0">
                <a:solidFill>
                  <a:srgbClr val="FF0000"/>
                </a:solidFill>
              </a:rPr>
              <a:t>) === "!") { </a:t>
            </a:r>
            <a:endParaRPr lang="en-US" dirty="0" smtClean="0">
              <a:solidFill>
                <a:srgbClr val="FF0000"/>
              </a:solidFill>
            </a:endParaRPr>
          </a:p>
          <a:p>
            <a:pPr marL="0" indent="0">
              <a:buNone/>
            </a:pPr>
            <a:r>
              <a:rPr lang="en-US" dirty="0" smtClean="0">
                <a:solidFill>
                  <a:srgbClr val="FF0000"/>
                </a:solidFill>
              </a:rPr>
              <a:t>alert</a:t>
            </a:r>
            <a:r>
              <a:rPr lang="en-US" dirty="0">
                <a:solidFill>
                  <a:srgbClr val="FF0000"/>
                </a:solidFill>
              </a:rPr>
              <a:t>("Exclamation point found!"); </a:t>
            </a:r>
            <a:endParaRPr lang="en-US" dirty="0" smtClean="0">
              <a:solidFill>
                <a:srgbClr val="FF0000"/>
              </a:solidFill>
            </a:endParaRPr>
          </a:p>
          <a:p>
            <a:pPr marL="0" indent="0">
              <a:buNone/>
            </a:pPr>
            <a:r>
              <a:rPr lang="en-US" dirty="0" smtClean="0">
                <a:solidFill>
                  <a:srgbClr val="FF0000"/>
                </a:solidFill>
              </a:rPr>
              <a:t>break</a:t>
            </a:r>
            <a:r>
              <a:rPr lang="en-US" dirty="0">
                <a:solidFill>
                  <a:srgbClr val="FF0000"/>
                </a:solidFill>
              </a:rPr>
              <a:t>; </a:t>
            </a:r>
            <a:endParaRPr lang="en-US" dirty="0" smtClean="0">
              <a:solidFill>
                <a:srgbClr val="FF0000"/>
              </a:solidFill>
            </a:endParaRPr>
          </a:p>
          <a:p>
            <a:pPr marL="0" indent="0">
              <a:buNone/>
            </a:pPr>
            <a:r>
              <a:rPr lang="en-US" dirty="0" smtClean="0">
                <a:solidFill>
                  <a:srgbClr val="FF0000"/>
                </a:solidFill>
              </a:rPr>
              <a:t>} </a:t>
            </a:r>
          </a:p>
          <a:p>
            <a:pPr marL="0" indent="0">
              <a:buNone/>
            </a:pPr>
            <a:r>
              <a:rPr lang="en-US" dirty="0" smtClean="0">
                <a:solidFill>
                  <a:srgbClr val="FF0000"/>
                </a:solidFill>
              </a:rPr>
              <a:t>} </a:t>
            </a:r>
          </a:p>
          <a:p>
            <a:pPr marL="0" indent="0">
              <a:buNone/>
            </a:pPr>
            <a:r>
              <a:rPr lang="en-US" dirty="0" smtClean="0"/>
              <a:t>Note</a:t>
            </a:r>
            <a:r>
              <a:rPr lang="en-US" dirty="0"/>
              <a:t>: The </a:t>
            </a:r>
            <a:r>
              <a:rPr lang="en-US" dirty="0" err="1"/>
              <a:t>indexOf</a:t>
            </a:r>
            <a:r>
              <a:rPr lang="en-US" dirty="0"/>
              <a:t> method can only identify the character at a particular location. It can't change the character at a location.</a:t>
            </a:r>
            <a:endParaRPr lang="en-US" dirty="0">
              <a:solidFill>
                <a:srgbClr val="FF0000"/>
              </a:solidFill>
            </a:endParaRPr>
          </a:p>
        </p:txBody>
      </p:sp>
    </p:spTree>
    <p:extLst>
      <p:ext uri="{BB962C8B-B14F-4D97-AF65-F5344CB8AC3E}">
        <p14:creationId xmlns:p14="http://schemas.microsoft.com/office/powerpoint/2010/main" val="7709611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Replacing characters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In previous </a:t>
            </a:r>
            <a:r>
              <a:rPr lang="en-US" dirty="0" smtClean="0"/>
              <a:t>slides </a:t>
            </a:r>
            <a:r>
              <a:rPr lang="en-US" dirty="0"/>
              <a:t>you learned two different ways to replace </a:t>
            </a:r>
            <a:r>
              <a:rPr lang="en-US" dirty="0" smtClean="0"/>
              <a:t>“LHR" </a:t>
            </a:r>
            <a:r>
              <a:rPr lang="en-US" dirty="0"/>
              <a:t>with </a:t>
            </a:r>
            <a:r>
              <a:rPr lang="en-US" dirty="0" smtClean="0"/>
              <a:t>“Lahore" </a:t>
            </a:r>
            <a:r>
              <a:rPr lang="en-US" dirty="0"/>
              <a:t>in a string. First, there was the loop-and-slice approach</a:t>
            </a:r>
            <a:r>
              <a:rPr lang="en-US" dirty="0" smtClean="0"/>
              <a:t>.</a:t>
            </a:r>
          </a:p>
          <a:p>
            <a:pPr marL="0" indent="0">
              <a:buNone/>
            </a:pPr>
            <a:r>
              <a:rPr lang="en-US" dirty="0"/>
              <a:t>You improved on that rather crude approach when you learned the </a:t>
            </a:r>
            <a:r>
              <a:rPr lang="en-US" dirty="0" err="1"/>
              <a:t>indexOf</a:t>
            </a:r>
            <a:r>
              <a:rPr lang="en-US" dirty="0"/>
              <a:t> method. </a:t>
            </a:r>
            <a:endParaRPr lang="en-US" dirty="0" smtClean="0"/>
          </a:p>
          <a:p>
            <a:pPr marL="0" indent="0">
              <a:buNone/>
            </a:pPr>
            <a:r>
              <a:rPr lang="en-US" dirty="0"/>
              <a:t>JavaScript provides a more straightforward way still, the </a:t>
            </a:r>
            <a:r>
              <a:rPr lang="en-US" dirty="0">
                <a:solidFill>
                  <a:srgbClr val="FF0000"/>
                </a:solidFill>
              </a:rPr>
              <a:t>replace </a:t>
            </a:r>
            <a:r>
              <a:rPr lang="en-US" dirty="0"/>
              <a:t>method. </a:t>
            </a:r>
            <a:endParaRPr lang="en-US" dirty="0" smtClean="0"/>
          </a:p>
          <a:p>
            <a:pPr marL="0" indent="0">
              <a:buNone/>
            </a:pPr>
            <a:r>
              <a:rPr lang="en-US" dirty="0" err="1" smtClean="0">
                <a:solidFill>
                  <a:srgbClr val="FF0000"/>
                </a:solidFill>
              </a:rPr>
              <a:t>var</a:t>
            </a:r>
            <a:r>
              <a:rPr lang="en-US" dirty="0" smtClean="0">
                <a:solidFill>
                  <a:srgbClr val="FF0000"/>
                </a:solidFill>
              </a:rPr>
              <a:t> </a:t>
            </a:r>
            <a:r>
              <a:rPr lang="en-US" dirty="0" err="1">
                <a:solidFill>
                  <a:srgbClr val="FF0000"/>
                </a:solidFill>
              </a:rPr>
              <a:t>newText</a:t>
            </a:r>
            <a:r>
              <a:rPr lang="en-US" dirty="0">
                <a:solidFill>
                  <a:srgbClr val="FF0000"/>
                </a:solidFill>
              </a:rPr>
              <a:t> = </a:t>
            </a:r>
            <a:r>
              <a:rPr lang="en-US" dirty="0" err="1">
                <a:solidFill>
                  <a:srgbClr val="FF0000"/>
                </a:solidFill>
              </a:rPr>
              <a:t>text.replace</a:t>
            </a:r>
            <a:r>
              <a:rPr lang="en-US" dirty="0" smtClean="0">
                <a:solidFill>
                  <a:srgbClr val="FF0000"/>
                </a:solidFill>
              </a:rPr>
              <a:t>(“LHR", “Lahore"); </a:t>
            </a:r>
          </a:p>
          <a:p>
            <a:r>
              <a:rPr lang="en-US" dirty="0"/>
              <a:t>The replace() method returns a new string with the value(s) </a:t>
            </a:r>
            <a:r>
              <a:rPr lang="en-US" dirty="0" smtClean="0"/>
              <a:t>replaced.</a:t>
            </a:r>
          </a:p>
          <a:p>
            <a:r>
              <a:rPr lang="en-US" dirty="0" smtClean="0"/>
              <a:t>The </a:t>
            </a:r>
            <a:r>
              <a:rPr lang="en-US" dirty="0"/>
              <a:t>replace() method does not change the original string</a:t>
            </a:r>
            <a:r>
              <a:rPr lang="en-US" dirty="0" smtClean="0"/>
              <a:t>.</a:t>
            </a:r>
          </a:p>
          <a:p>
            <a:pPr marL="0" indent="0">
              <a:buNone/>
            </a:pPr>
            <a:r>
              <a:rPr lang="en-US" dirty="0"/>
              <a:t>If you want to replace all instances, you must let JavaScript know that you want a global replace. </a:t>
            </a:r>
            <a:endParaRPr lang="en-US" dirty="0" smtClean="0"/>
          </a:p>
          <a:p>
            <a:pPr marL="0" indent="0">
              <a:buNone/>
            </a:pPr>
            <a:r>
              <a:rPr lang="en-US" dirty="0" err="1">
                <a:solidFill>
                  <a:srgbClr val="FF0000"/>
                </a:solidFill>
              </a:rPr>
              <a:t>v</a:t>
            </a:r>
            <a:r>
              <a:rPr lang="en-US" dirty="0" err="1" smtClean="0">
                <a:solidFill>
                  <a:srgbClr val="FF0000"/>
                </a:solidFill>
              </a:rPr>
              <a:t>ar</a:t>
            </a:r>
            <a:r>
              <a:rPr lang="en-US" dirty="0" smtClean="0">
                <a:solidFill>
                  <a:srgbClr val="FF0000"/>
                </a:solidFill>
              </a:rPr>
              <a:t> text </a:t>
            </a:r>
            <a:r>
              <a:rPr lang="en-US" dirty="0">
                <a:solidFill>
                  <a:srgbClr val="FF0000"/>
                </a:solidFill>
              </a:rPr>
              <a:t>= "</a:t>
            </a:r>
            <a:r>
              <a:rPr lang="en-US" dirty="0" err="1">
                <a:solidFill>
                  <a:srgbClr val="FF0000"/>
                </a:solidFill>
              </a:rPr>
              <a:t>Mr</a:t>
            </a:r>
            <a:r>
              <a:rPr lang="en-US" dirty="0">
                <a:solidFill>
                  <a:srgbClr val="FF0000"/>
                </a:solidFill>
              </a:rPr>
              <a:t> Blue has a blue house and a blue car</a:t>
            </a:r>
            <a:r>
              <a:rPr lang="en-US" dirty="0" smtClean="0">
                <a:solidFill>
                  <a:srgbClr val="FF0000"/>
                </a:solidFill>
              </a:rPr>
              <a:t>";</a:t>
            </a:r>
          </a:p>
          <a:p>
            <a:pPr marL="0" indent="0">
              <a:buNone/>
            </a:pPr>
            <a:r>
              <a:rPr lang="en-US" dirty="0" err="1">
                <a:solidFill>
                  <a:srgbClr val="FF0000"/>
                </a:solidFill>
              </a:rPr>
              <a:t>v</a:t>
            </a:r>
            <a:r>
              <a:rPr lang="en-US" dirty="0" err="1" smtClean="0">
                <a:solidFill>
                  <a:srgbClr val="FF0000"/>
                </a:solidFill>
              </a:rPr>
              <a:t>ar</a:t>
            </a:r>
            <a:r>
              <a:rPr lang="en-US" dirty="0" smtClean="0">
                <a:solidFill>
                  <a:srgbClr val="FF0000"/>
                </a:solidFill>
              </a:rPr>
              <a:t> result </a:t>
            </a:r>
            <a:r>
              <a:rPr lang="en-US" dirty="0">
                <a:solidFill>
                  <a:srgbClr val="FF0000"/>
                </a:solidFill>
              </a:rPr>
              <a:t>= </a:t>
            </a:r>
            <a:r>
              <a:rPr lang="en-US" dirty="0" err="1">
                <a:solidFill>
                  <a:srgbClr val="FF0000"/>
                </a:solidFill>
              </a:rPr>
              <a:t>text.replace</a:t>
            </a:r>
            <a:r>
              <a:rPr lang="en-US" dirty="0">
                <a:solidFill>
                  <a:srgbClr val="FF0000"/>
                </a:solidFill>
              </a:rPr>
              <a:t>(/</a:t>
            </a:r>
            <a:r>
              <a:rPr lang="en-US" dirty="0" smtClean="0">
                <a:solidFill>
                  <a:srgbClr val="FF0000"/>
                </a:solidFill>
              </a:rPr>
              <a:t>blue/</a:t>
            </a:r>
            <a:r>
              <a:rPr lang="en-US" dirty="0" err="1" smtClean="0">
                <a:solidFill>
                  <a:srgbClr val="FF0000"/>
                </a:solidFill>
              </a:rPr>
              <a:t>gi</a:t>
            </a:r>
            <a:r>
              <a:rPr lang="en-US" dirty="0" smtClean="0">
                <a:solidFill>
                  <a:srgbClr val="FF0000"/>
                </a:solidFill>
              </a:rPr>
              <a:t>,</a:t>
            </a:r>
            <a:r>
              <a:rPr lang="en-US" dirty="0">
                <a:solidFill>
                  <a:srgbClr val="FF0000"/>
                </a:solidFill>
              </a:rPr>
              <a:t> "red");</a:t>
            </a:r>
            <a:endParaRPr lang="en-US" dirty="0" smtClean="0">
              <a:solidFill>
                <a:srgbClr val="FF0000"/>
              </a:solidFill>
            </a:endParaRPr>
          </a:p>
          <a:p>
            <a:pPr marL="0" indent="0">
              <a:buNone/>
            </a:pPr>
            <a:endParaRPr lang="en-US" dirty="0"/>
          </a:p>
        </p:txBody>
      </p:sp>
    </p:spTree>
    <p:extLst>
      <p:ext uri="{BB962C8B-B14F-4D97-AF65-F5344CB8AC3E}">
        <p14:creationId xmlns:p14="http://schemas.microsoft.com/office/powerpoint/2010/main" val="1157792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Variables and Numbers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A string isn't the only thing you can assign to a variable. You can also assign a number. </a:t>
            </a:r>
          </a:p>
          <a:p>
            <a:pPr marL="0" indent="0">
              <a:buNone/>
            </a:pPr>
            <a:r>
              <a:rPr lang="en-US" dirty="0" err="1" smtClean="0">
                <a:solidFill>
                  <a:srgbClr val="FF0000"/>
                </a:solidFill>
              </a:rPr>
              <a:t>var</a:t>
            </a:r>
            <a:r>
              <a:rPr lang="en-US" dirty="0" smtClean="0">
                <a:solidFill>
                  <a:srgbClr val="FF0000"/>
                </a:solidFill>
              </a:rPr>
              <a:t> weight = 150;</a:t>
            </a:r>
          </a:p>
          <a:p>
            <a:pPr marL="0" indent="0">
              <a:buNone/>
            </a:pPr>
            <a:r>
              <a:rPr lang="en-US" dirty="0" smtClean="0"/>
              <a:t>Having coded the statement above, whenever you write weight in your code, JavaScript knows you mean 150. You can use this variable in math calculations. If you ask JavaScript to add 25 to weight... </a:t>
            </a:r>
          </a:p>
          <a:p>
            <a:pPr marL="0" indent="0">
              <a:buNone/>
            </a:pPr>
            <a:r>
              <a:rPr lang="en-US" dirty="0" smtClean="0">
                <a:solidFill>
                  <a:srgbClr val="FF0000"/>
                </a:solidFill>
              </a:rPr>
              <a:t>weight + 25 </a:t>
            </a:r>
          </a:p>
          <a:p>
            <a:pPr marL="0" indent="0">
              <a:buNone/>
            </a:pPr>
            <a:r>
              <a:rPr lang="en-US" dirty="0" smtClean="0"/>
              <a:t>JavaScript, remembering that weight holds/refers to 150, will come up with the sum 175. Unlike a string, a number is not enclosed in quotes. That's how JavaScript knows it's a number that it can do math on and not a text string.</a:t>
            </a:r>
          </a:p>
          <a:p>
            <a:pPr marL="0" indent="0">
              <a:buNone/>
            </a:pPr>
            <a:r>
              <a:rPr lang="en-US" dirty="0" smtClean="0"/>
              <a:t>If you enclose a number in quotation marks, it's a string. JavaScript can't do addition on it.</a:t>
            </a:r>
            <a:endParaRPr lang="en-US" dirty="0">
              <a:solidFill>
                <a:srgbClr val="FF0000"/>
              </a:solidFill>
            </a:endParaRPr>
          </a:p>
        </p:txBody>
      </p:sp>
    </p:spTree>
    <p:extLst>
      <p:ext uri="{BB962C8B-B14F-4D97-AF65-F5344CB8AC3E}">
        <p14:creationId xmlns:p14="http://schemas.microsoft.com/office/powerpoint/2010/main" val="2410154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Variables and Numbers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originalNum</a:t>
            </a:r>
            <a:r>
              <a:rPr lang="en-US" dirty="0" smtClean="0">
                <a:solidFill>
                  <a:srgbClr val="FF0000"/>
                </a:solidFill>
              </a:rPr>
              <a:t> = 23;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newNum</a:t>
            </a:r>
            <a:r>
              <a:rPr lang="en-US" dirty="0" smtClean="0">
                <a:solidFill>
                  <a:srgbClr val="FF0000"/>
                </a:solidFill>
              </a:rPr>
              <a:t> = </a:t>
            </a:r>
            <a:r>
              <a:rPr lang="en-US" dirty="0" err="1" smtClean="0">
                <a:solidFill>
                  <a:srgbClr val="FF0000"/>
                </a:solidFill>
              </a:rPr>
              <a:t>originalNum</a:t>
            </a:r>
            <a:r>
              <a:rPr lang="en-US" dirty="0" smtClean="0">
                <a:solidFill>
                  <a:srgbClr val="FF0000"/>
                </a:solidFill>
              </a:rPr>
              <a:t> + 7; </a:t>
            </a:r>
          </a:p>
          <a:p>
            <a:pPr marL="0" indent="0">
              <a:buNone/>
            </a:pPr>
            <a:r>
              <a:rPr lang="en-US" dirty="0" smtClean="0"/>
              <a:t>In the second statement in the code above, JavaScript substitutes the number 23 when it encounters the variable </a:t>
            </a:r>
            <a:r>
              <a:rPr lang="en-US" dirty="0" err="1" smtClean="0"/>
              <a:t>originalNum</a:t>
            </a:r>
            <a:r>
              <a:rPr lang="en-US" dirty="0" smtClean="0"/>
              <a:t>. It adds 7 to 23. And it assigns the result, 30, to the variable </a:t>
            </a:r>
            <a:r>
              <a:rPr lang="en-US" dirty="0" err="1" smtClean="0"/>
              <a:t>newNum</a:t>
            </a:r>
            <a:r>
              <a:rPr lang="en-US" dirty="0" smtClean="0"/>
              <a:t>. JavaScript can also handle an expression made up of nothing but variables. For example...</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originalNum</a:t>
            </a:r>
            <a:r>
              <a:rPr lang="en-US" dirty="0" smtClean="0">
                <a:solidFill>
                  <a:srgbClr val="FF0000"/>
                </a:solidFill>
              </a:rPr>
              <a:t> = 23;</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numToBeAdded</a:t>
            </a:r>
            <a:r>
              <a:rPr lang="en-US" dirty="0" smtClean="0">
                <a:solidFill>
                  <a:srgbClr val="FF0000"/>
                </a:solidFill>
              </a:rPr>
              <a:t> = 7;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newNum</a:t>
            </a:r>
            <a:r>
              <a:rPr lang="en-US" dirty="0" smtClean="0">
                <a:solidFill>
                  <a:srgbClr val="FF0000"/>
                </a:solidFill>
              </a:rPr>
              <a:t> = </a:t>
            </a:r>
            <a:r>
              <a:rPr lang="en-US" dirty="0" err="1" smtClean="0">
                <a:solidFill>
                  <a:srgbClr val="FF0000"/>
                </a:solidFill>
              </a:rPr>
              <a:t>originalNum</a:t>
            </a:r>
            <a:r>
              <a:rPr lang="en-US" dirty="0" smtClean="0">
                <a:solidFill>
                  <a:srgbClr val="FF0000"/>
                </a:solidFill>
              </a:rPr>
              <a:t> + </a:t>
            </a:r>
            <a:r>
              <a:rPr lang="en-US" dirty="0" err="1" smtClean="0">
                <a:solidFill>
                  <a:srgbClr val="FF0000"/>
                </a:solidFill>
              </a:rPr>
              <a:t>numToBeAdded</a:t>
            </a:r>
            <a:r>
              <a:rPr lang="en-US" dirty="0" smtClean="0">
                <a:solidFill>
                  <a:srgbClr val="FF0000"/>
                </a:solidFill>
              </a:rPr>
              <a:t>;</a:t>
            </a:r>
          </a:p>
          <a:p>
            <a:pPr marL="0" indent="0">
              <a:buNone/>
            </a:pPr>
            <a:endParaRPr lang="en-US" dirty="0">
              <a:solidFill>
                <a:srgbClr val="FF0000"/>
              </a:solidFill>
            </a:endParaRPr>
          </a:p>
        </p:txBody>
      </p:sp>
    </p:spTree>
    <p:extLst>
      <p:ext uri="{BB962C8B-B14F-4D97-AF65-F5344CB8AC3E}">
        <p14:creationId xmlns:p14="http://schemas.microsoft.com/office/powerpoint/2010/main" val="4238998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Variables and Numbers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 variable can be used in calculating its own new value.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originalNum</a:t>
            </a:r>
            <a:r>
              <a:rPr lang="en-US" dirty="0" smtClean="0">
                <a:solidFill>
                  <a:srgbClr val="FF0000"/>
                </a:solidFill>
              </a:rPr>
              <a:t> = 90; </a:t>
            </a:r>
          </a:p>
          <a:p>
            <a:pPr marL="0" indent="0">
              <a:buNone/>
            </a:pPr>
            <a:r>
              <a:rPr lang="en-US" dirty="0" err="1" smtClean="0">
                <a:solidFill>
                  <a:srgbClr val="FF0000"/>
                </a:solidFill>
              </a:rPr>
              <a:t>originalNum</a:t>
            </a:r>
            <a:r>
              <a:rPr lang="en-US" dirty="0" smtClean="0">
                <a:solidFill>
                  <a:srgbClr val="FF0000"/>
                </a:solidFill>
              </a:rPr>
              <a:t> = </a:t>
            </a:r>
            <a:r>
              <a:rPr lang="en-US" dirty="0" err="1" smtClean="0">
                <a:solidFill>
                  <a:srgbClr val="FF0000"/>
                </a:solidFill>
              </a:rPr>
              <a:t>originalNum</a:t>
            </a:r>
            <a:r>
              <a:rPr lang="en-US" dirty="0" smtClean="0">
                <a:solidFill>
                  <a:srgbClr val="FF0000"/>
                </a:solidFill>
              </a:rPr>
              <a:t> + 10;</a:t>
            </a:r>
            <a:endParaRPr lang="en-US" dirty="0">
              <a:solidFill>
                <a:srgbClr val="FF0000"/>
              </a:solidFill>
            </a:endParaRPr>
          </a:p>
        </p:txBody>
      </p:sp>
    </p:spTree>
    <p:extLst>
      <p:ext uri="{BB962C8B-B14F-4D97-AF65-F5344CB8AC3E}">
        <p14:creationId xmlns:p14="http://schemas.microsoft.com/office/powerpoint/2010/main" val="919582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Variables and Numbers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If you enclose a number in quotation marks and add 7...</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originalNum</a:t>
            </a:r>
            <a:r>
              <a:rPr lang="en-US" dirty="0" smtClean="0">
                <a:solidFill>
                  <a:srgbClr val="FF0000"/>
                </a:solidFill>
              </a:rPr>
              <a:t> = "23"; </a:t>
            </a:r>
          </a:p>
          <a:p>
            <a:pPr marL="0" indent="0">
              <a:buNone/>
            </a:pPr>
            <a:r>
              <a:rPr lang="en-US" dirty="0" err="1" smtClean="0">
                <a:solidFill>
                  <a:srgbClr val="FF0000"/>
                </a:solidFill>
              </a:rPr>
              <a:t>var</a:t>
            </a:r>
            <a:r>
              <a:rPr lang="en-US" dirty="0" smtClean="0">
                <a:solidFill>
                  <a:srgbClr val="FF0000"/>
                </a:solidFill>
              </a:rPr>
              <a:t> </a:t>
            </a:r>
            <a:r>
              <a:rPr lang="en-US" dirty="0" err="1" smtClean="0">
                <a:solidFill>
                  <a:srgbClr val="FF0000"/>
                </a:solidFill>
              </a:rPr>
              <a:t>newNum</a:t>
            </a:r>
            <a:r>
              <a:rPr lang="en-US" dirty="0" smtClean="0">
                <a:solidFill>
                  <a:srgbClr val="FF0000"/>
                </a:solidFill>
              </a:rPr>
              <a:t> = </a:t>
            </a:r>
            <a:r>
              <a:rPr lang="en-US" dirty="0" err="1" smtClean="0">
                <a:solidFill>
                  <a:srgbClr val="FF0000"/>
                </a:solidFill>
              </a:rPr>
              <a:t>originalNum</a:t>
            </a:r>
            <a:r>
              <a:rPr lang="en-US" dirty="0" smtClean="0">
                <a:solidFill>
                  <a:srgbClr val="FF0000"/>
                </a:solidFill>
              </a:rPr>
              <a:t> + 7; </a:t>
            </a:r>
          </a:p>
          <a:p>
            <a:pPr marL="0" indent="0">
              <a:buNone/>
            </a:pPr>
            <a:r>
              <a:rPr lang="en-US" dirty="0" smtClean="0"/>
              <a:t>it won't work, because JavaScript can't sum a string and a number. JavaScript interprets "23" as a word, not a number. In the second statement, it doesn't add 23 + 7 to total 30. It does something that might surprise you. Try…….</a:t>
            </a:r>
          </a:p>
          <a:p>
            <a:pPr marL="0" indent="0">
              <a:buNone/>
            </a:pPr>
            <a:r>
              <a:rPr lang="en-US" dirty="0" smtClean="0"/>
              <a:t>We will discuss it in a subsequent slide.</a:t>
            </a:r>
            <a:endParaRPr lang="en-US" dirty="0"/>
          </a:p>
        </p:txBody>
      </p:sp>
    </p:spTree>
    <p:extLst>
      <p:ext uri="{BB962C8B-B14F-4D97-AF65-F5344CB8AC3E}">
        <p14:creationId xmlns:p14="http://schemas.microsoft.com/office/powerpoint/2010/main" val="2988631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5708</Words>
  <Application>Microsoft Office PowerPoint</Application>
  <PresentationFormat>Widescreen</PresentationFormat>
  <Paragraphs>470</Paragraphs>
  <Slides>59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Calibri Light</vt:lpstr>
      <vt:lpstr>Wingdings</vt:lpstr>
      <vt:lpstr>Office Theme</vt:lpstr>
      <vt:lpstr>JAVAScript - Introduction</vt:lpstr>
      <vt:lpstr>Alerts</vt:lpstr>
      <vt:lpstr>Variables and Strings</vt:lpstr>
      <vt:lpstr>Variables and Strings</vt:lpstr>
      <vt:lpstr>Variables and Strings</vt:lpstr>
      <vt:lpstr>3. Variables and Numbers</vt:lpstr>
      <vt:lpstr>3. Variables and Numbers</vt:lpstr>
      <vt:lpstr>3. Variables and Numbers</vt:lpstr>
      <vt:lpstr>3. Variables and Numbers</vt:lpstr>
      <vt:lpstr>3. Variables and Numbers</vt:lpstr>
      <vt:lpstr>4. Variable Names Legal and Illegal</vt:lpstr>
      <vt:lpstr>4. Variable Names Legal and Illegal</vt:lpstr>
      <vt:lpstr>4. Variable Names Legal and Illegal</vt:lpstr>
      <vt:lpstr>5. Math expressions: Familiar operators</vt:lpstr>
      <vt:lpstr>5. Math expressions: Familiar operators</vt:lpstr>
      <vt:lpstr>5. Math expressions: Familiar operators</vt:lpstr>
      <vt:lpstr>6. Math expressions: Unfamiliar operators</vt:lpstr>
      <vt:lpstr>6. Math expressions: Unfamiliar operators</vt:lpstr>
      <vt:lpstr>7. Math expressions: Eliminating ambiguity</vt:lpstr>
      <vt:lpstr>8. Concatenating text strings</vt:lpstr>
      <vt:lpstr>8. Concatenating text strings</vt:lpstr>
      <vt:lpstr>8. Concatenating text strings</vt:lpstr>
      <vt:lpstr>8. Concatenating text strings</vt:lpstr>
      <vt:lpstr>9. Prompts</vt:lpstr>
      <vt:lpstr>9. Prompts</vt:lpstr>
      <vt:lpstr>9. Prompts</vt:lpstr>
      <vt:lpstr>10. if statements</vt:lpstr>
      <vt:lpstr>11 Comparison operators</vt:lpstr>
      <vt:lpstr>11 Comparison operators</vt:lpstr>
      <vt:lpstr>11 Comparison operators</vt:lpstr>
      <vt:lpstr>12 if...else and else if statements</vt:lpstr>
      <vt:lpstr>12 if...else and else if statements</vt:lpstr>
      <vt:lpstr>13 Testing sets of conditions</vt:lpstr>
      <vt:lpstr>13 Testing sets of conditions</vt:lpstr>
      <vt:lpstr>13 Testing sets of conditions</vt:lpstr>
      <vt:lpstr>13 Testing sets of conditions</vt:lpstr>
      <vt:lpstr>14 if statements nested</vt:lpstr>
      <vt:lpstr>14 if statements nested</vt:lpstr>
      <vt:lpstr>15 Arrays</vt:lpstr>
      <vt:lpstr>15 Arrays</vt:lpstr>
      <vt:lpstr>15 Arrays</vt:lpstr>
      <vt:lpstr>16 Arrays: Methods</vt:lpstr>
      <vt:lpstr>16 Arrays: Methods</vt:lpstr>
      <vt:lpstr>16 Arrays: Methods</vt:lpstr>
      <vt:lpstr>16 Arrays: Methods</vt:lpstr>
      <vt:lpstr>16 Arrays: Methods</vt:lpstr>
      <vt:lpstr>16 Arrays: Methods</vt:lpstr>
      <vt:lpstr>16 Arrays: Methods</vt:lpstr>
      <vt:lpstr>For loops</vt:lpstr>
      <vt:lpstr>Change Case</vt:lpstr>
      <vt:lpstr>Strings: Measuring length and extracting parts</vt:lpstr>
      <vt:lpstr>Strings: Measuring length and extracting parts</vt:lpstr>
      <vt:lpstr>Strings: Measuring length and extracting parts</vt:lpstr>
      <vt:lpstr>Strings: Finding segments </vt:lpstr>
      <vt:lpstr>Strings: Finding segments </vt:lpstr>
      <vt:lpstr>Strings: Finding segments </vt:lpstr>
      <vt:lpstr>Strings: Finding a character at a location</vt:lpstr>
      <vt:lpstr>Strings: Finding a character at a location</vt:lpstr>
      <vt:lpstr>Strings: Replacing characters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Windows User</dc:creator>
  <cp:lastModifiedBy>Windows User</cp:lastModifiedBy>
  <cp:revision>48</cp:revision>
  <dcterms:created xsi:type="dcterms:W3CDTF">2022-01-11T17:52:14Z</dcterms:created>
  <dcterms:modified xsi:type="dcterms:W3CDTF">2022-01-12T06:25:57Z</dcterms:modified>
</cp:coreProperties>
</file>