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9" r:id="rId9"/>
    <p:sldId id="268" r:id="rId10"/>
    <p:sldId id="519" r:id="rId11"/>
    <p:sldId id="508" r:id="rId12"/>
    <p:sldId id="506" r:id="rId13"/>
    <p:sldId id="507" r:id="rId14"/>
    <p:sldId id="270" r:id="rId15"/>
    <p:sldId id="522" r:id="rId16"/>
    <p:sldId id="521" r:id="rId17"/>
    <p:sldId id="520" r:id="rId18"/>
    <p:sldId id="501" r:id="rId19"/>
    <p:sldId id="502" r:id="rId20"/>
    <p:sldId id="503" r:id="rId21"/>
    <p:sldId id="504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ul berardo" initials="sb" lastIdx="2" clrIdx="0">
    <p:extLst>
      <p:ext uri="{19B8F6BF-5375-455C-9EA6-DF929625EA0E}">
        <p15:presenceInfo xmlns:p15="http://schemas.microsoft.com/office/powerpoint/2012/main" userId="138e3651958268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A7FDF-EB2B-43C7-B7EB-5EE9ED69D18E}" v="149" dt="2019-04-11T17:50:06.4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4" autoAdjust="0"/>
    <p:restoredTop sz="94660"/>
  </p:normalViewPr>
  <p:slideViewPr>
    <p:cSldViewPr snapToGrid="0">
      <p:cViewPr>
        <p:scale>
          <a:sx n="73" d="100"/>
          <a:sy n="73" d="100"/>
        </p:scale>
        <p:origin x="778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6A2B4-B17C-4C2C-B82D-B0420B30C85C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08036-677D-4E75-A398-6A2C932CD0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255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0488" y="742950"/>
            <a:ext cx="6604000" cy="37147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Obs. Existem alguns temas duplicados, </a:t>
            </a:r>
            <a:r>
              <a:rPr lang="pt-BR" dirty="0" err="1"/>
              <a:t>i.e</a:t>
            </a:r>
            <a:r>
              <a:rPr lang="pt-BR" baseline="0" dirty="0"/>
              <a:t> pertencentes a mais de uma área, portanto há na verdade 163 temas possíveis, se levarmos em consideração as </a:t>
            </a:r>
            <a:r>
              <a:rPr lang="pt-BR" baseline="0" dirty="0" err="1"/>
              <a:t>tupla</a:t>
            </a:r>
            <a:r>
              <a:rPr lang="pt-BR" baseline="0" dirty="0"/>
              <a:t> (área, tema)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A9D7C-BE13-4DB1-B196-4078EE5FE33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063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0488" y="742950"/>
            <a:ext cx="6604000" cy="37147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Obs. Existem alguns subtemas duplicados, </a:t>
            </a:r>
            <a:r>
              <a:rPr lang="pt-BR" dirty="0" err="1"/>
              <a:t>i.e</a:t>
            </a:r>
            <a:r>
              <a:rPr lang="pt-BR" baseline="0" dirty="0"/>
              <a:t> pertencentes a mais de uma área e tema, portanto há na verdade 488 subtemas possíveis, se levarmos em consideração as </a:t>
            </a:r>
            <a:r>
              <a:rPr lang="pt-BR" baseline="0" dirty="0" err="1"/>
              <a:t>tuplas</a:t>
            </a:r>
            <a:r>
              <a:rPr lang="pt-BR" baseline="0" dirty="0"/>
              <a:t> (área, tema)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A9D7C-BE13-4DB1-B196-4078EE5FE33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382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1113A-8219-4F8B-A7D8-6783F1353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B914DD-88E6-4D2D-AC8E-551595496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s-E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8A67FD-6D6E-4546-BBD0-8374AE96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EFA9-3E0B-42EF-B349-72DF17A9ACA0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FFAD1D-6769-4954-863A-8D36C22C1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7CBE49-BCE3-4669-BE6C-E81EE27D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8C1F-7A3E-4793-972F-05ABC0917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91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20E14-19D0-4403-B48F-0D2AE0DB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898CE0-B81E-4816-AA30-EF956FD07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53F8AA-CD34-49F2-BE17-3EDE23A54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EFA9-3E0B-42EF-B349-72DF17A9ACA0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173B20-5427-4FDC-AF0B-A9FCD6357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7A0E93-9C16-4631-B1D8-2D46AE82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8C1F-7A3E-4793-972F-05ABC0917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623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EC9936-BE4F-49EA-BD9E-40A0CDAA9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4894DD-A70D-4E40-AC0D-A882AC410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692FA6-AB9B-4B8A-A018-194F70EC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EFA9-3E0B-42EF-B349-72DF17A9ACA0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14DA4A-CFD5-46E8-90B3-F149F8BA3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9B97BF-3ADE-4D93-8D7E-3090B395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8C1F-7A3E-4793-972F-05ABC0917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309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6136C-AEB9-4019-B51A-07DCF9EB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DC6307-90FE-4FA1-A5D2-CB8DC61B0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C35B95-7DA2-4A0D-A3AC-476E72A1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EFA9-3E0B-42EF-B349-72DF17A9ACA0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F2D875-45C1-4FF8-8491-8250C9FC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C6A888-30E8-4BEA-9582-2E6B19AC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8C1F-7A3E-4793-972F-05ABC0917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10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739AC-2950-4BFB-AF7E-DE7D178FE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DBB63F-F3E6-4688-BFCD-2FDA08C49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5D35EA-55DE-4B7C-A7AC-34CCF585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EFA9-3E0B-42EF-B349-72DF17A9ACA0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6BB9FC-4388-457E-9B2D-4967E83B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64322E-DEDD-4ED6-8207-D3C5ADCC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8C1F-7A3E-4793-972F-05ABC0917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1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DA32D-551D-4663-B74B-3A041D79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C12EC0-01B8-4BF1-9422-055EF5928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8DEDE8-A816-4255-9DFA-BACF8B7DD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CC4040-EA4C-4093-B1AB-A029D8E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EFA9-3E0B-42EF-B349-72DF17A9ACA0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44BF23-7B43-457D-A0EA-4CEC065E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52A9CB-0A13-45FC-95CB-BF1DD0A6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8C1F-7A3E-4793-972F-05ABC0917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16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50B0D-C47F-4CF1-80F2-FDCEFF3C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BB4CFA-E710-4B74-934F-45BDE66C2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5BB264-EB6B-4C4B-B0E8-6F7274F05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9BEE0B2-F90F-4FD4-B5F0-F4C98C0D2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6806E0-F7EF-41FD-9764-61530167E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9C31D51-3754-41C9-A147-CBDECBF4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EFA9-3E0B-42EF-B349-72DF17A9ACA0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D5F9862-0BC6-4905-8FA6-8480D9C1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6C0AF9C-1849-40AE-9DBB-B5AF7F04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8C1F-7A3E-4793-972F-05ABC0917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05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0EC0F-8CA0-41E4-AD72-F2B52D7F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4398D0-AFC1-4E23-A778-55353C9B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EFA9-3E0B-42EF-B349-72DF17A9ACA0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A63F87C-FF14-4C38-90AF-82776B2A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7BA893-EBDE-4A3C-8382-EB2AD1B1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8C1F-7A3E-4793-972F-05ABC0917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681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6BCA98-9C73-43C3-9604-E53502EC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EFA9-3E0B-42EF-B349-72DF17A9ACA0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125DA96-B6E7-4509-920A-CC8354C0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53C823-A4A1-4ABA-9FAB-A7079A07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8C1F-7A3E-4793-972F-05ABC0917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042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B6C9A-6525-45B1-9D38-EB7471B2C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8028CC-EE25-43EF-899F-B0AD93491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C4BBDB-6BBD-4F83-91F5-83893CD07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872BFC-C52E-4CB6-9DEB-758ECC84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EFA9-3E0B-42EF-B349-72DF17A9ACA0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F44955-B080-4921-8AD3-D1C733CD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A9C0DB-B609-4E92-86AD-B1A15769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8C1F-7A3E-4793-972F-05ABC0917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17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8EFED-E40E-4D74-9960-90A2B787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CB82CC4-5708-4269-B36A-7E8290241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639615-FC46-457E-A19F-942AE727B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26B1C8-7CB6-47B6-8A8D-D922ED4D4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EFA9-3E0B-42EF-B349-72DF17A9ACA0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8C8BAF-B9E6-4078-BBE7-C4C46BC3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8380EB-78F6-422C-A5C7-F80E4102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8C1F-7A3E-4793-972F-05ABC0917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057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CA04DA4-CB8F-4DA2-9ACE-7233A017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7CC12A-29A4-4058-A41A-44907D995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A902EB-9A72-4EF5-A072-7FE10CC89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5EFA9-3E0B-42EF-B349-72DF17A9ACA0}" type="datetimeFigureOut">
              <a:rPr lang="es-ES" smtClean="0"/>
              <a:t>11/04/2019</a:t>
            </a:fld>
            <a:endParaRPr lang="es-E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07BAD7-712D-473E-8B4F-F56C45168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76B776-5A99-4D10-ABB4-0B902CD2C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28C1F-7A3E-4793-972F-05ABC09179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133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ulberard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machine-learni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specializations/deep-learnin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53DC5-C92E-4257-88D0-253AEAECE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996" y="1041400"/>
            <a:ext cx="9144000" cy="2387600"/>
          </a:xfrm>
        </p:spPr>
        <p:txBody>
          <a:bodyPr>
            <a:noAutofit/>
          </a:bodyPr>
          <a:lstStyle/>
          <a:p>
            <a:pPr algn="l"/>
            <a:br>
              <a:rPr lang="pt-BR" sz="4800"/>
            </a:br>
            <a:br>
              <a:rPr lang="pt-BR" sz="4800"/>
            </a:br>
            <a:r>
              <a:rPr lang="pt-BR" sz="4800"/>
              <a:t>Instituto Serzedello Corrêa</a:t>
            </a:r>
            <a:br>
              <a:rPr lang="pt-BR" sz="4800"/>
            </a:br>
            <a:r>
              <a:rPr lang="pt-BR" sz="4800"/>
              <a:t>Especialização em Análise de Dados</a:t>
            </a:r>
            <a:br>
              <a:rPr lang="pt-BR" sz="4800"/>
            </a:br>
            <a:br>
              <a:rPr lang="pt-BR" sz="4800"/>
            </a:br>
            <a:r>
              <a:rPr lang="pt-BR" sz="4800">
                <a:solidFill>
                  <a:srgbClr val="0070C0"/>
                </a:solidFill>
              </a:rPr>
              <a:t>Aprendizagem de Máquina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C46F5D-DDF9-4540-B8F3-C9A71FD0A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4943" y="4440601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pt-BR"/>
              <a:t>Saul Berardo</a:t>
            </a:r>
          </a:p>
          <a:p>
            <a:pPr algn="l"/>
            <a:r>
              <a:rPr lang="pt-BR">
                <a:hlinkClick r:id="rId2"/>
              </a:rPr>
              <a:t>saulberardo@gmail.com</a:t>
            </a:r>
            <a:endParaRPr lang="pt-BR"/>
          </a:p>
          <a:p>
            <a:pPr algn="l"/>
            <a:r>
              <a:rPr lang="pt-BR"/>
              <a:t>https://www.linkedin.com/in/saulberardo </a:t>
            </a:r>
            <a:br>
              <a:rPr lang="pt-BR"/>
            </a:b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68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3455" y="2953986"/>
            <a:ext cx="36724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>
                <a:solidFill>
                  <a:schemeClr val="bg1">
                    <a:lumMod val="65000"/>
                  </a:schemeClr>
                </a:solidFill>
              </a:rPr>
              <a:t>As condenações efetivadas pelo TCU são baseadas na responsabilidade subjetiva, apurada pela verificação do nexo de causalidade entre a infração praticada ou o dano experimentado e o comportamento do agente, dependendo da presença de culpa ou dolo.</a:t>
            </a:r>
          </a:p>
        </p:txBody>
      </p:sp>
      <p:sp>
        <p:nvSpPr>
          <p:cNvPr id="4" name="Cubo 3"/>
          <p:cNvSpPr/>
          <p:nvPr/>
        </p:nvSpPr>
        <p:spPr>
          <a:xfrm>
            <a:off x="4711927" y="3644340"/>
            <a:ext cx="3384376" cy="2160240"/>
          </a:xfrm>
          <a:prstGeom prst="cube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Classificador</a:t>
            </a:r>
            <a:endParaRPr lang="pt-BR" dirty="0"/>
          </a:p>
        </p:txBody>
      </p:sp>
      <p:sp>
        <p:nvSpPr>
          <p:cNvPr id="8" name="Seta para a direita 7"/>
          <p:cNvSpPr/>
          <p:nvPr/>
        </p:nvSpPr>
        <p:spPr>
          <a:xfrm>
            <a:off x="2623695" y="4508436"/>
            <a:ext cx="2088232" cy="86409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Entrada</a:t>
            </a:r>
          </a:p>
        </p:txBody>
      </p:sp>
      <p:sp>
        <p:nvSpPr>
          <p:cNvPr id="9" name="Seta para a direita 8"/>
          <p:cNvSpPr/>
          <p:nvPr/>
        </p:nvSpPr>
        <p:spPr>
          <a:xfrm>
            <a:off x="7808271" y="4508436"/>
            <a:ext cx="2088232" cy="86409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Saída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9175285" y="2902388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Responsabilidade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439324" y="3459674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Modalidade de responsabilização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9484482" y="410835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Culpa e Dolo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559496" y="196794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Enunciado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8914443" y="1967940"/>
            <a:ext cx="254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Área, Tema e Subtema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8DC853-8B32-4CA5-A31F-0B3DB3B703C1}"/>
              </a:ext>
            </a:extLst>
          </p:cNvPr>
          <p:cNvSpPr txBox="1"/>
          <p:nvPr/>
        </p:nvSpPr>
        <p:spPr>
          <a:xfrm>
            <a:off x="336331" y="346841"/>
            <a:ext cx="10121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Classificação Textual</a:t>
            </a:r>
          </a:p>
        </p:txBody>
      </p:sp>
    </p:spTree>
    <p:extLst>
      <p:ext uri="{BB962C8B-B14F-4D97-AF65-F5344CB8AC3E}">
        <p14:creationId xmlns:p14="http://schemas.microsoft.com/office/powerpoint/2010/main" val="2061176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059A1-FF46-4980-BED5-DD191F0C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042" y="2766218"/>
            <a:ext cx="10515600" cy="1325563"/>
          </a:xfrm>
        </p:spPr>
        <p:txBody>
          <a:bodyPr/>
          <a:lstStyle/>
          <a:p>
            <a:r>
              <a:rPr lang="pt-BR" dirty="0"/>
              <a:t>Preparação do texto para aplicações de NLP </a:t>
            </a:r>
          </a:p>
        </p:txBody>
      </p:sp>
    </p:spTree>
    <p:extLst>
      <p:ext uri="{BB962C8B-B14F-4D97-AF65-F5344CB8AC3E}">
        <p14:creationId xmlns:p14="http://schemas.microsoft.com/office/powerpoint/2010/main" val="4227056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79377" y="539192"/>
            <a:ext cx="3999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Pré-processamento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424413" y="1765510"/>
            <a:ext cx="48584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'As condenações efetivadas pelo TCU são baseadas na responsabilidade subjetiva, apurada pela verificação do nexo de causalidade entre a infração praticada ou o dano experimentado e o comportamento do agente, dependendo da presença de culpa ou dolo.'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238500" y="4881162"/>
            <a:ext cx="5461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'</a:t>
            </a:r>
            <a:r>
              <a:rPr lang="pt-BR" dirty="0" err="1"/>
              <a:t>conden</a:t>
            </a:r>
            <a:r>
              <a:rPr lang="pt-BR" dirty="0"/>
              <a:t> </a:t>
            </a:r>
            <a:r>
              <a:rPr lang="pt-BR" dirty="0" err="1"/>
              <a:t>efetiv</a:t>
            </a:r>
            <a:r>
              <a:rPr lang="pt-BR" dirty="0"/>
              <a:t> </a:t>
            </a:r>
            <a:r>
              <a:rPr lang="pt-BR" dirty="0" err="1"/>
              <a:t>tcu</a:t>
            </a:r>
            <a:r>
              <a:rPr lang="pt-BR" dirty="0"/>
              <a:t> base </a:t>
            </a:r>
            <a:r>
              <a:rPr lang="pt-BR" dirty="0" err="1"/>
              <a:t>respons</a:t>
            </a:r>
            <a:r>
              <a:rPr lang="pt-BR" dirty="0"/>
              <a:t> </a:t>
            </a:r>
            <a:r>
              <a:rPr lang="pt-BR" dirty="0" err="1"/>
              <a:t>subje</a:t>
            </a:r>
            <a:r>
              <a:rPr lang="pt-BR" dirty="0"/>
              <a:t> </a:t>
            </a:r>
            <a:r>
              <a:rPr lang="pt-BR" dirty="0" err="1"/>
              <a:t>apur</a:t>
            </a:r>
            <a:r>
              <a:rPr lang="pt-BR" dirty="0"/>
              <a:t> </a:t>
            </a:r>
            <a:r>
              <a:rPr lang="pt-BR" dirty="0" err="1"/>
              <a:t>verific</a:t>
            </a:r>
            <a:r>
              <a:rPr lang="pt-BR" dirty="0"/>
              <a:t> </a:t>
            </a:r>
            <a:r>
              <a:rPr lang="pt-BR" dirty="0" err="1"/>
              <a:t>nex</a:t>
            </a:r>
            <a:r>
              <a:rPr lang="pt-BR" dirty="0"/>
              <a:t> causal </a:t>
            </a:r>
            <a:r>
              <a:rPr lang="pt-BR" dirty="0" err="1"/>
              <a:t>infr</a:t>
            </a:r>
            <a:r>
              <a:rPr lang="pt-BR" dirty="0"/>
              <a:t> </a:t>
            </a:r>
            <a:r>
              <a:rPr lang="pt-BR" dirty="0" err="1"/>
              <a:t>pratic</a:t>
            </a:r>
            <a:r>
              <a:rPr lang="pt-BR" dirty="0"/>
              <a:t> </a:t>
            </a:r>
            <a:r>
              <a:rPr lang="pt-BR" dirty="0" err="1"/>
              <a:t>dan</a:t>
            </a:r>
            <a:r>
              <a:rPr lang="pt-BR" dirty="0"/>
              <a:t> </a:t>
            </a:r>
            <a:r>
              <a:rPr lang="pt-BR" dirty="0" err="1"/>
              <a:t>experiment</a:t>
            </a:r>
            <a:r>
              <a:rPr lang="pt-BR" dirty="0"/>
              <a:t> </a:t>
            </a:r>
            <a:r>
              <a:rPr lang="pt-BR" dirty="0" err="1"/>
              <a:t>comport</a:t>
            </a:r>
            <a:r>
              <a:rPr lang="pt-BR" dirty="0"/>
              <a:t> </a:t>
            </a:r>
            <a:r>
              <a:rPr lang="pt-BR" dirty="0" err="1"/>
              <a:t>agent</a:t>
            </a:r>
            <a:r>
              <a:rPr lang="pt-BR" dirty="0"/>
              <a:t> </a:t>
            </a:r>
            <a:r>
              <a:rPr lang="pt-BR" dirty="0" err="1"/>
              <a:t>depend</a:t>
            </a:r>
            <a:r>
              <a:rPr lang="pt-BR" dirty="0"/>
              <a:t> </a:t>
            </a:r>
            <a:r>
              <a:rPr lang="pt-BR" dirty="0" err="1"/>
              <a:t>presenç</a:t>
            </a:r>
            <a:r>
              <a:rPr lang="pt-BR" dirty="0"/>
              <a:t> </a:t>
            </a:r>
            <a:r>
              <a:rPr lang="pt-BR" dirty="0" err="1"/>
              <a:t>culp</a:t>
            </a:r>
            <a:r>
              <a:rPr lang="pt-BR" dirty="0"/>
              <a:t> </a:t>
            </a:r>
            <a:r>
              <a:rPr lang="pt-BR" dirty="0" err="1"/>
              <a:t>dol</a:t>
            </a:r>
            <a:r>
              <a:rPr lang="pt-BR" dirty="0"/>
              <a:t>'</a:t>
            </a:r>
          </a:p>
        </p:txBody>
      </p:sp>
      <p:sp>
        <p:nvSpPr>
          <p:cNvPr id="6" name="Seta para baixo 5"/>
          <p:cNvSpPr/>
          <p:nvPr/>
        </p:nvSpPr>
        <p:spPr>
          <a:xfrm>
            <a:off x="5415708" y="3603677"/>
            <a:ext cx="553598" cy="97522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379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839413" y="4543528"/>
          <a:ext cx="10441163" cy="12740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0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7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7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7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796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796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746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284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78370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6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420579"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lei</a:t>
                      </a:r>
                      <a:endParaRPr lang="pt-B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dirty="0" err="1"/>
                        <a:t>conden</a:t>
                      </a:r>
                      <a:r>
                        <a:rPr lang="pt-BR" sz="1400" dirty="0"/>
                        <a:t> </a:t>
                      </a:r>
                      <a:endParaRPr lang="pt-B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ser</a:t>
                      </a:r>
                      <a:endParaRPr lang="pt-BR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art</a:t>
                      </a:r>
                      <a:endParaRPr lang="pt-BR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públic</a:t>
                      </a:r>
                      <a:endParaRPr lang="pt-BR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dirty="0" err="1"/>
                        <a:t>efetiv</a:t>
                      </a:r>
                      <a:r>
                        <a:rPr lang="pt-BR" sz="1400" dirty="0"/>
                        <a:t> </a:t>
                      </a:r>
                      <a:endParaRPr lang="pt-B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administr</a:t>
                      </a:r>
                      <a:endParaRPr lang="pt-BR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dirty="0" err="1"/>
                        <a:t>subje</a:t>
                      </a:r>
                      <a:r>
                        <a:rPr lang="pt-BR" sz="1400" dirty="0"/>
                        <a:t> </a:t>
                      </a:r>
                      <a:endParaRPr lang="pt-B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...</a:t>
                      </a:r>
                      <a:endParaRPr lang="pt-B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cont</a:t>
                      </a:r>
                      <a:endParaRPr lang="pt-BR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recurs</a:t>
                      </a:r>
                      <a:endParaRPr lang="pt-BR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pod</a:t>
                      </a:r>
                      <a:endParaRPr lang="pt-BR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aplic</a:t>
                      </a:r>
                      <a:endParaRPr lang="pt-BR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tcu</a:t>
                      </a:r>
                      <a:endParaRPr lang="pt-BR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respons</a:t>
                      </a:r>
                      <a:endParaRPr lang="pt-BR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process</a:t>
                      </a:r>
                      <a:endParaRPr lang="pt-BR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dirty="0" err="1"/>
                        <a:t>comport</a:t>
                      </a:r>
                      <a:r>
                        <a:rPr lang="pt-BR" sz="1400" dirty="0"/>
                        <a:t> </a:t>
                      </a:r>
                      <a:endParaRPr lang="pt-B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err="1">
                          <a:effectLst/>
                        </a:rPr>
                        <a:t>val</a:t>
                      </a:r>
                      <a:endParaRPr lang="pt-B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579">
                <a:tc>
                  <a:txBody>
                    <a:bodyPr/>
                    <a:lstStyle/>
                    <a:p>
                      <a:pPr algn="r" fontAlgn="b"/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579"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[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...</a:t>
                      </a:r>
                      <a:endParaRPr lang="pt-B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u="none" strike="noStrike" dirty="0">
                          <a:effectLst/>
                        </a:rPr>
                        <a:t>]</a:t>
                      </a:r>
                      <a:endParaRPr lang="pt-BR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1" marR="6161" marT="6161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eta para baixo 4"/>
          <p:cNvSpPr/>
          <p:nvPr/>
        </p:nvSpPr>
        <p:spPr>
          <a:xfrm>
            <a:off x="5655327" y="3284984"/>
            <a:ext cx="656699" cy="10801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82991" y="476672"/>
            <a:ext cx="10437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Representação Numérica dos Enunciados: </a:t>
            </a:r>
            <a:r>
              <a:rPr lang="pt-BR" sz="2800" dirty="0"/>
              <a:t>Bag </a:t>
            </a:r>
            <a:r>
              <a:rPr lang="pt-BR" sz="2800" dirty="0" err="1"/>
              <a:t>of</a:t>
            </a:r>
            <a:r>
              <a:rPr lang="pt-BR" sz="2800" dirty="0"/>
              <a:t> </a:t>
            </a:r>
            <a:r>
              <a:rPr lang="pt-BR" sz="2800" dirty="0" err="1"/>
              <a:t>Words</a:t>
            </a:r>
            <a:endParaRPr lang="pt-BR" sz="28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52868" y="1844824"/>
            <a:ext cx="5461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'</a:t>
            </a:r>
            <a:r>
              <a:rPr lang="pt-BR" dirty="0" err="1"/>
              <a:t>conden</a:t>
            </a:r>
            <a:r>
              <a:rPr lang="pt-BR" dirty="0"/>
              <a:t> </a:t>
            </a:r>
            <a:r>
              <a:rPr lang="pt-BR" dirty="0" err="1"/>
              <a:t>efetiv</a:t>
            </a:r>
            <a:r>
              <a:rPr lang="pt-BR" dirty="0"/>
              <a:t> </a:t>
            </a:r>
            <a:r>
              <a:rPr lang="pt-BR" dirty="0" err="1"/>
              <a:t>tcu</a:t>
            </a:r>
            <a:r>
              <a:rPr lang="pt-BR" dirty="0"/>
              <a:t> base </a:t>
            </a:r>
            <a:r>
              <a:rPr lang="pt-BR" dirty="0" err="1"/>
              <a:t>respons</a:t>
            </a:r>
            <a:r>
              <a:rPr lang="pt-BR" dirty="0"/>
              <a:t> </a:t>
            </a:r>
            <a:r>
              <a:rPr lang="pt-BR" dirty="0" err="1"/>
              <a:t>subje</a:t>
            </a:r>
            <a:r>
              <a:rPr lang="pt-BR" dirty="0"/>
              <a:t> </a:t>
            </a:r>
            <a:r>
              <a:rPr lang="pt-BR" dirty="0" err="1"/>
              <a:t>apur</a:t>
            </a:r>
            <a:r>
              <a:rPr lang="pt-BR" dirty="0"/>
              <a:t> </a:t>
            </a:r>
            <a:r>
              <a:rPr lang="pt-BR" dirty="0" err="1"/>
              <a:t>verific</a:t>
            </a:r>
            <a:r>
              <a:rPr lang="pt-BR" dirty="0"/>
              <a:t> </a:t>
            </a:r>
            <a:r>
              <a:rPr lang="pt-BR" dirty="0" err="1"/>
              <a:t>nex</a:t>
            </a:r>
            <a:r>
              <a:rPr lang="pt-BR" dirty="0"/>
              <a:t> causal </a:t>
            </a:r>
            <a:r>
              <a:rPr lang="pt-BR" dirty="0" err="1"/>
              <a:t>infr</a:t>
            </a:r>
            <a:r>
              <a:rPr lang="pt-BR" dirty="0"/>
              <a:t> </a:t>
            </a:r>
            <a:r>
              <a:rPr lang="pt-BR" dirty="0" err="1"/>
              <a:t>pratic</a:t>
            </a:r>
            <a:r>
              <a:rPr lang="pt-BR" dirty="0"/>
              <a:t> </a:t>
            </a:r>
            <a:r>
              <a:rPr lang="pt-BR" dirty="0" err="1"/>
              <a:t>dan</a:t>
            </a:r>
            <a:r>
              <a:rPr lang="pt-BR" dirty="0"/>
              <a:t> </a:t>
            </a:r>
            <a:r>
              <a:rPr lang="pt-BR" dirty="0" err="1"/>
              <a:t>experiment</a:t>
            </a:r>
            <a:r>
              <a:rPr lang="pt-BR" dirty="0"/>
              <a:t> </a:t>
            </a:r>
            <a:r>
              <a:rPr lang="pt-BR" dirty="0" err="1"/>
              <a:t>comport</a:t>
            </a:r>
            <a:r>
              <a:rPr lang="pt-BR" dirty="0"/>
              <a:t> </a:t>
            </a:r>
            <a:r>
              <a:rPr lang="pt-BR" dirty="0" err="1"/>
              <a:t>agent</a:t>
            </a:r>
            <a:r>
              <a:rPr lang="pt-BR" dirty="0"/>
              <a:t> </a:t>
            </a:r>
            <a:r>
              <a:rPr lang="pt-BR" dirty="0" err="1"/>
              <a:t>depend</a:t>
            </a:r>
            <a:r>
              <a:rPr lang="pt-BR" dirty="0"/>
              <a:t> </a:t>
            </a:r>
            <a:r>
              <a:rPr lang="pt-BR" dirty="0" err="1"/>
              <a:t>presenç</a:t>
            </a:r>
            <a:r>
              <a:rPr lang="pt-BR" dirty="0"/>
              <a:t> </a:t>
            </a:r>
            <a:r>
              <a:rPr lang="pt-BR" dirty="0" err="1"/>
              <a:t>culp</a:t>
            </a:r>
            <a:r>
              <a:rPr lang="pt-BR" dirty="0"/>
              <a:t> </a:t>
            </a:r>
            <a:r>
              <a:rPr lang="pt-BR" dirty="0" err="1"/>
              <a:t>dol</a:t>
            </a:r>
            <a:r>
              <a:rPr lang="pt-BR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926750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F1549-2A0F-4439-AE4A-FC731C3E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Pré-processamento de 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C0AAF5-593C-4637-A75C-43E02F87D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Tokenização</a:t>
            </a:r>
            <a:endParaRPr lang="pt-BR" dirty="0"/>
          </a:p>
          <a:p>
            <a:r>
              <a:rPr lang="pt-BR" dirty="0"/>
              <a:t>remoção de </a:t>
            </a:r>
            <a:r>
              <a:rPr lang="pt-BR" i="1" dirty="0"/>
              <a:t>stop </a:t>
            </a:r>
            <a:r>
              <a:rPr lang="pt-BR" i="1" dirty="0" err="1"/>
              <a:t>words</a:t>
            </a:r>
            <a:endParaRPr lang="pt-BR" i="1" dirty="0"/>
          </a:p>
          <a:p>
            <a:r>
              <a:rPr lang="pt-BR" dirty="0" err="1"/>
              <a:t>Stemização</a:t>
            </a:r>
            <a:endParaRPr lang="pt-BR" dirty="0"/>
          </a:p>
          <a:p>
            <a:r>
              <a:rPr lang="pt-BR" dirty="0"/>
              <a:t>Lematização</a:t>
            </a:r>
          </a:p>
          <a:p>
            <a:r>
              <a:rPr lang="pt-BR" i="1" dirty="0"/>
              <a:t>Bag </a:t>
            </a:r>
            <a:r>
              <a:rPr lang="pt-BR" i="1" dirty="0" err="1"/>
              <a:t>of</a:t>
            </a:r>
            <a:r>
              <a:rPr lang="pt-BR" i="1" dirty="0"/>
              <a:t> </a:t>
            </a:r>
            <a:r>
              <a:rPr lang="pt-BR" i="1" dirty="0" err="1"/>
              <a:t>Words</a:t>
            </a:r>
            <a:endParaRPr lang="pt-BR" i="1" dirty="0"/>
          </a:p>
          <a:p>
            <a:r>
              <a:rPr lang="pt-BR" dirty="0"/>
              <a:t>TF-ID</a:t>
            </a:r>
          </a:p>
          <a:p>
            <a:r>
              <a:rPr lang="pt-BR" dirty="0"/>
              <a:t>n-gramas.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849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7840C-42A7-400C-A379-4EDA0C84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169092-6096-4E59-A57E-47698A037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455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454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52695-73BD-4D95-8D18-FCC0B49B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E99A59-E332-418D-9E90-5381B0114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164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771005" y="2559356"/>
            <a:ext cx="204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17 Áreas</a:t>
            </a:r>
          </a:p>
        </p:txBody>
      </p:sp>
    </p:spTree>
    <p:extLst>
      <p:ext uri="{BB962C8B-B14F-4D97-AF65-F5344CB8AC3E}">
        <p14:creationId xmlns:p14="http://schemas.microsoft.com/office/powerpoint/2010/main" val="2263211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175228" y="2433975"/>
            <a:ext cx="2437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163 Temas</a:t>
            </a:r>
          </a:p>
        </p:txBody>
      </p:sp>
    </p:spTree>
    <p:extLst>
      <p:ext uri="{BB962C8B-B14F-4D97-AF65-F5344CB8AC3E}">
        <p14:creationId xmlns:p14="http://schemas.microsoft.com/office/powerpoint/2010/main" val="122974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835AC-A4BD-4A95-92CC-D663F83BF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/>
              <a:t>Ementa da Disciplina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148BA3-19B5-4B15-A50C-801E7C02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046" y="1528375"/>
            <a:ext cx="9555760" cy="435133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pt-BR">
                <a:solidFill>
                  <a:srgbClr val="0070C0"/>
                </a:solidFill>
              </a:rPr>
              <a:t>Parte I: Pré-processamento de dados textuais. Classificação de Texto. Análise de sentimentos.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>
                <a:solidFill>
                  <a:srgbClr val="0070C0"/>
                </a:solidFill>
              </a:rPr>
              <a:t>Parte II: Redução de dimensionalidade. Análise semântica latente. Análise de agrupamentos. Análise de tópicos.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>
                <a:solidFill>
                  <a:srgbClr val="0070C0"/>
                </a:solidFill>
              </a:rPr>
              <a:t>Parte III: Classificação de dados sequenciais. Reconhecimento de entidades nomeadas. Vetores de palavras densos. Redes neurais recorrentes.</a:t>
            </a:r>
          </a:p>
          <a:p>
            <a:pPr marL="0" indent="0" algn="just">
              <a:spcAft>
                <a:spcPts val="1200"/>
              </a:spcAft>
              <a:buNone/>
            </a:pPr>
            <a:endParaRPr lang="pt-BR">
              <a:solidFill>
                <a:srgbClr val="00B050"/>
              </a:solidFill>
            </a:endParaRPr>
          </a:p>
          <a:p>
            <a:pPr marL="0" indent="0" algn="just">
              <a:spcAft>
                <a:spcPts val="1200"/>
              </a:spcAft>
              <a:buNone/>
            </a:pPr>
            <a:r>
              <a:rPr lang="pt-BR">
                <a:solidFill>
                  <a:srgbClr val="00B050"/>
                </a:solidFill>
              </a:rPr>
              <a:t>Parte IV: Reconhecimento de imagem. Introdução a redes neurais profundas. Redes neurais convolucionais. Transferência de Aprendizado.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>
                <a:solidFill>
                  <a:srgbClr val="00B050"/>
                </a:solidFill>
              </a:rPr>
              <a:t>Parte V: Detecção de objetos. Noções de geoprocessamento.</a:t>
            </a:r>
          </a:p>
          <a:p>
            <a:pPr algn="just">
              <a:spcAft>
                <a:spcPts val="1200"/>
              </a:spcAft>
            </a:pPr>
            <a:endParaRPr lang="pt-BR"/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7C29B97A-C24F-459A-800A-EA7BDD0F8A4E}"/>
              </a:ext>
            </a:extLst>
          </p:cNvPr>
          <p:cNvSpPr/>
          <p:nvPr/>
        </p:nvSpPr>
        <p:spPr>
          <a:xfrm>
            <a:off x="1400961" y="1528375"/>
            <a:ext cx="360727" cy="221311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5ADCECC-F6BC-4B7C-B1AF-D0AC794F7301}"/>
              </a:ext>
            </a:extLst>
          </p:cNvPr>
          <p:cNvSpPr txBox="1"/>
          <p:nvPr/>
        </p:nvSpPr>
        <p:spPr>
          <a:xfrm>
            <a:off x="42644" y="2223083"/>
            <a:ext cx="1249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>
                <a:solidFill>
                  <a:srgbClr val="0070C0"/>
                </a:solidFill>
              </a:rPr>
              <a:t>Saul</a:t>
            </a:r>
          </a:p>
          <a:p>
            <a:pPr algn="ctr"/>
            <a:r>
              <a:rPr lang="pt-BR" sz="1600">
                <a:solidFill>
                  <a:srgbClr val="0070C0"/>
                </a:solidFill>
              </a:rPr>
              <a:t>3 aulas (24h)</a:t>
            </a:r>
          </a:p>
        </p:txBody>
      </p:sp>
      <p:sp>
        <p:nvSpPr>
          <p:cNvPr id="6" name="Chave Esquerda 5">
            <a:extLst>
              <a:ext uri="{FF2B5EF4-FFF2-40B4-BE49-F238E27FC236}">
                <a16:creationId xmlns:a16="http://schemas.microsoft.com/office/drawing/2014/main" id="{22D4A7FA-4824-4F6F-AE0E-20DF90E87741}"/>
              </a:ext>
            </a:extLst>
          </p:cNvPr>
          <p:cNvSpPr/>
          <p:nvPr/>
        </p:nvSpPr>
        <p:spPr>
          <a:xfrm>
            <a:off x="1400961" y="4269994"/>
            <a:ext cx="360727" cy="1434519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B05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C7CBEAF-DD2A-4CC2-9CAA-2A0DDE224735}"/>
              </a:ext>
            </a:extLst>
          </p:cNvPr>
          <p:cNvSpPr txBox="1"/>
          <p:nvPr/>
        </p:nvSpPr>
        <p:spPr>
          <a:xfrm>
            <a:off x="68510" y="4678088"/>
            <a:ext cx="1249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>
                <a:solidFill>
                  <a:srgbClr val="00B050"/>
                </a:solidFill>
              </a:rPr>
              <a:t>Jefferson</a:t>
            </a:r>
          </a:p>
          <a:p>
            <a:pPr algn="ctr"/>
            <a:r>
              <a:rPr lang="pt-BR" sz="1600">
                <a:solidFill>
                  <a:srgbClr val="00B050"/>
                </a:solidFill>
              </a:rPr>
              <a:t>2 aulas (16h)</a:t>
            </a:r>
          </a:p>
        </p:txBody>
      </p:sp>
    </p:spTree>
    <p:extLst>
      <p:ext uri="{BB962C8B-B14F-4D97-AF65-F5344CB8AC3E}">
        <p14:creationId xmlns:p14="http://schemas.microsoft.com/office/powerpoint/2010/main" val="3049711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175228" y="2433975"/>
            <a:ext cx="2437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163 Temas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543" y="1514925"/>
            <a:ext cx="3081766" cy="2299767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6" name="Elipse 5"/>
          <p:cNvSpPr/>
          <p:nvPr/>
        </p:nvSpPr>
        <p:spPr>
          <a:xfrm>
            <a:off x="8059760" y="3864212"/>
            <a:ext cx="1708131" cy="130429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609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2" cy="685800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375922" y="1988842"/>
            <a:ext cx="225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488 Subtemas</a:t>
            </a:r>
          </a:p>
        </p:txBody>
      </p:sp>
    </p:spTree>
    <p:extLst>
      <p:ext uri="{BB962C8B-B14F-4D97-AF65-F5344CB8AC3E}">
        <p14:creationId xmlns:p14="http://schemas.microsoft.com/office/powerpoint/2010/main" val="360959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9582A88-94D8-4A6B-9840-54CE4596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Conteúdo da Aula 1</a:t>
            </a:r>
          </a:p>
        </p:txBody>
      </p:sp>
      <p:sp>
        <p:nvSpPr>
          <p:cNvPr id="53" name="Espaço Reservado para Conteúdo 2">
            <a:extLst>
              <a:ext uri="{FF2B5EF4-FFF2-40B4-BE49-F238E27FC236}">
                <a16:creationId xmlns:a16="http://schemas.microsoft.com/office/drawing/2014/main" id="{78A5187F-0D51-40AF-A416-7BD2E0C71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900" b="1">
                <a:solidFill>
                  <a:srgbClr val="000000"/>
                </a:solidFill>
              </a:rPr>
              <a:t>Introdução a NLP</a:t>
            </a:r>
            <a:r>
              <a:rPr lang="pt-BR" sz="1900">
                <a:solidFill>
                  <a:srgbClr val="000000"/>
                </a:solidFill>
              </a:rPr>
              <a:t>: apresentação do professor, apresentação da disciplina, aplicações de NLP, estado da arte em NLP, problemas básicos em NLP.</a:t>
            </a:r>
          </a:p>
          <a:p>
            <a:pPr marL="0" indent="0">
              <a:buNone/>
            </a:pPr>
            <a:endParaRPr lang="pt-BR" sz="19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t-BR" sz="1900" b="1">
                <a:solidFill>
                  <a:srgbClr val="000000"/>
                </a:solidFill>
              </a:rPr>
              <a:t>Pré-processamento:</a:t>
            </a:r>
            <a:r>
              <a:rPr lang="pt-BR" sz="1900">
                <a:solidFill>
                  <a:srgbClr val="000000"/>
                </a:solidFill>
              </a:rPr>
              <a:t> tokenização, remoção de </a:t>
            </a:r>
            <a:r>
              <a:rPr lang="pt-BR" sz="1900" i="1">
                <a:solidFill>
                  <a:srgbClr val="000000"/>
                </a:solidFill>
              </a:rPr>
              <a:t>stop words</a:t>
            </a:r>
            <a:r>
              <a:rPr lang="pt-BR" sz="1900">
                <a:solidFill>
                  <a:srgbClr val="000000"/>
                </a:solidFill>
              </a:rPr>
              <a:t>, stemização, lematização, </a:t>
            </a:r>
            <a:r>
              <a:rPr lang="pt-BR" sz="1900" i="1">
                <a:solidFill>
                  <a:srgbClr val="000000"/>
                </a:solidFill>
              </a:rPr>
              <a:t>Bag of Words</a:t>
            </a:r>
            <a:r>
              <a:rPr lang="pt-BR" sz="1900">
                <a:solidFill>
                  <a:srgbClr val="000000"/>
                </a:solidFill>
              </a:rPr>
              <a:t>, TF-ID, n-gramas.</a:t>
            </a:r>
          </a:p>
          <a:p>
            <a:pPr marL="0" indent="0">
              <a:buNone/>
            </a:pPr>
            <a:endParaRPr lang="pt-BR" sz="19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t-BR" sz="1900" b="1">
                <a:solidFill>
                  <a:srgbClr val="000000"/>
                </a:solidFill>
              </a:rPr>
              <a:t>Classificação textual</a:t>
            </a:r>
            <a:r>
              <a:rPr lang="pt-BR" sz="1900">
                <a:solidFill>
                  <a:srgbClr val="000000"/>
                </a:solidFill>
              </a:rPr>
              <a:t>: regressão logística, decida de gradiente, análise de sentimentos, revisão de conceitos de álgebra linear, Numpy, scikit-learn, redes neurais, </a:t>
            </a:r>
            <a:r>
              <a:rPr lang="pt-BR" sz="1900" i="1">
                <a:solidFill>
                  <a:srgbClr val="000000"/>
                </a:solidFill>
              </a:rPr>
              <a:t>backpropagation</a:t>
            </a:r>
            <a:r>
              <a:rPr lang="pt-BR" sz="1900">
                <a:solidFill>
                  <a:srgbClr val="000000"/>
                </a:solidFill>
              </a:rPr>
              <a:t>, conceitos de </a:t>
            </a:r>
            <a:r>
              <a:rPr lang="pt-BR" sz="1900" i="1">
                <a:solidFill>
                  <a:srgbClr val="000000"/>
                </a:solidFill>
              </a:rPr>
              <a:t>deep learning</a:t>
            </a:r>
            <a:r>
              <a:rPr lang="pt-BR" sz="1900">
                <a:solidFill>
                  <a:srgbClr val="000000"/>
                </a:solidFill>
              </a:rPr>
              <a:t>, otimização de hiperparâmetros, classificação multinomial (</a:t>
            </a:r>
            <a:r>
              <a:rPr lang="pt-BR" sz="1900" i="1">
                <a:solidFill>
                  <a:srgbClr val="000000"/>
                </a:solidFill>
              </a:rPr>
              <a:t>one-vs-all, softmax</a:t>
            </a:r>
            <a:r>
              <a:rPr lang="pt-BR" sz="1900">
                <a:solidFill>
                  <a:srgbClr val="000000"/>
                </a:solidFill>
              </a:rPr>
              <a:t>), análise de erros (</a:t>
            </a:r>
            <a:r>
              <a:rPr lang="pt-BR" sz="1900" i="1">
                <a:solidFill>
                  <a:srgbClr val="000000"/>
                </a:solidFill>
              </a:rPr>
              <a:t>underfitting, overfitting, tradeoff</a:t>
            </a:r>
            <a:r>
              <a:rPr lang="pt-BR" sz="1900">
                <a:solidFill>
                  <a:srgbClr val="000000"/>
                </a:solidFill>
              </a:rPr>
              <a:t> viés-variância, matriz de confusão).</a:t>
            </a:r>
          </a:p>
        </p:txBody>
      </p:sp>
    </p:spTree>
    <p:extLst>
      <p:ext uri="{BB962C8B-B14F-4D97-AF65-F5344CB8AC3E}">
        <p14:creationId xmlns:p14="http://schemas.microsoft.com/office/powerpoint/2010/main" val="192677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8B8E2C8-9A4E-412D-8106-27B2AC34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Cronograma da Aula 1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FDC0886-A4E8-43D7-83DB-D4768F29AC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830596"/>
              </p:ext>
            </p:extLst>
          </p:nvPr>
        </p:nvGraphicFramePr>
        <p:xfrm>
          <a:off x="5010150" y="692190"/>
          <a:ext cx="6492875" cy="509262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73022">
                  <a:extLst>
                    <a:ext uri="{9D8B030D-6E8A-4147-A177-3AD203B41FA5}">
                      <a16:colId xmlns:a16="http://schemas.microsoft.com/office/drawing/2014/main" val="183588698"/>
                    </a:ext>
                  </a:extLst>
                </a:gridCol>
                <a:gridCol w="4819853">
                  <a:extLst>
                    <a:ext uri="{9D8B030D-6E8A-4147-A177-3AD203B41FA5}">
                      <a16:colId xmlns:a16="http://schemas.microsoft.com/office/drawing/2014/main" val="261434899"/>
                    </a:ext>
                  </a:extLst>
                </a:gridCol>
              </a:tblGrid>
              <a:tr h="571135">
                <a:tc>
                  <a:txBody>
                    <a:bodyPr/>
                    <a:lstStyle/>
                    <a:p>
                      <a:pPr algn="ctr"/>
                      <a:r>
                        <a:rPr lang="pt-BR" sz="2600" noProof="0"/>
                        <a:t>Duração</a:t>
                      </a:r>
                    </a:p>
                  </a:txBody>
                  <a:tcPr marL="129803" marR="129803" marT="64902" marB="64902"/>
                </a:tc>
                <a:tc>
                  <a:txBody>
                    <a:bodyPr/>
                    <a:lstStyle/>
                    <a:p>
                      <a:r>
                        <a:rPr lang="pt-BR" sz="2600" noProof="0"/>
                        <a:t>Conteúdo</a:t>
                      </a:r>
                    </a:p>
                  </a:txBody>
                  <a:tcPr marL="129803" marR="129803" marT="64902" marB="64902"/>
                </a:tc>
                <a:extLst>
                  <a:ext uri="{0D108BD9-81ED-4DB2-BD59-A6C34878D82A}">
                    <a16:rowId xmlns:a16="http://schemas.microsoft.com/office/drawing/2014/main" val="2096112016"/>
                  </a:ext>
                </a:extLst>
              </a:tr>
              <a:tr h="4521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6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15min </a:t>
                      </a:r>
                    </a:p>
                  </a:txBody>
                  <a:tcPr marL="10817" marR="10817" marT="1081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Introdução</a:t>
                      </a:r>
                    </a:p>
                  </a:txBody>
                  <a:tcPr marL="10817" marR="10817" marT="10817" marB="0" anchor="ctr"/>
                </a:tc>
                <a:extLst>
                  <a:ext uri="{0D108BD9-81ED-4DB2-BD59-A6C34878D82A}">
                    <a16:rowId xmlns:a16="http://schemas.microsoft.com/office/drawing/2014/main" val="2542782739"/>
                  </a:ext>
                </a:extLst>
              </a:tr>
              <a:tr h="4521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6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45min </a:t>
                      </a:r>
                    </a:p>
                  </a:txBody>
                  <a:tcPr marL="10817" marR="10817" marT="1081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Pré-processamento textual</a:t>
                      </a:r>
                    </a:p>
                  </a:txBody>
                  <a:tcPr marL="10817" marR="10817" marT="10817" marB="0" anchor="ctr"/>
                </a:tc>
                <a:extLst>
                  <a:ext uri="{0D108BD9-81ED-4DB2-BD59-A6C34878D82A}">
                    <a16:rowId xmlns:a16="http://schemas.microsoft.com/office/drawing/2014/main" val="151724500"/>
                  </a:ext>
                </a:extLst>
              </a:tr>
              <a:tr h="4521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6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45min </a:t>
                      </a:r>
                    </a:p>
                  </a:txBody>
                  <a:tcPr marL="10817" marR="10817" marT="1081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Laboratório</a:t>
                      </a:r>
                    </a:p>
                  </a:txBody>
                  <a:tcPr marL="10817" marR="10817" marT="1081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985689"/>
                  </a:ext>
                </a:extLst>
              </a:tr>
              <a:tr h="4521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6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1h15 </a:t>
                      </a:r>
                    </a:p>
                  </a:txBody>
                  <a:tcPr marL="10817" marR="10817" marT="1081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Classificação textual</a:t>
                      </a:r>
                    </a:p>
                  </a:txBody>
                  <a:tcPr marL="10817" marR="10817" marT="10817" marB="0" anchor="ctr"/>
                </a:tc>
                <a:extLst>
                  <a:ext uri="{0D108BD9-81ED-4DB2-BD59-A6C34878D82A}">
                    <a16:rowId xmlns:a16="http://schemas.microsoft.com/office/drawing/2014/main" val="1070418113"/>
                  </a:ext>
                </a:extLst>
              </a:tr>
              <a:tr h="4521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6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1h </a:t>
                      </a:r>
                    </a:p>
                  </a:txBody>
                  <a:tcPr marL="10817" marR="10817" marT="1081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Laboratório</a:t>
                      </a:r>
                    </a:p>
                  </a:txBody>
                  <a:tcPr marL="10817" marR="10817" marT="1081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196689"/>
                  </a:ext>
                </a:extLst>
              </a:tr>
              <a:tr h="4521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6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2h</a:t>
                      </a:r>
                    </a:p>
                  </a:txBody>
                  <a:tcPr marL="10817" marR="10817" marT="1081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(Intervalo)</a:t>
                      </a:r>
                    </a:p>
                  </a:txBody>
                  <a:tcPr marL="10817" marR="10817" marT="10817" marB="0" anchor="ctr"/>
                </a:tc>
                <a:extLst>
                  <a:ext uri="{0D108BD9-81ED-4DB2-BD59-A6C34878D82A}">
                    <a16:rowId xmlns:a16="http://schemas.microsoft.com/office/drawing/2014/main" val="2620581247"/>
                  </a:ext>
                </a:extLst>
              </a:tr>
              <a:tr h="4521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6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1h </a:t>
                      </a:r>
                    </a:p>
                  </a:txBody>
                  <a:tcPr marL="10817" marR="10817" marT="1081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Classificação textual (continuação)</a:t>
                      </a:r>
                    </a:p>
                  </a:txBody>
                  <a:tcPr marL="10817" marR="10817" marT="10817" marB="0" anchor="ctr"/>
                </a:tc>
                <a:extLst>
                  <a:ext uri="{0D108BD9-81ED-4DB2-BD59-A6C34878D82A}">
                    <a16:rowId xmlns:a16="http://schemas.microsoft.com/office/drawing/2014/main" val="295271058"/>
                  </a:ext>
                </a:extLst>
              </a:tr>
              <a:tr h="4521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6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1h </a:t>
                      </a:r>
                    </a:p>
                  </a:txBody>
                  <a:tcPr marL="10817" marR="10817" marT="1081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Laboratório</a:t>
                      </a:r>
                    </a:p>
                  </a:txBody>
                  <a:tcPr marL="10817" marR="10817" marT="1081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256559"/>
                  </a:ext>
                </a:extLst>
              </a:tr>
              <a:tr h="4521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6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1h </a:t>
                      </a:r>
                    </a:p>
                  </a:txBody>
                  <a:tcPr marL="10817" marR="10817" marT="1081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Classificação textual (continuação)</a:t>
                      </a:r>
                    </a:p>
                  </a:txBody>
                  <a:tcPr marL="10817" marR="10817" marT="10817" marB="0" anchor="ctr"/>
                </a:tc>
                <a:extLst>
                  <a:ext uri="{0D108BD9-81ED-4DB2-BD59-A6C34878D82A}">
                    <a16:rowId xmlns:a16="http://schemas.microsoft.com/office/drawing/2014/main" val="3800460459"/>
                  </a:ext>
                </a:extLst>
              </a:tr>
              <a:tr h="4521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6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1h </a:t>
                      </a:r>
                    </a:p>
                  </a:txBody>
                  <a:tcPr marL="10817" marR="10817" marT="1081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6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Laboratório</a:t>
                      </a:r>
                    </a:p>
                  </a:txBody>
                  <a:tcPr marL="10817" marR="10817" marT="1081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765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734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55DD1-A0F9-41A5-93BB-0164C1BC6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607" y="141260"/>
            <a:ext cx="10515600" cy="1325563"/>
          </a:xfrm>
        </p:spPr>
        <p:txBody>
          <a:bodyPr/>
          <a:lstStyle/>
          <a:p>
            <a:r>
              <a:rPr lang="pt-BR" dirty="0"/>
              <a:t>Bibliografia “básica”</a:t>
            </a:r>
          </a:p>
        </p:txBody>
      </p:sp>
      <p:pic>
        <p:nvPicPr>
          <p:cNvPr id="1026" name="Picture 2" descr="Image result for jurafsky natural language processing">
            <a:extLst>
              <a:ext uri="{FF2B5EF4-FFF2-40B4-BE49-F238E27FC236}">
                <a16:creationId xmlns:a16="http://schemas.microsoft.com/office/drawing/2014/main" id="{2484A0CA-8F20-4BA6-8939-100CBBD78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56" y="1668602"/>
            <a:ext cx="3316087" cy="438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ep Learning">
            <a:extLst>
              <a:ext uri="{FF2B5EF4-FFF2-40B4-BE49-F238E27FC236}">
                <a16:creationId xmlns:a16="http://schemas.microsoft.com/office/drawing/2014/main" id="{A64BBD82-BF68-483C-9E39-0680A1F97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172" y="1668602"/>
            <a:ext cx="3332872" cy="438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953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16069-EFAC-4E93-93BE-29DF6DDE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 complementar</a:t>
            </a:r>
          </a:p>
        </p:txBody>
      </p:sp>
      <p:pic>
        <p:nvPicPr>
          <p:cNvPr id="2050" name="Picture 2" descr="https://images-na.ssl-images-amazon.com/images/I/61FKyOeM7KL._SX368_BO1,204,203,200_.jpg">
            <a:extLst>
              <a:ext uri="{FF2B5EF4-FFF2-40B4-BE49-F238E27FC236}">
                <a16:creationId xmlns:a16="http://schemas.microsoft.com/office/drawing/2014/main" id="{F9182BBC-D110-4095-918F-2F1BC7F35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02" y="1690688"/>
            <a:ext cx="3086428" cy="4162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mages-na.ssl-images-amazon.com/images/I/41aQrQaPseL._SX331_BO1,204,203,200_.jpg">
            <a:extLst>
              <a:ext uri="{FF2B5EF4-FFF2-40B4-BE49-F238E27FC236}">
                <a16:creationId xmlns:a16="http://schemas.microsoft.com/office/drawing/2014/main" id="{50D036A6-F9C0-40B2-9633-0F969031F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802" y="1690687"/>
            <a:ext cx="3086428" cy="4162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F324831-8515-4D24-871B-948EC793B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2872" y="1660574"/>
            <a:ext cx="3226673" cy="41926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9209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C2491C-2298-4277-9BDE-7B431B38D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rgbClr val="FFFFFF"/>
                </a:solidFill>
              </a:rPr>
              <a:t>Outras 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7A1942-BF2B-4C99-8CDF-BE45D97E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err="1">
                <a:solidFill>
                  <a:srgbClr val="000000"/>
                </a:solidFill>
              </a:rPr>
              <a:t>Machine</a:t>
            </a:r>
            <a:r>
              <a:rPr lang="pt-BR" sz="2000" dirty="0">
                <a:solidFill>
                  <a:srgbClr val="000000"/>
                </a:solidFill>
              </a:rPr>
              <a:t> Learning, Andrew </a:t>
            </a:r>
            <a:r>
              <a:rPr lang="pt-BR" sz="2000" dirty="0" err="1">
                <a:solidFill>
                  <a:srgbClr val="000000"/>
                </a:solidFill>
              </a:rPr>
              <a:t>Ng</a:t>
            </a:r>
            <a:r>
              <a:rPr lang="pt-BR" sz="2000" dirty="0">
                <a:solidFill>
                  <a:srgbClr val="000000"/>
                </a:solidFill>
              </a:rPr>
              <a:t> (</a:t>
            </a:r>
            <a:r>
              <a:rPr lang="pt-BR" sz="2000" dirty="0" err="1">
                <a:solidFill>
                  <a:srgbClr val="000000"/>
                </a:solidFill>
              </a:rPr>
              <a:t>Coursera</a:t>
            </a:r>
            <a:r>
              <a:rPr lang="pt-BR" sz="20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hlinkClick r:id="rId3"/>
              </a:rPr>
              <a:t>https://www.coursera.org/learn/machine-learning</a:t>
            </a:r>
            <a:endParaRPr lang="pt-BR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t-BR" sz="2000" dirty="0" err="1">
                <a:solidFill>
                  <a:srgbClr val="000000"/>
                </a:solidFill>
              </a:rPr>
              <a:t>Deep</a:t>
            </a:r>
            <a:r>
              <a:rPr lang="pt-BR" sz="2000" dirty="0">
                <a:solidFill>
                  <a:srgbClr val="000000"/>
                </a:solidFill>
              </a:rPr>
              <a:t> Learning </a:t>
            </a:r>
            <a:r>
              <a:rPr lang="pt-BR" sz="2000" dirty="0" err="1">
                <a:solidFill>
                  <a:srgbClr val="000000"/>
                </a:solidFill>
              </a:rPr>
              <a:t>Specialization</a:t>
            </a:r>
            <a:r>
              <a:rPr lang="pt-BR" sz="2000" dirty="0">
                <a:solidFill>
                  <a:srgbClr val="000000"/>
                </a:solidFill>
              </a:rPr>
              <a:t>, Andrew </a:t>
            </a:r>
            <a:r>
              <a:rPr lang="pt-BR" sz="2000" dirty="0" err="1">
                <a:solidFill>
                  <a:srgbClr val="000000"/>
                </a:solidFill>
              </a:rPr>
              <a:t>Ng</a:t>
            </a:r>
            <a:r>
              <a:rPr lang="pt-BR" sz="2000" dirty="0">
                <a:solidFill>
                  <a:srgbClr val="000000"/>
                </a:solidFill>
              </a:rPr>
              <a:t> (</a:t>
            </a:r>
            <a:r>
              <a:rPr lang="pt-BR" sz="2000" dirty="0" err="1">
                <a:solidFill>
                  <a:srgbClr val="000000"/>
                </a:solidFill>
              </a:rPr>
              <a:t>Coursera</a:t>
            </a:r>
            <a:r>
              <a:rPr lang="pt-BR" sz="20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hlinkClick r:id="rId4"/>
              </a:rPr>
              <a:t>https://www.coursera.org/specializations/deep-learning</a:t>
            </a:r>
            <a:endParaRPr lang="pt-B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138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A8401-85A9-464A-AC73-48A8801E1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Aplicações típicas de PLN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602981-E693-41B8-A4A3-CCD7E9B98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Translation</a:t>
            </a:r>
            <a:endParaRPr lang="pt-BR" dirty="0"/>
          </a:p>
          <a:p>
            <a:r>
              <a:rPr lang="pt-BR" dirty="0" err="1"/>
              <a:t>Text</a:t>
            </a:r>
            <a:r>
              <a:rPr lang="pt-BR" dirty="0"/>
              <a:t> </a:t>
            </a:r>
            <a:r>
              <a:rPr lang="pt-BR" dirty="0" err="1"/>
              <a:t>classification</a:t>
            </a:r>
            <a:endParaRPr lang="pt-BR" dirty="0"/>
          </a:p>
          <a:p>
            <a:r>
              <a:rPr lang="pt-BR" dirty="0" err="1"/>
              <a:t>Sentiment</a:t>
            </a:r>
            <a:r>
              <a:rPr lang="pt-BR" dirty="0"/>
              <a:t> </a:t>
            </a:r>
            <a:r>
              <a:rPr lang="pt-BR" dirty="0" err="1"/>
              <a:t>analysis</a:t>
            </a:r>
            <a:endParaRPr lang="pt-BR" dirty="0"/>
          </a:p>
          <a:p>
            <a:r>
              <a:rPr lang="pt-BR" dirty="0" err="1"/>
              <a:t>Named</a:t>
            </a:r>
            <a:r>
              <a:rPr lang="pt-BR" dirty="0"/>
              <a:t> </a:t>
            </a:r>
            <a:r>
              <a:rPr lang="pt-BR" dirty="0" err="1"/>
              <a:t>entity</a:t>
            </a:r>
            <a:r>
              <a:rPr lang="pt-BR" dirty="0"/>
              <a:t> </a:t>
            </a:r>
            <a:r>
              <a:rPr lang="pt-BR" dirty="0" err="1"/>
              <a:t>recognition</a:t>
            </a:r>
            <a:endParaRPr lang="pt-BR" dirty="0"/>
          </a:p>
          <a:p>
            <a:r>
              <a:rPr lang="pt-BR" dirty="0" err="1"/>
              <a:t>Chatbots</a:t>
            </a:r>
            <a:endParaRPr lang="pt-BR" dirty="0"/>
          </a:p>
          <a:p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summarization</a:t>
            </a:r>
            <a:endParaRPr lang="pt-BR" dirty="0"/>
          </a:p>
          <a:p>
            <a:r>
              <a:rPr lang="pt-BR" dirty="0" err="1"/>
              <a:t>Question</a:t>
            </a:r>
            <a:r>
              <a:rPr lang="pt-BR" dirty="0"/>
              <a:t> </a:t>
            </a:r>
            <a:r>
              <a:rPr lang="pt-BR" dirty="0" err="1"/>
              <a:t>Answering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Information</a:t>
            </a:r>
            <a:r>
              <a:rPr lang="pt-BR" dirty="0"/>
              <a:t> </a:t>
            </a:r>
            <a:r>
              <a:rPr lang="pt-BR" dirty="0" err="1"/>
              <a:t>retrievel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140C67-0123-43AC-8CB2-90538C5E8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lnSpcReduction="10000"/>
          </a:bodyPr>
          <a:lstStyle/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231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A8FE2-A849-421E-AC9E-92A3DCB9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 básicas de NLP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555506-5525-40A5-A008-C4F066835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Tokenization</a:t>
            </a:r>
          </a:p>
          <a:p>
            <a:r>
              <a:rPr lang="en-US" dirty="0"/>
              <a:t>Sentence boundary detection</a:t>
            </a:r>
          </a:p>
          <a:p>
            <a:r>
              <a:rPr lang="en-US" dirty="0"/>
              <a:t>Language modeling</a:t>
            </a:r>
          </a:p>
          <a:p>
            <a:endParaRPr lang="en-US" dirty="0"/>
          </a:p>
          <a:p>
            <a:r>
              <a:rPr lang="en-US" dirty="0"/>
              <a:t>Part-of-Speech tagging</a:t>
            </a:r>
          </a:p>
          <a:p>
            <a:r>
              <a:rPr lang="en-US" dirty="0"/>
              <a:t>Parsing</a:t>
            </a:r>
          </a:p>
          <a:p>
            <a:r>
              <a:rPr lang="en-US" dirty="0"/>
              <a:t>Word sense disambiguation</a:t>
            </a:r>
          </a:p>
          <a:p>
            <a:r>
              <a:rPr lang="en-US" dirty="0"/>
              <a:t>Analogy (</a:t>
            </a:r>
            <a:r>
              <a:rPr lang="en-US" i="1" dirty="0"/>
              <a:t>a is to b as c is to d</a:t>
            </a:r>
            <a:r>
              <a:rPr lang="en-US" dirty="0"/>
              <a:t>)</a:t>
            </a:r>
          </a:p>
          <a:p>
            <a:r>
              <a:rPr lang="en-US" dirty="0"/>
              <a:t>Anaphora resolution</a:t>
            </a:r>
          </a:p>
          <a:p>
            <a:pPr marL="0" indent="0">
              <a:buNone/>
            </a:pP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2205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675</Words>
  <Application>Microsoft Office PowerPoint</Application>
  <PresentationFormat>Widescreen</PresentationFormat>
  <Paragraphs>145</Paragraphs>
  <Slides>21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  Instituto Serzedello Corrêa Especialização em Análise de Dados  Aprendizagem de Máquina</vt:lpstr>
      <vt:lpstr>Ementa da Disciplina</vt:lpstr>
      <vt:lpstr>Conteúdo da Aula 1</vt:lpstr>
      <vt:lpstr>Cronograma da Aula 1</vt:lpstr>
      <vt:lpstr>Bibliografia “básica”</vt:lpstr>
      <vt:lpstr>Bibliografia complementar</vt:lpstr>
      <vt:lpstr>Outras referências</vt:lpstr>
      <vt:lpstr>Aplicações típicas de PLN</vt:lpstr>
      <vt:lpstr>Tarefas básicas de NLP</vt:lpstr>
      <vt:lpstr>Apresentação do PowerPoint</vt:lpstr>
      <vt:lpstr>Preparação do texto para aplicações de NLP </vt:lpstr>
      <vt:lpstr>Apresentação do PowerPoint</vt:lpstr>
      <vt:lpstr>Apresentação do PowerPoint</vt:lpstr>
      <vt:lpstr>Pré-processamento de texto</vt:lpstr>
      <vt:lpstr>Apresentação do PowerPoint</vt:lpstr>
      <vt:lpstr>Apresentação do PowerPoint</vt:lpstr>
      <vt:lpstr>Análise exploratória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Instituto Serzedello Corrêa Especialização em Análise de Dados  Aprendizagem de Máquina</dc:title>
  <dc:creator>saul berardo</dc:creator>
  <cp:lastModifiedBy>saul berardo</cp:lastModifiedBy>
  <cp:revision>1</cp:revision>
  <dcterms:created xsi:type="dcterms:W3CDTF">2019-04-11T15:10:32Z</dcterms:created>
  <dcterms:modified xsi:type="dcterms:W3CDTF">2019-04-11T21:38:55Z</dcterms:modified>
</cp:coreProperties>
</file>