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1fd6109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1fd6109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1fd6109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1fd6109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1fd61099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1fd61099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1fd61099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1fd61099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en.wikipedia.org/wiki/Supervised_learning" TargetMode="External"/><Relationship Id="rId4" Type="http://schemas.openxmlformats.org/officeDocument/2006/relationships/hyperlink" Target="https://en.wikipedia.org/wiki/Algorithm" TargetMode="External"/><Relationship Id="rId10" Type="http://schemas.openxmlformats.org/officeDocument/2006/relationships/hyperlink" Target="https://en.wikipedia.org/wiki/Platt_scaling" TargetMode="External"/><Relationship Id="rId9" Type="http://schemas.openxmlformats.org/officeDocument/2006/relationships/hyperlink" Target="https://en.wikipedia.org/wiki/Linear_classifier" TargetMode="External"/><Relationship Id="rId5" Type="http://schemas.openxmlformats.org/officeDocument/2006/relationships/hyperlink" Target="https://en.wikipedia.org/wiki/Statistical_classification" TargetMode="External"/><Relationship Id="rId6" Type="http://schemas.openxmlformats.org/officeDocument/2006/relationships/hyperlink" Target="https://en.wikipedia.org/wiki/Regression_analysis" TargetMode="External"/><Relationship Id="rId7" Type="http://schemas.openxmlformats.org/officeDocument/2006/relationships/hyperlink" Target="https://en.wikipedia.org/wiki/Probabilistic_classification" TargetMode="External"/><Relationship Id="rId8" Type="http://schemas.openxmlformats.org/officeDocument/2006/relationships/hyperlink" Target="https://en.wikipedia.org/wiki/Binary_class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en.wikipedia.org/wiki/Real_coordinate_space" TargetMode="External"/><Relationship Id="rId4" Type="http://schemas.openxmlformats.org/officeDocument/2006/relationships/hyperlink" Target="https://en.wikipedia.org/wiki/Orthogonal" TargetMode="External"/><Relationship Id="rId5" Type="http://schemas.openxmlformats.org/officeDocument/2006/relationships/hyperlink" Target="https://en.wikipedia.org/wiki/Basis_(linear_algebra)"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193900" y="1174600"/>
            <a:ext cx="7255200" cy="1646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ru" sz="2400">
                <a:solidFill>
                  <a:srgbClr val="434343"/>
                </a:solidFill>
                <a:latin typeface="Times New Roman"/>
                <a:ea typeface="Times New Roman"/>
                <a:cs typeface="Times New Roman"/>
                <a:sym typeface="Times New Roman"/>
              </a:rPr>
              <a:t>Introduction to Computer Vision - Assignment #05</a:t>
            </a:r>
            <a:endParaRPr b="1" sz="24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ru" sz="2400">
                <a:solidFill>
                  <a:srgbClr val="434343"/>
                </a:solidFill>
                <a:latin typeface="Times New Roman"/>
                <a:ea typeface="Times New Roman"/>
                <a:cs typeface="Times New Roman"/>
                <a:sym typeface="Times New Roman"/>
              </a:rPr>
              <a:t>Dossymbekova Saule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idx="4294967295" type="ctrTitle"/>
          </p:nvPr>
        </p:nvSpPr>
        <p:spPr>
          <a:xfrm>
            <a:off x="328025" y="422075"/>
            <a:ext cx="8569500" cy="1448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ru" sz="2400">
                <a:solidFill>
                  <a:srgbClr val="666666"/>
                </a:solidFill>
                <a:highlight>
                  <a:srgbClr val="FFFFFF"/>
                </a:highlight>
                <a:latin typeface="Arial"/>
                <a:ea typeface="Arial"/>
                <a:cs typeface="Arial"/>
                <a:sym typeface="Arial"/>
              </a:rPr>
              <a:t>Machine Learning (ml module)</a:t>
            </a:r>
            <a:endParaRPr b="1" sz="2400">
              <a:solidFill>
                <a:srgbClr val="666666"/>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ru" sz="1800">
                <a:solidFill>
                  <a:srgbClr val="434343"/>
                </a:solidFill>
                <a:highlight>
                  <a:srgbClr val="FFFFFF"/>
                </a:highlight>
                <a:latin typeface="Arial"/>
                <a:ea typeface="Arial"/>
                <a:cs typeface="Arial"/>
                <a:sym typeface="Arial"/>
              </a:rPr>
              <a:t>Please, describe Support Vector Machine (SVM) and Principal Component Analysis (PCA) and describe where we use those methods in Computer Vision</a:t>
            </a:r>
            <a:endParaRPr b="1" sz="1800">
              <a:solidFill>
                <a:srgbClr val="434343"/>
              </a:solidFill>
              <a:highlight>
                <a:srgbClr val="FFFFFF"/>
              </a:highlight>
              <a:latin typeface="Arial"/>
              <a:ea typeface="Arial"/>
              <a:cs typeface="Arial"/>
              <a:sym typeface="Arial"/>
            </a:endParaRPr>
          </a:p>
          <a:p>
            <a:pPr indent="0" lvl="0" marL="0" rtl="0" algn="l">
              <a:spcBef>
                <a:spcPts val="1200"/>
              </a:spcBef>
              <a:spcAft>
                <a:spcPts val="0"/>
              </a:spcAft>
              <a:buNone/>
            </a:pPr>
            <a:r>
              <a:rPr lang="ru" sz="1400">
                <a:solidFill>
                  <a:srgbClr val="000000"/>
                </a:solidFill>
                <a:highlight>
                  <a:srgbClr val="FFFFFF"/>
                </a:highlight>
                <a:latin typeface="Times New Roman"/>
                <a:ea typeface="Times New Roman"/>
                <a:cs typeface="Times New Roman"/>
                <a:sym typeface="Times New Roman"/>
              </a:rPr>
              <a:t>A Support Vector Machine (SVM) is a discriminative classifier formally defined by a separating hyperplane. In other words, given labeled training data (</a:t>
            </a:r>
            <a:r>
              <a:rPr i="1" lang="ru" sz="1400">
                <a:solidFill>
                  <a:srgbClr val="000000"/>
                </a:solidFill>
                <a:latin typeface="Times New Roman"/>
                <a:ea typeface="Times New Roman"/>
                <a:cs typeface="Times New Roman"/>
                <a:sym typeface="Times New Roman"/>
              </a:rPr>
              <a:t>supervised learning</a:t>
            </a:r>
            <a:r>
              <a:rPr lang="ru" sz="1400">
                <a:solidFill>
                  <a:srgbClr val="000000"/>
                </a:solidFill>
                <a:highlight>
                  <a:srgbClr val="FFFFFF"/>
                </a:highlight>
                <a:latin typeface="Times New Roman"/>
                <a:ea typeface="Times New Roman"/>
                <a:cs typeface="Times New Roman"/>
                <a:sym typeface="Times New Roman"/>
              </a:rPr>
              <a:t>), the algorithm outputs an optimal hyperplane which categorizes new examples.</a:t>
            </a:r>
            <a:endParaRPr sz="1400">
              <a:latin typeface="Times New Roman"/>
              <a:ea typeface="Times New Roman"/>
              <a:cs typeface="Times New Roman"/>
              <a:sym typeface="Times New Roman"/>
            </a:endParaRPr>
          </a:p>
        </p:txBody>
      </p:sp>
      <p:sp>
        <p:nvSpPr>
          <p:cNvPr id="134" name="Google Shape;134;p1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nvSpPr>
        <p:spPr>
          <a:xfrm>
            <a:off x="381000" y="2980775"/>
            <a:ext cx="8393100" cy="1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highlight>
                  <a:srgbClr val="FFFFFF"/>
                </a:highlight>
                <a:latin typeface="Times New Roman"/>
                <a:ea typeface="Times New Roman"/>
                <a:cs typeface="Times New Roman"/>
                <a:sym typeface="Times New Roman"/>
              </a:rPr>
              <a:t>SVM is</a:t>
            </a:r>
            <a:r>
              <a:rPr lang="ru">
                <a:highlight>
                  <a:srgbClr val="FFFFFF"/>
                </a:highlight>
                <a:latin typeface="Times New Roman"/>
                <a:ea typeface="Times New Roman"/>
                <a:cs typeface="Times New Roman"/>
                <a:sym typeface="Times New Roman"/>
              </a:rPr>
              <a:t> </a:t>
            </a:r>
            <a:r>
              <a:rPr lang="ru">
                <a:uFill>
                  <a:noFill/>
                </a:uFill>
                <a:latin typeface="Times New Roman"/>
                <a:ea typeface="Times New Roman"/>
                <a:cs typeface="Times New Roman"/>
                <a:sym typeface="Times New Roman"/>
                <a:hlinkClick r:id="rId3"/>
              </a:rPr>
              <a:t>supervised learning</a:t>
            </a:r>
            <a:r>
              <a:rPr lang="ru">
                <a:highlight>
                  <a:srgbClr val="FFFFFF"/>
                </a:highlight>
                <a:latin typeface="Times New Roman"/>
                <a:ea typeface="Times New Roman"/>
                <a:cs typeface="Times New Roman"/>
                <a:sym typeface="Times New Roman"/>
              </a:rPr>
              <a:t> models with associated learning </a:t>
            </a:r>
            <a:r>
              <a:rPr lang="ru">
                <a:uFill>
                  <a:noFill/>
                </a:uFill>
                <a:latin typeface="Times New Roman"/>
                <a:ea typeface="Times New Roman"/>
                <a:cs typeface="Times New Roman"/>
                <a:sym typeface="Times New Roman"/>
                <a:hlinkClick r:id="rId4"/>
              </a:rPr>
              <a:t>algorithms</a:t>
            </a:r>
            <a:r>
              <a:rPr lang="ru">
                <a:highlight>
                  <a:srgbClr val="FFFFFF"/>
                </a:highlight>
                <a:latin typeface="Times New Roman"/>
                <a:ea typeface="Times New Roman"/>
                <a:cs typeface="Times New Roman"/>
                <a:sym typeface="Times New Roman"/>
              </a:rPr>
              <a:t> that analyze data used for </a:t>
            </a:r>
            <a:r>
              <a:rPr lang="ru">
                <a:uFill>
                  <a:noFill/>
                </a:uFill>
                <a:latin typeface="Times New Roman"/>
                <a:ea typeface="Times New Roman"/>
                <a:cs typeface="Times New Roman"/>
                <a:sym typeface="Times New Roman"/>
                <a:hlinkClick r:id="rId5"/>
              </a:rPr>
              <a:t>classification</a:t>
            </a:r>
            <a:r>
              <a:rPr lang="ru">
                <a:highlight>
                  <a:srgbClr val="FFFFFF"/>
                </a:highlight>
                <a:latin typeface="Times New Roman"/>
                <a:ea typeface="Times New Roman"/>
                <a:cs typeface="Times New Roman"/>
                <a:sym typeface="Times New Roman"/>
              </a:rPr>
              <a:t> and </a:t>
            </a:r>
            <a:r>
              <a:rPr lang="ru">
                <a:uFill>
                  <a:noFill/>
                </a:uFill>
                <a:latin typeface="Times New Roman"/>
                <a:ea typeface="Times New Roman"/>
                <a:cs typeface="Times New Roman"/>
                <a:sym typeface="Times New Roman"/>
                <a:hlinkClick r:id="rId6"/>
              </a:rPr>
              <a:t>regression analysis</a:t>
            </a:r>
            <a:r>
              <a:rPr lang="ru">
                <a:highlight>
                  <a:srgbClr val="FFFFFF"/>
                </a:highlight>
                <a:latin typeface="Times New Roman"/>
                <a:ea typeface="Times New Roman"/>
                <a:cs typeface="Times New Roman"/>
                <a:sym typeface="Times New Roman"/>
              </a:rPr>
              <a:t>. Given a set of training examples, each marked as belonging to one or the other of two categories, an SVM training algorithm builds a model that assigns new examples to one category or the other, making it a non-</a:t>
            </a:r>
            <a:r>
              <a:rPr lang="ru">
                <a:uFill>
                  <a:noFill/>
                </a:uFill>
                <a:latin typeface="Times New Roman"/>
                <a:ea typeface="Times New Roman"/>
                <a:cs typeface="Times New Roman"/>
                <a:sym typeface="Times New Roman"/>
                <a:hlinkClick r:id="rId7"/>
              </a:rPr>
              <a:t>probabilistic</a:t>
            </a:r>
            <a:r>
              <a:rPr lang="ru">
                <a:highlight>
                  <a:srgbClr val="FFFFFF"/>
                </a:highlight>
                <a:latin typeface="Times New Roman"/>
                <a:ea typeface="Times New Roman"/>
                <a:cs typeface="Times New Roman"/>
                <a:sym typeface="Times New Roman"/>
              </a:rPr>
              <a:t> </a:t>
            </a:r>
            <a:r>
              <a:rPr lang="ru">
                <a:uFill>
                  <a:noFill/>
                </a:uFill>
                <a:latin typeface="Times New Roman"/>
                <a:ea typeface="Times New Roman"/>
                <a:cs typeface="Times New Roman"/>
                <a:sym typeface="Times New Roman"/>
                <a:hlinkClick r:id="rId8"/>
              </a:rPr>
              <a:t>binary</a:t>
            </a:r>
            <a:r>
              <a:rPr lang="ru">
                <a:highlight>
                  <a:srgbClr val="FFFFFF"/>
                </a:highlight>
                <a:latin typeface="Times New Roman"/>
                <a:ea typeface="Times New Roman"/>
                <a:cs typeface="Times New Roman"/>
                <a:sym typeface="Times New Roman"/>
              </a:rPr>
              <a:t> </a:t>
            </a:r>
            <a:r>
              <a:rPr lang="ru">
                <a:uFill>
                  <a:noFill/>
                </a:uFill>
                <a:latin typeface="Times New Roman"/>
                <a:ea typeface="Times New Roman"/>
                <a:cs typeface="Times New Roman"/>
                <a:sym typeface="Times New Roman"/>
                <a:hlinkClick r:id="rId9"/>
              </a:rPr>
              <a:t>linear classifier</a:t>
            </a:r>
            <a:r>
              <a:rPr lang="ru">
                <a:highlight>
                  <a:srgbClr val="FFFFFF"/>
                </a:highlight>
                <a:latin typeface="Times New Roman"/>
                <a:ea typeface="Times New Roman"/>
                <a:cs typeface="Times New Roman"/>
                <a:sym typeface="Times New Roman"/>
              </a:rPr>
              <a:t> (although methods such as </a:t>
            </a:r>
            <a:r>
              <a:rPr lang="ru">
                <a:uFill>
                  <a:noFill/>
                </a:uFill>
                <a:latin typeface="Times New Roman"/>
                <a:ea typeface="Times New Roman"/>
                <a:cs typeface="Times New Roman"/>
                <a:sym typeface="Times New Roman"/>
                <a:hlinkClick r:id="rId10"/>
              </a:rPr>
              <a:t>Platt scaling</a:t>
            </a:r>
            <a:r>
              <a:rPr lang="ru">
                <a:highlight>
                  <a:srgbClr val="FFFFFF"/>
                </a:highlight>
                <a:latin typeface="Times New Roman"/>
                <a:ea typeface="Times New Roman"/>
                <a:cs typeface="Times New Roman"/>
                <a:sym typeface="Times New Roman"/>
              </a:rPr>
              <a:t> exist to use SVM in a probabilistic classification setting). 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ph idx="1" type="body"/>
          </p:nvPr>
        </p:nvSpPr>
        <p:spPr>
          <a:xfrm>
            <a:off x="414625" y="409575"/>
            <a:ext cx="3933300" cy="21198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rgbClr val="000000"/>
              </a:buClr>
              <a:buSzPts val="1400"/>
              <a:buFont typeface="Times New Roman"/>
              <a:buChar char="●"/>
            </a:pPr>
            <a:r>
              <a:rPr lang="ru" sz="1400">
                <a:solidFill>
                  <a:srgbClr val="000000"/>
                </a:solidFill>
                <a:latin typeface="Times New Roman"/>
                <a:ea typeface="Times New Roman"/>
                <a:cs typeface="Times New Roman"/>
                <a:sym typeface="Times New Roman"/>
              </a:rPr>
              <a:t>The code opens an image and shows the training examples of both classes. The points of one class are represented with light green and light blue ones are used for the other class.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latin typeface="Times New Roman"/>
                <a:ea typeface="Times New Roman"/>
                <a:cs typeface="Times New Roman"/>
                <a:sym typeface="Times New Roman"/>
              </a:rPr>
              <a:t>The SVM is trained and used to classify all the pixels of the image. This results in a division of the image in a blue region and a green region. The boundary between both regions is the separating hyperplane. Since the training data is non-linearly separable, it can be seen that some of the examples of both classes are misclassified; some green points lay on the blue region and some blue points lay on the green one.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latin typeface="Times New Roman"/>
                <a:ea typeface="Times New Roman"/>
                <a:cs typeface="Times New Roman"/>
                <a:sym typeface="Times New Roman"/>
              </a:rPr>
              <a:t>Finally the support vectors are shown using gray rings around the training examples.</a:t>
            </a:r>
            <a:endParaRPr sz="1400">
              <a:solidFill>
                <a:srgbClr val="00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5939950" y="225200"/>
            <a:ext cx="1751300" cy="1727775"/>
          </a:xfrm>
          <a:prstGeom prst="rect">
            <a:avLst/>
          </a:prstGeom>
          <a:noFill/>
          <a:ln>
            <a:noFill/>
          </a:ln>
        </p:spPr>
      </p:pic>
      <p:pic>
        <p:nvPicPr>
          <p:cNvPr id="143" name="Google Shape;143;p15"/>
          <p:cNvPicPr preferRelativeResize="0"/>
          <p:nvPr/>
        </p:nvPicPr>
        <p:blipFill>
          <a:blip r:embed="rId4">
            <a:alphaModFix/>
          </a:blip>
          <a:stretch>
            <a:fillRect/>
          </a:stretch>
        </p:blipFill>
        <p:spPr>
          <a:xfrm>
            <a:off x="5060575" y="2038125"/>
            <a:ext cx="3510050" cy="280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nvSpPr>
        <p:spPr>
          <a:xfrm>
            <a:off x="448275" y="336175"/>
            <a:ext cx="4336500" cy="1098300"/>
          </a:xfrm>
          <a:prstGeom prst="rect">
            <a:avLst/>
          </a:prstGeom>
          <a:noFill/>
          <a:ln>
            <a:noFill/>
          </a:ln>
        </p:spPr>
        <p:txBody>
          <a:bodyPr anchorCtr="0" anchor="t" bIns="91425" lIns="91425" spcFirstLastPara="1" rIns="91425" wrap="square" tIns="91425">
            <a:noAutofit/>
          </a:bodyPr>
          <a:lstStyle/>
          <a:p>
            <a:pPr indent="0" lvl="0" marL="0" rtl="0" algn="l">
              <a:lnSpc>
                <a:spcPct val="157142"/>
              </a:lnSpc>
              <a:spcBef>
                <a:spcPts val="1100"/>
              </a:spcBef>
              <a:spcAft>
                <a:spcPts val="0"/>
              </a:spcAft>
              <a:buNone/>
            </a:pPr>
            <a:r>
              <a:rPr lang="ru">
                <a:latin typeface="Times New Roman"/>
                <a:ea typeface="Times New Roman"/>
                <a:cs typeface="Times New Roman"/>
                <a:sym typeface="Times New Roman"/>
              </a:rPr>
              <a:t>Principal Component Analysis (PCA) is a statistical procedure that extracts the most important features of a dataset. </a:t>
            </a:r>
            <a:r>
              <a:rPr lang="ru">
                <a:latin typeface="Times New Roman"/>
                <a:ea typeface="Times New Roman"/>
                <a:cs typeface="Times New Roman"/>
                <a:sym typeface="Times New Roman"/>
              </a:rPr>
              <a:t>Given a collection of points in </a:t>
            </a:r>
            <a:r>
              <a:rPr lang="ru">
                <a:uFill>
                  <a:noFill/>
                </a:uFill>
                <a:latin typeface="Times New Roman"/>
                <a:ea typeface="Times New Roman"/>
                <a:cs typeface="Times New Roman"/>
                <a:sym typeface="Times New Roman"/>
                <a:hlinkClick r:id="rId3"/>
              </a:rPr>
              <a:t>two, three, or higher dimensional space</a:t>
            </a:r>
            <a:r>
              <a:rPr lang="ru">
                <a:latin typeface="Times New Roman"/>
                <a:ea typeface="Times New Roman"/>
                <a:cs typeface="Times New Roman"/>
                <a:sym typeface="Times New Roman"/>
              </a:rPr>
              <a:t>, a "best fitting" line can be defined as one that minimizes the average squared distance from a point to the line. The next best-fitting line can be similarly chosen from directions perpendicular to the first. Repeating this process yields an </a:t>
            </a:r>
            <a:r>
              <a:rPr lang="ru">
                <a:uFill>
                  <a:noFill/>
                </a:uFill>
                <a:latin typeface="Times New Roman"/>
                <a:ea typeface="Times New Roman"/>
                <a:cs typeface="Times New Roman"/>
                <a:sym typeface="Times New Roman"/>
                <a:hlinkClick r:id="rId4"/>
              </a:rPr>
              <a:t>orthogonal</a:t>
            </a:r>
            <a:r>
              <a:rPr lang="ru">
                <a:latin typeface="Times New Roman"/>
                <a:ea typeface="Times New Roman"/>
                <a:cs typeface="Times New Roman"/>
                <a:sym typeface="Times New Roman"/>
              </a:rPr>
              <a:t> </a:t>
            </a:r>
            <a:r>
              <a:rPr lang="ru">
                <a:uFill>
                  <a:noFill/>
                </a:uFill>
                <a:latin typeface="Times New Roman"/>
                <a:ea typeface="Times New Roman"/>
                <a:cs typeface="Times New Roman"/>
                <a:sym typeface="Times New Roman"/>
                <a:hlinkClick r:id="rId5"/>
              </a:rPr>
              <a:t>basis</a:t>
            </a:r>
            <a:r>
              <a:rPr lang="ru">
                <a:latin typeface="Times New Roman"/>
                <a:ea typeface="Times New Roman"/>
                <a:cs typeface="Times New Roman"/>
                <a:sym typeface="Times New Roman"/>
              </a:rPr>
              <a:t> in which different individual dimensions of the data are uncorrelated. These basis vectors are called </a:t>
            </a:r>
            <a:r>
              <a:rPr b="1" lang="ru">
                <a:latin typeface="Times New Roman"/>
                <a:ea typeface="Times New Roman"/>
                <a:cs typeface="Times New Roman"/>
                <a:sym typeface="Times New Roman"/>
              </a:rPr>
              <a:t>principal components</a:t>
            </a:r>
            <a:r>
              <a:rPr lang="ru">
                <a:latin typeface="Times New Roman"/>
                <a:ea typeface="Times New Roman"/>
                <a:cs typeface="Times New Roman"/>
                <a:sym typeface="Times New Roman"/>
              </a:rPr>
              <a:t>, and several related procedures </a:t>
            </a:r>
            <a:r>
              <a:rPr b="1" lang="ru">
                <a:latin typeface="Times New Roman"/>
                <a:ea typeface="Times New Roman"/>
                <a:cs typeface="Times New Roman"/>
                <a:sym typeface="Times New Roman"/>
              </a:rPr>
              <a:t>principal component analysis</a:t>
            </a:r>
            <a:r>
              <a:rPr lang="ru">
                <a:latin typeface="Times New Roman"/>
                <a:ea typeface="Times New Roman"/>
                <a:cs typeface="Times New Roman"/>
                <a:sym typeface="Times New Roman"/>
              </a:rPr>
              <a:t> (</a:t>
            </a:r>
            <a:r>
              <a:rPr b="1" lang="ru">
                <a:latin typeface="Times New Roman"/>
                <a:ea typeface="Times New Roman"/>
                <a:cs typeface="Times New Roman"/>
                <a:sym typeface="Times New Roman"/>
              </a:rPr>
              <a:t>PCA</a:t>
            </a:r>
            <a:r>
              <a:rPr lang="ru">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a:latin typeface="Times New Roman"/>
              <a:ea typeface="Times New Roman"/>
              <a:cs typeface="Times New Roman"/>
              <a:sym typeface="Times New Roman"/>
            </a:endParaRPr>
          </a:p>
        </p:txBody>
      </p:sp>
      <p:pic>
        <p:nvPicPr>
          <p:cNvPr id="149" name="Google Shape;149;p16"/>
          <p:cNvPicPr preferRelativeResize="0"/>
          <p:nvPr/>
        </p:nvPicPr>
        <p:blipFill>
          <a:blip r:embed="rId6">
            <a:alphaModFix/>
          </a:blip>
          <a:stretch>
            <a:fillRect/>
          </a:stretch>
        </p:blipFill>
        <p:spPr>
          <a:xfrm>
            <a:off x="5446050" y="214025"/>
            <a:ext cx="2859000" cy="2144250"/>
          </a:xfrm>
          <a:prstGeom prst="rect">
            <a:avLst/>
          </a:prstGeom>
          <a:noFill/>
          <a:ln>
            <a:noFill/>
          </a:ln>
        </p:spPr>
      </p:pic>
      <p:sp>
        <p:nvSpPr>
          <p:cNvPr id="150" name="Google Shape;150;p16"/>
          <p:cNvSpPr txBox="1"/>
          <p:nvPr/>
        </p:nvSpPr>
        <p:spPr>
          <a:xfrm>
            <a:off x="4784775" y="2476500"/>
            <a:ext cx="3877500" cy="20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highlight>
                  <a:srgbClr val="FFFFFF"/>
                </a:highlight>
                <a:latin typeface="Times New Roman"/>
                <a:ea typeface="Times New Roman"/>
                <a:cs typeface="Times New Roman"/>
                <a:sym typeface="Times New Roman"/>
              </a:rPr>
              <a:t>PCA is predominantly used as a dimensionality reduction technique in domains like facial recognition, computer vision and image compression. It is also used for finding patterns in data of high dimension.</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Thank you!</a:t>
            </a:r>
            <a:endParaRPr/>
          </a:p>
        </p:txBody>
      </p:sp>
      <p:sp>
        <p:nvSpPr>
          <p:cNvPr id="156" name="Google Shape;156;p17"/>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