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0" name="Shape 11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Text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lIns="45718" tIns="45718" rIns="45718" bIns="45718"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93" name="Body Level One…"/>
          <p:cNvSpPr txBox="1"/>
          <p:nvPr>
            <p:ph type="body" sz="quarter" idx="1"/>
          </p:nvPr>
        </p:nvSpPr>
        <p:spPr>
          <a:xfrm>
            <a:off x="1524000" y="3602037"/>
            <a:ext cx="9144000" cy="1655764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/>
          <p:nvPr>
            <p:ph type="sldNum" sz="quarter" idx="2"/>
          </p:nvPr>
        </p:nvSpPr>
        <p:spPr>
          <a:xfrm>
            <a:off x="11095178" y="6414761"/>
            <a:ext cx="258623" cy="248303"/>
          </a:xfrm>
          <a:prstGeom prst="rect">
            <a:avLst/>
          </a:prstGeom>
        </p:spPr>
        <p:txBody>
          <a:bodyPr lIns="45718" tIns="45718" rIns="45718" bIns="45718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Text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lIns="45718" tIns="45718" rIns="45718" bIns="45718"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02" name="Body Level One…"/>
          <p:cNvSpPr txBox="1"/>
          <p:nvPr>
            <p:ph type="body" sz="quarter" idx="1"/>
          </p:nvPr>
        </p:nvSpPr>
        <p:spPr>
          <a:xfrm>
            <a:off x="1524000" y="3602037"/>
            <a:ext cx="9144000" cy="1655765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xfrm>
            <a:off x="11095181" y="6414762"/>
            <a:ext cx="258620" cy="248301"/>
          </a:xfrm>
          <a:prstGeom prst="rect">
            <a:avLst/>
          </a:prstGeom>
        </p:spPr>
        <p:txBody>
          <a:bodyPr lIns="45718" tIns="45718" rIns="45718" bIns="45718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Текст 4"/>
          <p:cNvSpPr/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Текст 3"/>
          <p:cNvSpPr/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Рисунок 2"/>
          <p:cNvSpPr/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jpeg"/><Relationship Id="rId3" Type="http://schemas.openxmlformats.org/officeDocument/2006/relationships/image" Target="../media/image1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jpeg"/><Relationship Id="rId3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Рисунок 8" descr="Рисунок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Заголовок 1"/>
          <p:cNvSpPr txBox="1"/>
          <p:nvPr>
            <p:ph type="ctrTitle"/>
          </p:nvPr>
        </p:nvSpPr>
        <p:spPr>
          <a:xfrm>
            <a:off x="755902" y="3399768"/>
            <a:ext cx="10640756" cy="775846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Advanced CSS Part 2</a:t>
            </a:r>
          </a:p>
        </p:txBody>
      </p:sp>
      <p:sp>
        <p:nvSpPr>
          <p:cNvPr id="114" name="Подзаголовок 2"/>
          <p:cNvSpPr txBox="1"/>
          <p:nvPr>
            <p:ph type="subTitle" sz="quarter" idx="1"/>
          </p:nvPr>
        </p:nvSpPr>
        <p:spPr>
          <a:xfrm>
            <a:off x="1514120" y="4171527"/>
            <a:ext cx="9163758" cy="450448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Sapsan-Code</a:t>
            </a:r>
          </a:p>
        </p:txBody>
      </p:sp>
      <p:pic>
        <p:nvPicPr>
          <p:cNvPr id="115" name="Рисунок 4" descr="Рисунок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509807" y="320231"/>
            <a:ext cx="5110933" cy="283656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Рисунок 7" descr="Рисунок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2" name="Рисунок 5" descr="Рисунок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200526" y="-63723"/>
            <a:ext cx="1991477" cy="1105269"/>
          </a:xfrm>
          <a:prstGeom prst="rect">
            <a:avLst/>
          </a:prstGeom>
          <a:ln w="12700">
            <a:miter lim="400000"/>
          </a:ln>
        </p:spPr>
      </p:pic>
      <p:sp>
        <p:nvSpPr>
          <p:cNvPr id="163" name="Заголовок 1"/>
          <p:cNvSpPr txBox="1"/>
          <p:nvPr/>
        </p:nvSpPr>
        <p:spPr>
          <a:xfrm>
            <a:off x="459205" y="200428"/>
            <a:ext cx="9555990" cy="8337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Table</a:t>
            </a:r>
          </a:p>
        </p:txBody>
      </p:sp>
      <p:pic>
        <p:nvPicPr>
          <p:cNvPr id="164" name="Screenshot 2023-10-30 at 15.07.52.png" descr="Screenshot 2023-10-30 at 15.07.52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403350" y="1550239"/>
            <a:ext cx="9385300" cy="4038601"/>
          </a:xfrm>
          <a:prstGeom prst="rect">
            <a:avLst/>
          </a:prstGeom>
          <a:ln w="12700">
            <a:miter lim="400000"/>
          </a:ln>
        </p:spPr>
      </p:pic>
      <p:sp>
        <p:nvSpPr>
          <p:cNvPr id="165" name="Table, th, tr, td, col, col groups, thead, tbody, tfoot"/>
          <p:cNvSpPr txBox="1"/>
          <p:nvPr/>
        </p:nvSpPr>
        <p:spPr>
          <a:xfrm>
            <a:off x="4609000" y="641480"/>
            <a:ext cx="4753346" cy="352139"/>
          </a:xfrm>
          <a:prstGeom prst="rect">
            <a:avLst/>
          </a:prstGeom>
          <a:solidFill>
            <a:schemeClr val="accent3"/>
          </a:solidFill>
          <a:ln w="19050">
            <a:solidFill>
              <a:srgbClr val="FFFFF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Table, th, tr, td, col, col groups, thead, tbody, tfoot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Рисунок 7" descr="Рисунок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888"/>
            <a:ext cx="12192000" cy="6858001"/>
          </a:xfrm>
          <a:prstGeom prst="rect">
            <a:avLst/>
          </a:prstGeom>
          <a:ln w="12700">
            <a:miter lim="400000"/>
          </a:ln>
        </p:spPr>
      </p:pic>
      <p:sp>
        <p:nvSpPr>
          <p:cNvPr id="168" name="Заголовок 1"/>
          <p:cNvSpPr txBox="1"/>
          <p:nvPr>
            <p:ph type="ctrTitle"/>
          </p:nvPr>
        </p:nvSpPr>
        <p:spPr>
          <a:xfrm>
            <a:off x="-1" y="0"/>
            <a:ext cx="5452580" cy="775845"/>
          </a:xfrm>
          <a:prstGeom prst="rect">
            <a:avLst/>
          </a:prstGeom>
        </p:spPr>
        <p:txBody>
          <a:bodyPr/>
          <a:lstStyle>
            <a:lvl1pPr algn="l">
              <a:defRPr sz="3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Advanced CSS. Background</a:t>
            </a:r>
          </a:p>
        </p:txBody>
      </p:sp>
      <p:pic>
        <p:nvPicPr>
          <p:cNvPr id="169" name="Рисунок 5" descr="Рисунок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200526" y="-63723"/>
            <a:ext cx="1991475" cy="1105269"/>
          </a:xfrm>
          <a:prstGeom prst="rect">
            <a:avLst/>
          </a:prstGeom>
          <a:ln w="12700">
            <a:miter lim="400000"/>
          </a:ln>
        </p:spPr>
      </p:pic>
      <p:sp>
        <p:nvSpPr>
          <p:cNvPr id="170" name="TextBox 4"/>
          <p:cNvSpPr txBox="1"/>
          <p:nvPr/>
        </p:nvSpPr>
        <p:spPr>
          <a:xfrm>
            <a:off x="3737826" y="1348382"/>
            <a:ext cx="5463973" cy="629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200">
                <a:solidFill>
                  <a:srgbClr val="A52A2A"/>
                </a:solidFill>
              </a:defRPr>
            </a:pPr>
            <a:r>
              <a:t>body </a:t>
            </a:r>
            <a:r>
              <a:rPr>
                <a:solidFill>
                  <a:srgbClr val="000000"/>
                </a:solidFill>
              </a:rPr>
              <a:t>{</a:t>
            </a:r>
            <a:br>
              <a:rPr>
                <a:solidFill>
                  <a:srgbClr val="000000"/>
                </a:solidFill>
              </a:rPr>
            </a:br>
            <a:r>
              <a:rPr>
                <a:solidFill>
                  <a:srgbClr val="FF0000"/>
                </a:solidFill>
              </a:rPr>
              <a:t>  background-color</a:t>
            </a:r>
            <a:r>
              <a:rPr>
                <a:solidFill>
                  <a:srgbClr val="000000"/>
                </a:solidFill>
              </a:rPr>
              <a:t>:</a:t>
            </a:r>
            <a:r>
              <a:rPr>
                <a:solidFill>
                  <a:srgbClr val="0000CD"/>
                </a:solidFill>
              </a:rPr>
              <a:t> lightblue</a:t>
            </a:r>
            <a:r>
              <a:rPr>
                <a:solidFill>
                  <a:srgbClr val="000000"/>
                </a:solidFill>
              </a:rPr>
              <a:t>;</a:t>
            </a:r>
            <a:br>
              <a:rPr>
                <a:solidFill>
                  <a:srgbClr val="000000"/>
                </a:solidFill>
              </a:rPr>
            </a:br>
            <a:r>
              <a:rPr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171" name="TextBox 2"/>
          <p:cNvSpPr txBox="1"/>
          <p:nvPr/>
        </p:nvSpPr>
        <p:spPr>
          <a:xfrm>
            <a:off x="3737826" y="2367171"/>
            <a:ext cx="5463973" cy="2153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200">
                <a:solidFill>
                  <a:srgbClr val="A52A2A"/>
                </a:solidFill>
              </a:defRPr>
            </a:pPr>
            <a:r>
              <a:t>h1 </a:t>
            </a:r>
            <a:r>
              <a:rPr>
                <a:solidFill>
                  <a:srgbClr val="000000"/>
                </a:solidFill>
              </a:rPr>
              <a:t>{</a:t>
            </a:r>
            <a:br>
              <a:rPr>
                <a:solidFill>
                  <a:srgbClr val="000000"/>
                </a:solidFill>
              </a:rPr>
            </a:br>
            <a:r>
              <a:rPr>
                <a:solidFill>
                  <a:srgbClr val="FF0000"/>
                </a:solidFill>
              </a:rPr>
              <a:t>  background-color</a:t>
            </a:r>
            <a:r>
              <a:rPr>
                <a:solidFill>
                  <a:srgbClr val="000000"/>
                </a:solidFill>
              </a:rPr>
              <a:t>:</a:t>
            </a:r>
            <a:r>
              <a:rPr>
                <a:solidFill>
                  <a:srgbClr val="0000CD"/>
                </a:solidFill>
              </a:rPr>
              <a:t> green</a:t>
            </a:r>
            <a:r>
              <a:rPr>
                <a:solidFill>
                  <a:srgbClr val="000000"/>
                </a:solidFill>
              </a:rPr>
              <a:t>;</a:t>
            </a:r>
            <a:br>
              <a:rPr>
                <a:solidFill>
                  <a:srgbClr val="000000"/>
                </a:solidFill>
              </a:rPr>
            </a:br>
            <a:r>
              <a:rPr>
                <a:solidFill>
                  <a:srgbClr val="000000"/>
                </a:solidFill>
              </a:rPr>
              <a:t>}</a:t>
            </a:r>
            <a:br>
              <a:rPr>
                <a:solidFill>
                  <a:srgbClr val="000000"/>
                </a:solidFill>
              </a:rPr>
            </a:br>
            <a:br>
              <a:rPr>
                <a:solidFill>
                  <a:srgbClr val="000000"/>
                </a:solidFill>
              </a:rPr>
            </a:br>
            <a:r>
              <a:t>div </a:t>
            </a:r>
            <a:r>
              <a:rPr>
                <a:solidFill>
                  <a:srgbClr val="000000"/>
                </a:solidFill>
              </a:rPr>
              <a:t>{</a:t>
            </a:r>
            <a:br>
              <a:rPr>
                <a:solidFill>
                  <a:srgbClr val="000000"/>
                </a:solidFill>
              </a:rPr>
            </a:br>
            <a:r>
              <a:rPr>
                <a:solidFill>
                  <a:srgbClr val="FF0000"/>
                </a:solidFill>
              </a:rPr>
              <a:t>  background-color</a:t>
            </a:r>
            <a:r>
              <a:rPr>
                <a:solidFill>
                  <a:srgbClr val="000000"/>
                </a:solidFill>
              </a:rPr>
              <a:t>:</a:t>
            </a:r>
            <a:r>
              <a:rPr>
                <a:solidFill>
                  <a:srgbClr val="0000CD"/>
                </a:solidFill>
              </a:rPr>
              <a:t> lightblue</a:t>
            </a:r>
            <a:r>
              <a:rPr>
                <a:solidFill>
                  <a:srgbClr val="000000"/>
                </a:solidFill>
              </a:rPr>
              <a:t>;</a:t>
            </a:r>
            <a:br>
              <a:rPr>
                <a:solidFill>
                  <a:srgbClr val="000000"/>
                </a:solidFill>
              </a:rPr>
            </a:br>
            <a:r>
              <a:rPr>
                <a:solidFill>
                  <a:srgbClr val="000000"/>
                </a:solidFill>
              </a:rPr>
              <a:t>}</a:t>
            </a:r>
            <a:br>
              <a:rPr>
                <a:solidFill>
                  <a:srgbClr val="000000"/>
                </a:solidFill>
              </a:rPr>
            </a:br>
            <a:br>
              <a:rPr>
                <a:solidFill>
                  <a:srgbClr val="000000"/>
                </a:solidFill>
              </a:rPr>
            </a:br>
            <a:r>
              <a:t>p </a:t>
            </a:r>
            <a:r>
              <a:rPr>
                <a:solidFill>
                  <a:srgbClr val="000000"/>
                </a:solidFill>
              </a:rPr>
              <a:t>{</a:t>
            </a:r>
            <a:br>
              <a:rPr>
                <a:solidFill>
                  <a:srgbClr val="000000"/>
                </a:solidFill>
              </a:rPr>
            </a:br>
            <a:r>
              <a:rPr>
                <a:solidFill>
                  <a:srgbClr val="FF0000"/>
                </a:solidFill>
              </a:rPr>
              <a:t>  background-color</a:t>
            </a:r>
            <a:r>
              <a:rPr>
                <a:solidFill>
                  <a:srgbClr val="000000"/>
                </a:solidFill>
              </a:rPr>
              <a:t>:</a:t>
            </a:r>
            <a:r>
              <a:rPr>
                <a:solidFill>
                  <a:srgbClr val="0000CD"/>
                </a:solidFill>
              </a:rPr>
              <a:t> yellow</a:t>
            </a:r>
            <a:r>
              <a:rPr>
                <a:solidFill>
                  <a:srgbClr val="000000"/>
                </a:solidFill>
              </a:rPr>
              <a:t>;</a:t>
            </a:r>
            <a:br>
              <a:rPr>
                <a:solidFill>
                  <a:srgbClr val="000000"/>
                </a:solidFill>
              </a:rPr>
            </a:br>
            <a:r>
              <a:rPr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172" name="TextBox 8"/>
          <p:cNvSpPr txBox="1"/>
          <p:nvPr/>
        </p:nvSpPr>
        <p:spPr>
          <a:xfrm>
            <a:off x="3737826" y="4765657"/>
            <a:ext cx="5463973" cy="8198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200">
                <a:solidFill>
                  <a:srgbClr val="A52A2A"/>
                </a:solidFill>
              </a:defRPr>
            </a:pPr>
            <a:r>
              <a:t>div </a:t>
            </a:r>
            <a:r>
              <a:rPr>
                <a:solidFill>
                  <a:srgbClr val="000000"/>
                </a:solidFill>
              </a:rPr>
              <a:t>{</a:t>
            </a:r>
            <a:br>
              <a:rPr>
                <a:solidFill>
                  <a:srgbClr val="000000"/>
                </a:solidFill>
              </a:rPr>
            </a:br>
            <a:r>
              <a:rPr>
                <a:solidFill>
                  <a:srgbClr val="FF0000"/>
                </a:solidFill>
              </a:rPr>
              <a:t>  background-color</a:t>
            </a:r>
            <a:r>
              <a:rPr>
                <a:solidFill>
                  <a:srgbClr val="000000"/>
                </a:solidFill>
              </a:rPr>
              <a:t>:</a:t>
            </a:r>
            <a:r>
              <a:rPr>
                <a:solidFill>
                  <a:srgbClr val="0000CD"/>
                </a:solidFill>
              </a:rPr>
              <a:t> green</a:t>
            </a:r>
            <a:r>
              <a:rPr>
                <a:solidFill>
                  <a:srgbClr val="000000"/>
                </a:solidFill>
              </a:rPr>
              <a:t>;</a:t>
            </a:r>
            <a:br>
              <a:rPr>
                <a:solidFill>
                  <a:srgbClr val="000000"/>
                </a:solidFill>
              </a:rPr>
            </a:br>
            <a:r>
              <a:rPr>
                <a:solidFill>
                  <a:srgbClr val="FF0000"/>
                </a:solidFill>
              </a:rPr>
              <a:t>  opacity</a:t>
            </a:r>
            <a:r>
              <a:rPr>
                <a:solidFill>
                  <a:srgbClr val="000000"/>
                </a:solidFill>
              </a:rPr>
              <a:t>:</a:t>
            </a:r>
            <a:r>
              <a:rPr>
                <a:solidFill>
                  <a:srgbClr val="0000CD"/>
                </a:solidFill>
              </a:rPr>
              <a:t> 0.3</a:t>
            </a:r>
            <a:r>
              <a:rPr>
                <a:solidFill>
                  <a:srgbClr val="000000"/>
                </a:solidFill>
              </a:rPr>
              <a:t>;</a:t>
            </a:r>
            <a:br>
              <a:rPr>
                <a:solidFill>
                  <a:srgbClr val="000000"/>
                </a:solidFill>
              </a:rPr>
            </a:br>
            <a:r>
              <a:rPr>
                <a:solidFill>
                  <a:srgbClr val="000000"/>
                </a:solidFill>
              </a:rP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Рисунок 7" descr="Рисунок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75" name="Заголовок 1"/>
          <p:cNvSpPr txBox="1"/>
          <p:nvPr>
            <p:ph type="ctrTitle"/>
          </p:nvPr>
        </p:nvSpPr>
        <p:spPr>
          <a:xfrm>
            <a:off x="0" y="0"/>
            <a:ext cx="7263442" cy="775845"/>
          </a:xfrm>
          <a:prstGeom prst="rect">
            <a:avLst/>
          </a:prstGeom>
        </p:spPr>
        <p:txBody>
          <a:bodyPr/>
          <a:lstStyle>
            <a:lvl1pPr algn="l">
              <a:defRPr sz="4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Advanced CSS. Height And Width</a:t>
            </a:r>
          </a:p>
        </p:txBody>
      </p:sp>
      <p:pic>
        <p:nvPicPr>
          <p:cNvPr id="176" name="Рисунок 5" descr="Рисунок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200526" y="-63723"/>
            <a:ext cx="1991475" cy="1105269"/>
          </a:xfrm>
          <a:prstGeom prst="rect">
            <a:avLst/>
          </a:prstGeom>
          <a:ln w="12700">
            <a:miter lim="400000"/>
          </a:ln>
        </p:spPr>
      </p:pic>
      <p:sp>
        <p:nvSpPr>
          <p:cNvPr id="177" name="TextBox 4"/>
          <p:cNvSpPr txBox="1"/>
          <p:nvPr/>
        </p:nvSpPr>
        <p:spPr>
          <a:xfrm>
            <a:off x="3737826" y="1446010"/>
            <a:ext cx="5463973" cy="1010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200">
                <a:solidFill>
                  <a:srgbClr val="A52A2A"/>
                </a:solidFill>
              </a:defRPr>
            </a:pPr>
            <a:r>
              <a:t>div </a:t>
            </a:r>
            <a:r>
              <a:rPr>
                <a:solidFill>
                  <a:srgbClr val="000000"/>
                </a:solidFill>
              </a:rPr>
              <a:t>{</a:t>
            </a:r>
            <a:br>
              <a:rPr>
                <a:solidFill>
                  <a:srgbClr val="000000"/>
                </a:solidFill>
              </a:rPr>
            </a:br>
            <a:r>
              <a:rPr>
                <a:solidFill>
                  <a:srgbClr val="FF0000"/>
                </a:solidFill>
              </a:rPr>
              <a:t>  height</a:t>
            </a:r>
            <a:r>
              <a:rPr>
                <a:solidFill>
                  <a:srgbClr val="000000"/>
                </a:solidFill>
              </a:rPr>
              <a:t>:</a:t>
            </a:r>
            <a:r>
              <a:rPr>
                <a:solidFill>
                  <a:srgbClr val="0000CD"/>
                </a:solidFill>
              </a:rPr>
              <a:t> 200px</a:t>
            </a:r>
            <a:r>
              <a:rPr>
                <a:solidFill>
                  <a:srgbClr val="000000"/>
                </a:solidFill>
              </a:rPr>
              <a:t>;</a:t>
            </a:r>
            <a:br>
              <a:rPr>
                <a:solidFill>
                  <a:srgbClr val="000000"/>
                </a:solidFill>
              </a:rPr>
            </a:br>
            <a:r>
              <a:rPr>
                <a:solidFill>
                  <a:srgbClr val="FF0000"/>
                </a:solidFill>
              </a:rPr>
              <a:t>  width</a:t>
            </a:r>
            <a:r>
              <a:rPr>
                <a:solidFill>
                  <a:srgbClr val="000000"/>
                </a:solidFill>
              </a:rPr>
              <a:t>:</a:t>
            </a:r>
            <a:r>
              <a:rPr>
                <a:solidFill>
                  <a:srgbClr val="0000CD"/>
                </a:solidFill>
              </a:rPr>
              <a:t> 50%</a:t>
            </a:r>
            <a:r>
              <a:rPr>
                <a:solidFill>
                  <a:srgbClr val="000000"/>
                </a:solidFill>
              </a:rPr>
              <a:t>;</a:t>
            </a:r>
            <a:br>
              <a:rPr>
                <a:solidFill>
                  <a:srgbClr val="000000"/>
                </a:solidFill>
              </a:rPr>
            </a:br>
            <a:r>
              <a:rPr>
                <a:solidFill>
                  <a:srgbClr val="FF0000"/>
                </a:solidFill>
              </a:rPr>
              <a:t>  background-color</a:t>
            </a:r>
            <a:r>
              <a:rPr>
                <a:solidFill>
                  <a:srgbClr val="000000"/>
                </a:solidFill>
              </a:rPr>
              <a:t>:</a:t>
            </a:r>
            <a:r>
              <a:rPr>
                <a:solidFill>
                  <a:srgbClr val="0000CD"/>
                </a:solidFill>
              </a:rPr>
              <a:t> powderblue</a:t>
            </a:r>
            <a:r>
              <a:rPr>
                <a:solidFill>
                  <a:srgbClr val="000000"/>
                </a:solidFill>
              </a:rPr>
              <a:t>;</a:t>
            </a:r>
            <a:br>
              <a:rPr>
                <a:solidFill>
                  <a:srgbClr val="000000"/>
                </a:solidFill>
              </a:rPr>
            </a:br>
            <a:r>
              <a:rPr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178" name="TextBox 6"/>
          <p:cNvSpPr txBox="1"/>
          <p:nvPr/>
        </p:nvSpPr>
        <p:spPr>
          <a:xfrm>
            <a:off x="3737826" y="3816084"/>
            <a:ext cx="6128205" cy="15014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A52A2A"/>
                </a:solidFill>
              </a:defRPr>
            </a:pPr>
            <a:r>
              <a:t>div </a:t>
            </a:r>
            <a:r>
              <a:rPr>
                <a:solidFill>
                  <a:srgbClr val="000000"/>
                </a:solidFill>
              </a:rPr>
              <a:t>{</a:t>
            </a:r>
            <a:br>
              <a:rPr>
                <a:solidFill>
                  <a:srgbClr val="000000"/>
                </a:solidFill>
              </a:rPr>
            </a:br>
            <a:r>
              <a:rPr>
                <a:solidFill>
                  <a:srgbClr val="FF0000"/>
                </a:solidFill>
              </a:rPr>
              <a:t>  max-width</a:t>
            </a:r>
            <a:r>
              <a:rPr>
                <a:solidFill>
                  <a:srgbClr val="000000"/>
                </a:solidFill>
              </a:rPr>
              <a:t>:</a:t>
            </a:r>
            <a:r>
              <a:rPr>
                <a:solidFill>
                  <a:srgbClr val="0000CD"/>
                </a:solidFill>
              </a:rPr>
              <a:t> 500px</a:t>
            </a:r>
            <a:r>
              <a:rPr>
                <a:solidFill>
                  <a:srgbClr val="000000"/>
                </a:solidFill>
              </a:rPr>
              <a:t>;</a:t>
            </a:r>
            <a:br>
              <a:rPr>
                <a:solidFill>
                  <a:srgbClr val="000000"/>
                </a:solidFill>
              </a:rPr>
            </a:br>
            <a:r>
              <a:rPr>
                <a:solidFill>
                  <a:srgbClr val="FF0000"/>
                </a:solidFill>
              </a:rPr>
              <a:t>  height</a:t>
            </a:r>
            <a:r>
              <a:rPr>
                <a:solidFill>
                  <a:srgbClr val="000000"/>
                </a:solidFill>
              </a:rPr>
              <a:t>:</a:t>
            </a:r>
            <a:r>
              <a:rPr>
                <a:solidFill>
                  <a:srgbClr val="0000CD"/>
                </a:solidFill>
              </a:rPr>
              <a:t> 100px</a:t>
            </a:r>
            <a:r>
              <a:rPr>
                <a:solidFill>
                  <a:srgbClr val="000000"/>
                </a:solidFill>
              </a:rPr>
              <a:t>;</a:t>
            </a:r>
            <a:br>
              <a:rPr>
                <a:solidFill>
                  <a:srgbClr val="000000"/>
                </a:solidFill>
              </a:rPr>
            </a:br>
            <a:r>
              <a:rPr>
                <a:solidFill>
                  <a:srgbClr val="FF0000"/>
                </a:solidFill>
              </a:rPr>
              <a:t>  background-color</a:t>
            </a:r>
            <a:r>
              <a:rPr>
                <a:solidFill>
                  <a:srgbClr val="000000"/>
                </a:solidFill>
              </a:rPr>
              <a:t>:</a:t>
            </a:r>
            <a:r>
              <a:rPr>
                <a:solidFill>
                  <a:srgbClr val="0000CD"/>
                </a:solidFill>
              </a:rPr>
              <a:t> powderblue</a:t>
            </a:r>
            <a:r>
              <a:rPr>
                <a:solidFill>
                  <a:srgbClr val="000000"/>
                </a:solidFill>
              </a:rPr>
              <a:t>;</a:t>
            </a:r>
            <a:br>
              <a:rPr>
                <a:solidFill>
                  <a:srgbClr val="000000"/>
                </a:solidFill>
              </a:rPr>
            </a:br>
            <a:r>
              <a:rPr>
                <a:solidFill>
                  <a:srgbClr val="000000"/>
                </a:solidFill>
              </a:rP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Рисунок 7" descr="Рисунок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81" name="Заголовок 1"/>
          <p:cNvSpPr txBox="1"/>
          <p:nvPr>
            <p:ph type="ctrTitle"/>
          </p:nvPr>
        </p:nvSpPr>
        <p:spPr>
          <a:xfrm>
            <a:off x="-1" y="0"/>
            <a:ext cx="5452580" cy="775845"/>
          </a:xfrm>
          <a:prstGeom prst="rect">
            <a:avLst/>
          </a:prstGeom>
        </p:spPr>
        <p:txBody>
          <a:bodyPr/>
          <a:lstStyle>
            <a:lvl1pPr algn="l">
              <a:defRPr sz="4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Advanced CSS. Display</a:t>
            </a:r>
          </a:p>
        </p:txBody>
      </p:sp>
      <p:pic>
        <p:nvPicPr>
          <p:cNvPr id="182" name="Рисунок 5" descr="Рисунок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200526" y="-63723"/>
            <a:ext cx="1991475" cy="1105269"/>
          </a:xfrm>
          <a:prstGeom prst="rect">
            <a:avLst/>
          </a:prstGeom>
          <a:ln w="12700">
            <a:miter lim="400000"/>
          </a:ln>
        </p:spPr>
      </p:pic>
      <p:pic>
        <p:nvPicPr>
          <p:cNvPr id="183" name="Рисунок 15" descr="Рисунок 15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202645" y="755144"/>
            <a:ext cx="7986035" cy="616784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Рисунок 7" descr="Рисунок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86" name="Заголовок 1"/>
          <p:cNvSpPr txBox="1"/>
          <p:nvPr>
            <p:ph type="ctrTitle"/>
          </p:nvPr>
        </p:nvSpPr>
        <p:spPr>
          <a:xfrm>
            <a:off x="-1" y="0"/>
            <a:ext cx="5452580" cy="775845"/>
          </a:xfrm>
          <a:prstGeom prst="rect">
            <a:avLst/>
          </a:prstGeom>
        </p:spPr>
        <p:txBody>
          <a:bodyPr/>
          <a:lstStyle>
            <a:lvl1pPr algn="l">
              <a:defRPr sz="4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Advanced CSS. Display</a:t>
            </a:r>
          </a:p>
        </p:txBody>
      </p:sp>
      <p:pic>
        <p:nvPicPr>
          <p:cNvPr id="187" name="Рисунок 5" descr="Рисунок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200526" y="-63723"/>
            <a:ext cx="1991475" cy="1105269"/>
          </a:xfrm>
          <a:prstGeom prst="rect">
            <a:avLst/>
          </a:prstGeom>
          <a:ln w="12700">
            <a:miter lim="400000"/>
          </a:ln>
        </p:spPr>
      </p:pic>
      <p:sp>
        <p:nvSpPr>
          <p:cNvPr id="188" name="TextBox 4"/>
          <p:cNvSpPr txBox="1"/>
          <p:nvPr/>
        </p:nvSpPr>
        <p:spPr>
          <a:xfrm>
            <a:off x="916988" y="1814208"/>
            <a:ext cx="5463973" cy="31058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200"/>
            </a:pPr>
            <a:r>
              <a:t>&lt;!DOCTYPE html&gt;</a:t>
            </a:r>
          </a:p>
          <a:p>
            <a:pPr>
              <a:defRPr sz="1200"/>
            </a:pPr>
            <a:r>
              <a:t>&lt;html&gt;</a:t>
            </a:r>
          </a:p>
          <a:p>
            <a:pPr>
              <a:defRPr sz="1200"/>
            </a:pPr>
            <a:r>
              <a:t>&lt;head&gt;</a:t>
            </a:r>
          </a:p>
          <a:p>
            <a:pPr>
              <a:defRPr sz="1200"/>
            </a:pPr>
            <a:r>
              <a:t>&lt;/head&gt;</a:t>
            </a:r>
          </a:p>
          <a:p>
            <a:pPr>
              <a:defRPr sz="1200"/>
            </a:pPr>
            <a:r>
              <a:t>&lt;body&gt;</a:t>
            </a:r>
          </a:p>
          <a:p>
            <a:pPr>
              <a:defRPr sz="1200"/>
            </a:pPr>
          </a:p>
          <a:p>
            <a:pPr>
              <a:defRPr sz="1200"/>
            </a:pPr>
            <a:r>
              <a:t>&lt;p&gt;Display a list of links as a horizontal menu:&lt;/p&gt;</a:t>
            </a:r>
          </a:p>
          <a:p>
            <a:pPr>
              <a:defRPr sz="1200"/>
            </a:pPr>
          </a:p>
          <a:p>
            <a:pPr>
              <a:defRPr sz="1200"/>
            </a:pPr>
            <a:r>
              <a:t>&lt;ul&gt;</a:t>
            </a:r>
          </a:p>
          <a:p>
            <a:pPr>
              <a:defRPr sz="1200"/>
            </a:pPr>
            <a:r>
              <a:t>  &lt;li&gt;&lt;a href="/html/default.asp" target="_blank"&gt;HTML&lt;/a&gt;&lt;/li&gt;</a:t>
            </a:r>
          </a:p>
          <a:p>
            <a:pPr>
              <a:defRPr sz="1200"/>
            </a:pPr>
            <a:r>
              <a:t>  &lt;li&gt;&lt;a href="/css/default.asp" target="_blank"&gt;CSS&lt;/a&gt;&lt;/li&gt;</a:t>
            </a:r>
          </a:p>
          <a:p>
            <a:pPr>
              <a:defRPr sz="1200"/>
            </a:pPr>
            <a:r>
              <a:t>  &lt;li&gt;&lt;a href="/js/default.asp" target="_blank"&gt;JavaScript&lt;/a&gt;&lt;/li&gt;</a:t>
            </a:r>
          </a:p>
          <a:p>
            <a:pPr>
              <a:defRPr sz="1200"/>
            </a:pPr>
            <a:r>
              <a:t>&lt;/ul&gt;</a:t>
            </a:r>
          </a:p>
          <a:p>
            <a:pPr>
              <a:defRPr sz="1200"/>
            </a:pPr>
          </a:p>
          <a:p>
            <a:pPr>
              <a:defRPr sz="1200"/>
            </a:pPr>
            <a:r>
              <a:t>&lt;/body&gt;</a:t>
            </a:r>
          </a:p>
          <a:p>
            <a:pPr>
              <a:defRPr sz="1200"/>
            </a:pPr>
            <a:r>
              <a:t>&lt;/html&gt;</a:t>
            </a:r>
          </a:p>
        </p:txBody>
      </p:sp>
      <p:sp>
        <p:nvSpPr>
          <p:cNvPr id="189" name="TextBox 9"/>
          <p:cNvSpPr txBox="1"/>
          <p:nvPr/>
        </p:nvSpPr>
        <p:spPr>
          <a:xfrm>
            <a:off x="7516193" y="2762636"/>
            <a:ext cx="4239023" cy="917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li {</a:t>
            </a:r>
          </a:p>
          <a:p>
            <a:pPr/>
            <a:r>
              <a:t>  display: inline;</a:t>
            </a:r>
          </a:p>
          <a:p>
            <a:pPr/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Рисунок 7" descr="Рисунок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92" name="Заголовок 1"/>
          <p:cNvSpPr txBox="1"/>
          <p:nvPr>
            <p:ph type="ctrTitle"/>
          </p:nvPr>
        </p:nvSpPr>
        <p:spPr>
          <a:xfrm>
            <a:off x="-1" y="0"/>
            <a:ext cx="5452580" cy="775845"/>
          </a:xfrm>
          <a:prstGeom prst="rect">
            <a:avLst/>
          </a:prstGeom>
        </p:spPr>
        <p:txBody>
          <a:bodyPr/>
          <a:lstStyle>
            <a:lvl1pPr algn="l">
              <a:defRPr sz="4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Advanced CSS. Display</a:t>
            </a:r>
          </a:p>
        </p:txBody>
      </p:sp>
      <p:pic>
        <p:nvPicPr>
          <p:cNvPr id="193" name="Рисунок 5" descr="Рисунок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200526" y="-63723"/>
            <a:ext cx="1991475" cy="1105269"/>
          </a:xfrm>
          <a:prstGeom prst="rect">
            <a:avLst/>
          </a:prstGeom>
          <a:ln w="12700">
            <a:miter lim="400000"/>
          </a:ln>
        </p:spPr>
      </p:pic>
      <p:sp>
        <p:nvSpPr>
          <p:cNvPr id="194" name="TextBox 4"/>
          <p:cNvSpPr txBox="1"/>
          <p:nvPr/>
        </p:nvSpPr>
        <p:spPr>
          <a:xfrm>
            <a:off x="916988" y="1814208"/>
            <a:ext cx="5463973" cy="2534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200"/>
            </a:pPr>
            <a:r>
              <a:t>&lt;!DOCTYPE html&gt;</a:t>
            </a:r>
          </a:p>
          <a:p>
            <a:pPr>
              <a:defRPr sz="1200"/>
            </a:pPr>
            <a:r>
              <a:t>&lt;html&gt;</a:t>
            </a:r>
          </a:p>
          <a:p>
            <a:pPr>
              <a:defRPr sz="1200"/>
            </a:pPr>
            <a:r>
              <a:t>&lt;head&gt;</a:t>
            </a:r>
          </a:p>
          <a:p>
            <a:pPr>
              <a:defRPr sz="1200"/>
            </a:pPr>
            <a:r>
              <a:t>&lt;/head&gt;</a:t>
            </a:r>
          </a:p>
          <a:p>
            <a:pPr>
              <a:defRPr sz="1200"/>
            </a:pPr>
            <a:r>
              <a:t>&lt;body&gt;</a:t>
            </a:r>
          </a:p>
          <a:p>
            <a:pPr>
              <a:defRPr sz="1200"/>
            </a:pPr>
          </a:p>
          <a:p>
            <a:pPr>
              <a:defRPr sz="1200"/>
            </a:pPr>
            <a:r>
              <a:t>&lt;h1&gt;Display span elements as block elements&lt;/h1&gt;</a:t>
            </a:r>
          </a:p>
          <a:p>
            <a:pPr>
              <a:defRPr sz="1200"/>
            </a:pPr>
          </a:p>
          <a:p>
            <a:pPr>
              <a:defRPr sz="1200"/>
            </a:pPr>
            <a:r>
              <a:t>&lt;span&gt;A display property with&lt;/span&gt; &lt;span&gt;a value of "block" results in&lt;/span&gt; &lt;span&gt;a line break between each span elements.&lt;/span&gt;</a:t>
            </a:r>
          </a:p>
          <a:p>
            <a:pPr>
              <a:defRPr sz="1200"/>
            </a:pPr>
          </a:p>
          <a:p>
            <a:pPr>
              <a:defRPr sz="1200"/>
            </a:pPr>
            <a:r>
              <a:t>&lt;/body&gt;</a:t>
            </a:r>
          </a:p>
          <a:p>
            <a:pPr>
              <a:defRPr sz="1200"/>
            </a:pPr>
            <a:r>
              <a:t>&lt;/html&gt;</a:t>
            </a:r>
          </a:p>
        </p:txBody>
      </p:sp>
      <p:sp>
        <p:nvSpPr>
          <p:cNvPr id="195" name="TextBox 9"/>
          <p:cNvSpPr txBox="1"/>
          <p:nvPr/>
        </p:nvSpPr>
        <p:spPr>
          <a:xfrm>
            <a:off x="7516193" y="2762636"/>
            <a:ext cx="4239023" cy="917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span {</a:t>
            </a:r>
          </a:p>
          <a:p>
            <a:pPr/>
            <a:r>
              <a:t>  display: block;</a:t>
            </a:r>
          </a:p>
          <a:p>
            <a:pPr/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Рисунок 7" descr="Рисунок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98" name="Заголовок 1"/>
          <p:cNvSpPr txBox="1"/>
          <p:nvPr>
            <p:ph type="ctrTitle"/>
          </p:nvPr>
        </p:nvSpPr>
        <p:spPr>
          <a:xfrm>
            <a:off x="-1" y="0"/>
            <a:ext cx="5452580" cy="775845"/>
          </a:xfrm>
          <a:prstGeom prst="rect">
            <a:avLst/>
          </a:prstGeom>
        </p:spPr>
        <p:txBody>
          <a:bodyPr/>
          <a:lstStyle>
            <a:lvl1pPr algn="l">
              <a:defRPr sz="4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Advanced CSS. Display</a:t>
            </a:r>
          </a:p>
        </p:txBody>
      </p:sp>
      <p:pic>
        <p:nvPicPr>
          <p:cNvPr id="199" name="Рисунок 5" descr="Рисунок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200526" y="-63723"/>
            <a:ext cx="1991475" cy="1105269"/>
          </a:xfrm>
          <a:prstGeom prst="rect">
            <a:avLst/>
          </a:prstGeom>
          <a:ln w="12700">
            <a:miter lim="400000"/>
          </a:ln>
        </p:spPr>
      </p:pic>
      <p:sp>
        <p:nvSpPr>
          <p:cNvPr id="200" name="TextBox 4"/>
          <p:cNvSpPr txBox="1"/>
          <p:nvPr/>
        </p:nvSpPr>
        <p:spPr>
          <a:xfrm>
            <a:off x="916988" y="1814208"/>
            <a:ext cx="5463973" cy="34868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200"/>
            </a:pPr>
            <a:r>
              <a:t>&lt;!DOCTYPE html&gt;</a:t>
            </a:r>
          </a:p>
          <a:p>
            <a:pPr>
              <a:defRPr sz="1200"/>
            </a:pPr>
            <a:r>
              <a:t>&lt;html&gt;</a:t>
            </a:r>
          </a:p>
          <a:p>
            <a:pPr>
              <a:defRPr sz="1200"/>
            </a:pPr>
            <a:r>
              <a:t>&lt;head&gt;</a:t>
            </a:r>
          </a:p>
          <a:p>
            <a:pPr>
              <a:defRPr sz="1200"/>
            </a:pPr>
            <a:r>
              <a:t>&lt;/head&gt;</a:t>
            </a:r>
          </a:p>
          <a:p>
            <a:pPr>
              <a:defRPr sz="1200"/>
            </a:pPr>
            <a:r>
              <a:t>&lt;body&gt;</a:t>
            </a:r>
          </a:p>
          <a:p>
            <a:pPr>
              <a:defRPr sz="1200"/>
            </a:pPr>
            <a:r>
              <a:t>&lt;h1&gt;The display Property&lt;/h1&gt;</a:t>
            </a:r>
          </a:p>
          <a:p>
            <a:pPr>
              <a:defRPr sz="1200"/>
            </a:pPr>
          </a:p>
          <a:p>
            <a:pPr>
              <a:defRPr sz="1200"/>
            </a:pPr>
            <a:r>
              <a:t>&lt;h2&gt;display: contents:&lt;/h2&gt;</a:t>
            </a:r>
          </a:p>
          <a:p>
            <a:pPr>
              <a:defRPr sz="1200"/>
            </a:pPr>
            <a:r>
              <a:t>&lt;div class="a"&gt;</a:t>
            </a:r>
          </a:p>
          <a:p>
            <a:pPr>
              <a:defRPr sz="1200"/>
            </a:pPr>
            <a:r>
              <a:t>Lorem ipsum dolor sit amet, consectetur adipiscing elit. Etiam semper diam at erat pulvinar, at pulvinar felis blandit. &lt;div class="b"&gt;HELLO WORLD!&lt;/div&gt; Vestibulum volutpat tellus diam, consequat gravida libero rhoncus ut.</a:t>
            </a:r>
          </a:p>
          <a:p>
            <a:pPr>
              <a:defRPr sz="1200"/>
            </a:pPr>
            <a:r>
              <a:t>&lt;/div&gt;</a:t>
            </a:r>
          </a:p>
          <a:p>
            <a:pPr>
              <a:defRPr sz="1200"/>
            </a:pPr>
          </a:p>
          <a:p>
            <a:pPr>
              <a:defRPr sz="1200"/>
            </a:pPr>
            <a:r>
              <a:t>&lt;p&gt;display: contents does not work in Edge, prior version 79.&lt;/p&gt;</a:t>
            </a:r>
          </a:p>
          <a:p>
            <a:pPr>
              <a:defRPr sz="1200"/>
            </a:pPr>
          </a:p>
          <a:p>
            <a:pPr>
              <a:defRPr sz="1200"/>
            </a:pPr>
            <a:r>
              <a:t>&lt;/body&gt;</a:t>
            </a:r>
          </a:p>
          <a:p>
            <a:pPr>
              <a:defRPr sz="1200"/>
            </a:pPr>
            <a:r>
              <a:t>&lt;/html&gt;</a:t>
            </a:r>
          </a:p>
        </p:txBody>
      </p:sp>
      <p:sp>
        <p:nvSpPr>
          <p:cNvPr id="201" name="TextBox 9"/>
          <p:cNvSpPr txBox="1"/>
          <p:nvPr/>
        </p:nvSpPr>
        <p:spPr>
          <a:xfrm>
            <a:off x="7498940" y="1675707"/>
            <a:ext cx="4239022" cy="3838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.a {</a:t>
            </a:r>
          </a:p>
          <a:p>
            <a:pPr/>
            <a:r>
              <a:t>  display: contents;</a:t>
            </a:r>
          </a:p>
          <a:p>
            <a:pPr/>
            <a:r>
              <a:t>  border: 1px solid red;</a:t>
            </a:r>
          </a:p>
          <a:p>
            <a:pPr/>
            <a:r>
              <a:t>  background-color: lightgrey;</a:t>
            </a:r>
          </a:p>
          <a:p>
            <a:pPr/>
            <a:r>
              <a:t>  padding: 10px;</a:t>
            </a:r>
          </a:p>
          <a:p>
            <a:pPr/>
            <a:r>
              <a:t>  width: 200px;</a:t>
            </a:r>
          </a:p>
          <a:p>
            <a:pPr/>
            <a:r>
              <a:t>}</a:t>
            </a:r>
          </a:p>
          <a:p>
            <a:pPr/>
            <a:r>
              <a:t>.b {</a:t>
            </a:r>
          </a:p>
          <a:p>
            <a:pPr/>
            <a:r>
              <a:t>  border: 1px solid blue;</a:t>
            </a:r>
          </a:p>
          <a:p>
            <a:pPr/>
            <a:r>
              <a:t>  background-color: lightblue;</a:t>
            </a:r>
          </a:p>
          <a:p>
            <a:pPr/>
            <a:r>
              <a:t>  padding: 10px;</a:t>
            </a:r>
          </a:p>
          <a:p>
            <a:pPr/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Рисунок 7" descr="Рисунок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04" name="Заголовок 1"/>
          <p:cNvSpPr txBox="1"/>
          <p:nvPr>
            <p:ph type="ctrTitle"/>
          </p:nvPr>
        </p:nvSpPr>
        <p:spPr>
          <a:xfrm>
            <a:off x="-1" y="0"/>
            <a:ext cx="5452580" cy="775845"/>
          </a:xfrm>
          <a:prstGeom prst="rect">
            <a:avLst/>
          </a:prstGeom>
        </p:spPr>
        <p:txBody>
          <a:bodyPr/>
          <a:lstStyle>
            <a:lvl1pPr algn="l">
              <a:defRPr sz="4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Advanced CSS. Margin</a:t>
            </a:r>
          </a:p>
        </p:txBody>
      </p:sp>
      <p:pic>
        <p:nvPicPr>
          <p:cNvPr id="205" name="Рисунок 5" descr="Рисунок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200526" y="-63723"/>
            <a:ext cx="1991475" cy="1105269"/>
          </a:xfrm>
          <a:prstGeom prst="rect">
            <a:avLst/>
          </a:prstGeom>
          <a:ln w="12700">
            <a:miter lim="400000"/>
          </a:ln>
        </p:spPr>
      </p:pic>
      <p:pic>
        <p:nvPicPr>
          <p:cNvPr id="206" name="Рисунок 3" descr="Рисунок 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214812" y="2176461"/>
            <a:ext cx="3762376" cy="25050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Рисунок 7" descr="Рисунок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09" name="Заголовок 1"/>
          <p:cNvSpPr txBox="1"/>
          <p:nvPr>
            <p:ph type="ctrTitle"/>
          </p:nvPr>
        </p:nvSpPr>
        <p:spPr>
          <a:xfrm>
            <a:off x="-1" y="0"/>
            <a:ext cx="5452580" cy="775845"/>
          </a:xfrm>
          <a:prstGeom prst="rect">
            <a:avLst/>
          </a:prstGeom>
        </p:spPr>
        <p:txBody>
          <a:bodyPr/>
          <a:lstStyle>
            <a:lvl1pPr algn="l">
              <a:defRPr sz="4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Advanced CSS. Margin</a:t>
            </a:r>
          </a:p>
        </p:txBody>
      </p:sp>
      <p:pic>
        <p:nvPicPr>
          <p:cNvPr id="210" name="Рисунок 5" descr="Рисунок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200526" y="-63723"/>
            <a:ext cx="1991475" cy="1105269"/>
          </a:xfrm>
          <a:prstGeom prst="rect">
            <a:avLst/>
          </a:prstGeom>
          <a:ln w="12700">
            <a:miter lim="400000"/>
          </a:ln>
        </p:spPr>
      </p:pic>
      <p:sp>
        <p:nvSpPr>
          <p:cNvPr id="211" name="TextBox 6"/>
          <p:cNvSpPr txBox="1"/>
          <p:nvPr/>
        </p:nvSpPr>
        <p:spPr>
          <a:xfrm>
            <a:off x="763868" y="2016429"/>
            <a:ext cx="3020541" cy="1209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buSzPct val="100000"/>
              <a:buAutoNum type="arabicPeriod" startAt="1"/>
            </a:pPr>
            <a:r>
              <a:t>margin-top</a:t>
            </a:r>
          </a:p>
          <a:p>
            <a:pPr marL="342900" indent="-342900">
              <a:buSzPct val="100000"/>
              <a:buAutoNum type="arabicPeriod" startAt="1"/>
            </a:pPr>
            <a:r>
              <a:t>margin-right</a:t>
            </a:r>
          </a:p>
          <a:p>
            <a:pPr marL="342900" indent="-342900">
              <a:buSzPct val="100000"/>
              <a:buAutoNum type="arabicPeriod" startAt="1"/>
            </a:pPr>
            <a:r>
              <a:t>margin-bottom</a:t>
            </a:r>
          </a:p>
          <a:p>
            <a:pPr marL="342900" indent="-342900">
              <a:buSzPct val="100000"/>
              <a:buAutoNum type="arabicPeriod" startAt="1"/>
            </a:pPr>
            <a:r>
              <a:t>margin-left</a:t>
            </a:r>
          </a:p>
        </p:txBody>
      </p:sp>
      <p:sp>
        <p:nvSpPr>
          <p:cNvPr id="212" name="TextBox 9"/>
          <p:cNvSpPr txBox="1"/>
          <p:nvPr/>
        </p:nvSpPr>
        <p:spPr>
          <a:xfrm>
            <a:off x="759556" y="4114048"/>
            <a:ext cx="6141144" cy="917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p {</a:t>
            </a:r>
          </a:p>
          <a:p>
            <a:pPr/>
            <a:r>
              <a:t>  margin: 25px 50px 75px 100px;</a:t>
            </a:r>
          </a:p>
          <a:p>
            <a:pPr/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Рисунок 7" descr="Рисунок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15" name="Заголовок 1"/>
          <p:cNvSpPr txBox="1"/>
          <p:nvPr>
            <p:ph type="ctrTitle"/>
          </p:nvPr>
        </p:nvSpPr>
        <p:spPr>
          <a:xfrm>
            <a:off x="-1" y="0"/>
            <a:ext cx="5452580" cy="775845"/>
          </a:xfrm>
          <a:prstGeom prst="rect">
            <a:avLst/>
          </a:prstGeom>
        </p:spPr>
        <p:txBody>
          <a:bodyPr/>
          <a:lstStyle>
            <a:lvl1pPr algn="l">
              <a:defRPr sz="4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Advanced CSS. Margin</a:t>
            </a:r>
          </a:p>
        </p:txBody>
      </p:sp>
      <p:pic>
        <p:nvPicPr>
          <p:cNvPr id="216" name="Рисунок 5" descr="Рисунок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200526" y="-63723"/>
            <a:ext cx="1991475" cy="1105269"/>
          </a:xfrm>
          <a:prstGeom prst="rect">
            <a:avLst/>
          </a:prstGeom>
          <a:ln w="12700">
            <a:miter lim="400000"/>
          </a:ln>
        </p:spPr>
      </p:pic>
      <p:sp>
        <p:nvSpPr>
          <p:cNvPr id="217" name="TextBox 6"/>
          <p:cNvSpPr txBox="1"/>
          <p:nvPr/>
        </p:nvSpPr>
        <p:spPr>
          <a:xfrm>
            <a:off x="651331" y="1352194"/>
            <a:ext cx="10275356" cy="485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/>
            </a:pPr>
            <a:r>
              <a:t>&lt;!DOCTYPE html&gt;</a:t>
            </a:r>
          </a:p>
          <a:p>
            <a:pPr>
              <a:defRPr sz="1400"/>
            </a:pPr>
            <a:r>
              <a:t>&lt;html&gt;</a:t>
            </a:r>
          </a:p>
          <a:p>
            <a:pPr>
              <a:defRPr sz="1400"/>
            </a:pPr>
            <a:r>
              <a:t>&lt;head&gt;</a:t>
            </a:r>
          </a:p>
          <a:p>
            <a:pPr>
              <a:defRPr sz="1400"/>
            </a:pPr>
            <a:r>
              <a:t>&lt;style&gt;</a:t>
            </a:r>
          </a:p>
          <a:p>
            <a:pPr>
              <a:defRPr sz="1400"/>
            </a:pPr>
            <a:r>
              <a:t>div {</a:t>
            </a:r>
          </a:p>
          <a:p>
            <a:pPr>
              <a:defRPr sz="1400"/>
            </a:pPr>
            <a:r>
              <a:t>  border: 1px solid black;</a:t>
            </a:r>
          </a:p>
          <a:p>
            <a:pPr>
              <a:defRPr sz="1400"/>
            </a:pPr>
            <a:r>
              <a:t>  margin: 25px;</a:t>
            </a:r>
          </a:p>
          <a:p>
            <a:pPr>
              <a:defRPr sz="1400"/>
            </a:pPr>
            <a:r>
              <a:t>  background-color: lightblue;</a:t>
            </a:r>
          </a:p>
          <a:p>
            <a:pPr>
              <a:defRPr sz="1400"/>
            </a:pPr>
            <a:r>
              <a:t>}</a:t>
            </a:r>
          </a:p>
          <a:p>
            <a:pPr>
              <a:defRPr sz="1400"/>
            </a:pPr>
            <a:r>
              <a:t>&lt;/style&gt;</a:t>
            </a:r>
          </a:p>
          <a:p>
            <a:pPr>
              <a:defRPr sz="1400"/>
            </a:pPr>
            <a:r>
              <a:t>&lt;/head&gt;</a:t>
            </a:r>
          </a:p>
          <a:p>
            <a:pPr>
              <a:defRPr sz="1400"/>
            </a:pPr>
            <a:r>
              <a:t>&lt;body&gt;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&lt;h2&gt;The margin shorthand property - 1 value&lt;/h2&gt;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&lt;div&gt;This div element has a top, bottom, left, and right margin of 25px.&lt;/div&gt;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&lt;hr&gt;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&lt;/body&gt;</a:t>
            </a:r>
          </a:p>
          <a:p>
            <a:pPr>
              <a:defRPr sz="1400"/>
            </a:pPr>
            <a:r>
              <a:t>&lt;/html&gt;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Рисунок 7" descr="Рисунок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18" name="Заголовок 1"/>
          <p:cNvSpPr txBox="1"/>
          <p:nvPr>
            <p:ph type="title"/>
          </p:nvPr>
        </p:nvSpPr>
        <p:spPr>
          <a:xfrm>
            <a:off x="-2101932" y="100987"/>
            <a:ext cx="10640756" cy="775848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Что будем проходить?</a:t>
            </a:r>
          </a:p>
        </p:txBody>
      </p:sp>
      <p:pic>
        <p:nvPicPr>
          <p:cNvPr id="119" name="Рисунок 5" descr="Рисунок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200526" y="-63723"/>
            <a:ext cx="1991476" cy="1105269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HTML form…"/>
          <p:cNvSpPr txBox="1"/>
          <p:nvPr/>
        </p:nvSpPr>
        <p:spPr>
          <a:xfrm>
            <a:off x="1187266" y="1272675"/>
            <a:ext cx="3089235" cy="4569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 b="1" sz="3200">
                <a:solidFill>
                  <a:srgbClr val="00F900"/>
                </a:solidFill>
              </a:defRPr>
            </a:pPr>
            <a:r>
              <a:t>Прошлый урок: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 b="1" sz="3200"/>
            </a:pPr>
            <a:r>
              <a:t>HTML form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 b="1" sz="3200"/>
            </a:pPr>
            <a:r>
              <a:t>Структура CSS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 b="1" sz="3200"/>
            </a:pPr>
            <a:r>
              <a:t>Цвета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 b="1" sz="3200"/>
            </a:pPr>
            <a:r>
              <a:t>Box model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 b="1" sz="3200"/>
            </a:pPr>
            <a:r>
              <a:t>Как работает CSS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 b="1" sz="3200"/>
            </a:pPr>
            <a:r>
              <a:t>Dev Tools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 b="1" sz="3200"/>
            </a:pPr>
            <a:r>
              <a:t>Prettier</a:t>
            </a:r>
          </a:p>
        </p:txBody>
      </p:sp>
      <p:sp>
        <p:nvSpPr>
          <p:cNvPr id="121" name="Dev Tools…"/>
          <p:cNvSpPr txBox="1"/>
          <p:nvPr/>
        </p:nvSpPr>
        <p:spPr>
          <a:xfrm>
            <a:off x="6917493" y="1510411"/>
            <a:ext cx="2648901" cy="10787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 b="1" sz="3200"/>
            </a:pPr>
            <a:r>
              <a:t>Наследование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 b="1" sz="3200"/>
            </a:pPr>
            <a:r>
              <a:t>font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Рисунок 7" descr="Рисунок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20" name="Заголовок 1"/>
          <p:cNvSpPr txBox="1"/>
          <p:nvPr>
            <p:ph type="ctrTitle"/>
          </p:nvPr>
        </p:nvSpPr>
        <p:spPr>
          <a:xfrm>
            <a:off x="-1" y="0"/>
            <a:ext cx="5452580" cy="775845"/>
          </a:xfrm>
          <a:prstGeom prst="rect">
            <a:avLst/>
          </a:prstGeom>
        </p:spPr>
        <p:txBody>
          <a:bodyPr/>
          <a:lstStyle>
            <a:lvl1pPr algn="l">
              <a:defRPr sz="4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Advanced CSS. Padding</a:t>
            </a:r>
          </a:p>
        </p:txBody>
      </p:sp>
      <p:pic>
        <p:nvPicPr>
          <p:cNvPr id="221" name="Рисунок 5" descr="Рисунок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200526" y="-63723"/>
            <a:ext cx="1991475" cy="1105269"/>
          </a:xfrm>
          <a:prstGeom prst="rect">
            <a:avLst/>
          </a:prstGeom>
          <a:ln w="12700">
            <a:miter lim="400000"/>
          </a:ln>
        </p:spPr>
      </p:pic>
      <p:sp>
        <p:nvSpPr>
          <p:cNvPr id="222" name="TextBox 6"/>
          <p:cNvSpPr txBox="1"/>
          <p:nvPr/>
        </p:nvSpPr>
        <p:spPr>
          <a:xfrm>
            <a:off x="4783385" y="2493483"/>
            <a:ext cx="1787357" cy="12545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/>
            </a:pPr>
            <a:r>
              <a:t>padding-top</a:t>
            </a:r>
          </a:p>
          <a:p>
            <a:pPr>
              <a:defRPr sz="2000"/>
            </a:pPr>
            <a:r>
              <a:t>padding-right</a:t>
            </a:r>
          </a:p>
          <a:p>
            <a:pPr>
              <a:defRPr sz="2000"/>
            </a:pPr>
            <a:r>
              <a:t>padding-bottom</a:t>
            </a:r>
          </a:p>
          <a:p>
            <a:pPr>
              <a:defRPr sz="2000"/>
            </a:pPr>
            <a:r>
              <a:t>padding-left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Рисунок 7" descr="Рисунок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25" name="Заголовок 1"/>
          <p:cNvSpPr txBox="1"/>
          <p:nvPr>
            <p:ph type="ctrTitle"/>
          </p:nvPr>
        </p:nvSpPr>
        <p:spPr>
          <a:xfrm>
            <a:off x="-1" y="0"/>
            <a:ext cx="5452580" cy="775845"/>
          </a:xfrm>
          <a:prstGeom prst="rect">
            <a:avLst/>
          </a:prstGeom>
        </p:spPr>
        <p:txBody>
          <a:bodyPr/>
          <a:lstStyle>
            <a:lvl1pPr algn="l">
              <a:defRPr sz="4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Advanced CSS. Padding</a:t>
            </a:r>
          </a:p>
        </p:txBody>
      </p:sp>
      <p:pic>
        <p:nvPicPr>
          <p:cNvPr id="226" name="Рисунок 5" descr="Рисунок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200526" y="-63723"/>
            <a:ext cx="1991475" cy="1105269"/>
          </a:xfrm>
          <a:prstGeom prst="rect">
            <a:avLst/>
          </a:prstGeom>
          <a:ln w="12700">
            <a:miter lim="400000"/>
          </a:ln>
        </p:spPr>
      </p:pic>
      <p:sp>
        <p:nvSpPr>
          <p:cNvPr id="227" name="TextBox 6"/>
          <p:cNvSpPr txBox="1"/>
          <p:nvPr/>
        </p:nvSpPr>
        <p:spPr>
          <a:xfrm>
            <a:off x="127671" y="1105268"/>
            <a:ext cx="11936657" cy="6142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/>
            </a:pPr>
            <a:r>
              <a:t>&lt;!DOCTYPE html&gt;</a:t>
            </a:r>
          </a:p>
          <a:p>
            <a:pPr>
              <a:defRPr sz="1600"/>
            </a:pPr>
            <a:r>
              <a:t>&lt;html&gt;</a:t>
            </a:r>
          </a:p>
          <a:p>
            <a:pPr>
              <a:defRPr sz="1600"/>
            </a:pPr>
            <a:r>
              <a:t>&lt;head&gt;</a:t>
            </a:r>
          </a:p>
          <a:p>
            <a:pPr>
              <a:defRPr sz="1600"/>
            </a:pPr>
            <a:r>
              <a:t>&lt;style&gt;</a:t>
            </a:r>
          </a:p>
          <a:p>
            <a:pPr>
              <a:defRPr sz="1600"/>
            </a:pPr>
            <a:r>
              <a:t>div {</a:t>
            </a:r>
          </a:p>
          <a:p>
            <a:pPr>
              <a:defRPr sz="1600"/>
            </a:pPr>
            <a:r>
              <a:t>  border: 1px solid black;</a:t>
            </a:r>
          </a:p>
          <a:p>
            <a:pPr>
              <a:defRPr sz="1600"/>
            </a:pPr>
            <a:r>
              <a:t>  background-color: lightblue;</a:t>
            </a:r>
          </a:p>
          <a:p>
            <a:pPr>
              <a:defRPr sz="1600"/>
            </a:pPr>
            <a:r>
              <a:t>  padding-top: 50px;</a:t>
            </a:r>
          </a:p>
          <a:p>
            <a:pPr>
              <a:defRPr sz="1600"/>
            </a:pPr>
            <a:r>
              <a:t>  padding-right: 30px;</a:t>
            </a:r>
          </a:p>
          <a:p>
            <a:pPr>
              <a:defRPr sz="1600"/>
            </a:pPr>
            <a:r>
              <a:t>  padding-bottom: 50px;</a:t>
            </a:r>
          </a:p>
          <a:p>
            <a:pPr>
              <a:defRPr sz="1600"/>
            </a:pPr>
            <a:r>
              <a:t>  padding-left: 80px;</a:t>
            </a:r>
          </a:p>
          <a:p>
            <a:pPr>
              <a:defRPr sz="1600"/>
            </a:pPr>
            <a:r>
              <a:t>}</a:t>
            </a:r>
          </a:p>
          <a:p>
            <a:pPr>
              <a:defRPr sz="1600"/>
            </a:pPr>
            <a:r>
              <a:t>&lt;/style&gt;</a:t>
            </a:r>
          </a:p>
          <a:p>
            <a:pPr>
              <a:defRPr sz="1600"/>
            </a:pPr>
            <a:r>
              <a:t>&lt;/head&gt;</a:t>
            </a:r>
          </a:p>
          <a:p>
            <a:pPr>
              <a:defRPr sz="1600"/>
            </a:pPr>
            <a:r>
              <a:t>&lt;body&gt;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t>&lt;h2&gt;Using individual padding properties&lt;/h2&gt;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t>&lt;div&gt;This div element has a top padding of 50px, a right padding of 30px, a bottom padding of 50px, and a left padding of 80px.&lt;/div&gt;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t>&lt;/body&gt;</a:t>
            </a:r>
          </a:p>
          <a:p>
            <a:pPr>
              <a:defRPr sz="1600"/>
            </a:pPr>
            <a:r>
              <a:t>&lt;/html&gt;</a:t>
            </a:r>
          </a:p>
          <a:p>
            <a:pPr>
              <a:defRPr sz="16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Рисунок 7" descr="Рисунок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30" name="Заголовок 1"/>
          <p:cNvSpPr txBox="1"/>
          <p:nvPr>
            <p:ph type="ctrTitle"/>
          </p:nvPr>
        </p:nvSpPr>
        <p:spPr>
          <a:xfrm>
            <a:off x="-1" y="0"/>
            <a:ext cx="5452580" cy="775845"/>
          </a:xfrm>
          <a:prstGeom prst="rect">
            <a:avLst/>
          </a:prstGeom>
        </p:spPr>
        <p:txBody>
          <a:bodyPr/>
          <a:lstStyle>
            <a:lvl1pPr algn="l">
              <a:defRPr sz="4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Advanced CSS. Padding</a:t>
            </a:r>
          </a:p>
        </p:txBody>
      </p:sp>
      <p:pic>
        <p:nvPicPr>
          <p:cNvPr id="231" name="Рисунок 5" descr="Рисунок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200526" y="-63723"/>
            <a:ext cx="1991475" cy="1105269"/>
          </a:xfrm>
          <a:prstGeom prst="rect">
            <a:avLst/>
          </a:prstGeom>
          <a:ln w="12700">
            <a:miter lim="400000"/>
          </a:ln>
        </p:spPr>
      </p:pic>
      <p:sp>
        <p:nvSpPr>
          <p:cNvPr id="232" name="TextBox 6"/>
          <p:cNvSpPr txBox="1"/>
          <p:nvPr/>
        </p:nvSpPr>
        <p:spPr>
          <a:xfrm>
            <a:off x="127671" y="1105268"/>
            <a:ext cx="11936657" cy="6142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/>
            </a:pPr>
            <a:r>
              <a:t>&lt;!DOCTYPE html&gt;</a:t>
            </a:r>
          </a:p>
          <a:p>
            <a:pPr>
              <a:defRPr sz="1600"/>
            </a:pPr>
            <a:r>
              <a:t>&lt;html&gt;</a:t>
            </a:r>
          </a:p>
          <a:p>
            <a:pPr>
              <a:defRPr sz="1600"/>
            </a:pPr>
            <a:r>
              <a:t>&lt;head&gt;</a:t>
            </a:r>
          </a:p>
          <a:p>
            <a:pPr>
              <a:defRPr sz="1600"/>
            </a:pPr>
            <a:r>
              <a:t>&lt;style&gt;</a:t>
            </a:r>
          </a:p>
          <a:p>
            <a:pPr>
              <a:defRPr sz="1600"/>
            </a:pPr>
            <a:r>
              <a:t>div {</a:t>
            </a:r>
          </a:p>
          <a:p>
            <a:pPr>
              <a:defRPr sz="1600"/>
            </a:pPr>
            <a:r>
              <a:t>  border: 1px solid black;</a:t>
            </a:r>
          </a:p>
          <a:p>
            <a:pPr>
              <a:defRPr sz="1600"/>
            </a:pPr>
            <a:r>
              <a:t>  background-color: lightblue;</a:t>
            </a:r>
          </a:p>
          <a:p>
            <a:pPr>
              <a:defRPr sz="1600"/>
            </a:pPr>
            <a:r>
              <a:t>  padding-top: 50px;</a:t>
            </a:r>
          </a:p>
          <a:p>
            <a:pPr>
              <a:defRPr sz="1600"/>
            </a:pPr>
            <a:r>
              <a:t>  padding-right: 30px;</a:t>
            </a:r>
          </a:p>
          <a:p>
            <a:pPr>
              <a:defRPr sz="1600"/>
            </a:pPr>
            <a:r>
              <a:t>  padding-bottom: 50px;</a:t>
            </a:r>
          </a:p>
          <a:p>
            <a:pPr>
              <a:defRPr sz="1600"/>
            </a:pPr>
            <a:r>
              <a:t>  padding-left: 80px;</a:t>
            </a:r>
          </a:p>
          <a:p>
            <a:pPr>
              <a:defRPr sz="1600"/>
            </a:pPr>
            <a:r>
              <a:t>}</a:t>
            </a:r>
          </a:p>
          <a:p>
            <a:pPr>
              <a:defRPr sz="1600"/>
            </a:pPr>
            <a:r>
              <a:t>&lt;/style&gt;</a:t>
            </a:r>
          </a:p>
          <a:p>
            <a:pPr>
              <a:defRPr sz="1600"/>
            </a:pPr>
            <a:r>
              <a:t>&lt;/head&gt;</a:t>
            </a:r>
          </a:p>
          <a:p>
            <a:pPr>
              <a:defRPr sz="1600"/>
            </a:pPr>
            <a:r>
              <a:t>&lt;body&gt;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t>&lt;h2&gt;Using individual padding properties&lt;/h2&gt;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t>&lt;div&gt;This div element has a top padding of 50px, a right padding of 30px, a bottom padding of 50px, and a left padding of 80px.&lt;/div&gt;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t>&lt;/body&gt;</a:t>
            </a:r>
          </a:p>
          <a:p>
            <a:pPr>
              <a:defRPr sz="1600"/>
            </a:pPr>
            <a:r>
              <a:t>&lt;/html&gt;</a:t>
            </a:r>
          </a:p>
          <a:p>
            <a:pPr>
              <a:defRPr sz="16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Рисунок 7" descr="Рисунок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35" name="Заголовок 1"/>
          <p:cNvSpPr txBox="1"/>
          <p:nvPr>
            <p:ph type="ctrTitle"/>
          </p:nvPr>
        </p:nvSpPr>
        <p:spPr>
          <a:xfrm>
            <a:off x="-1" y="0"/>
            <a:ext cx="9549443" cy="775845"/>
          </a:xfrm>
          <a:prstGeom prst="rect">
            <a:avLst/>
          </a:prstGeom>
        </p:spPr>
        <p:txBody>
          <a:bodyPr/>
          <a:lstStyle>
            <a:lvl1pPr algn="l">
              <a:defRPr sz="3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Advanced CSS. Grid Rows,Columns and Gaps</a:t>
            </a:r>
          </a:p>
        </p:txBody>
      </p:sp>
      <p:pic>
        <p:nvPicPr>
          <p:cNvPr id="236" name="Рисунок 5" descr="Рисунок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200526" y="-63723"/>
            <a:ext cx="1991475" cy="1105269"/>
          </a:xfrm>
          <a:prstGeom prst="rect">
            <a:avLst/>
          </a:prstGeom>
          <a:ln w="12700">
            <a:miter lim="400000"/>
          </a:ln>
        </p:spPr>
      </p:pic>
      <p:sp>
        <p:nvSpPr>
          <p:cNvPr id="237" name="TextBox 4"/>
          <p:cNvSpPr txBox="1"/>
          <p:nvPr/>
        </p:nvSpPr>
        <p:spPr>
          <a:xfrm>
            <a:off x="388620" y="2686500"/>
            <a:ext cx="2153586" cy="12093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A52A2A"/>
                </a:solidFill>
              </a:defRPr>
            </a:pPr>
            <a:r>
              <a:t>.grid-container </a:t>
            </a:r>
            <a:r>
              <a:rPr>
                <a:solidFill>
                  <a:srgbClr val="000000"/>
                </a:solidFill>
              </a:rPr>
              <a:t>{</a:t>
            </a:r>
            <a:br>
              <a:rPr>
                <a:solidFill>
                  <a:srgbClr val="000000"/>
                </a:solidFill>
              </a:rPr>
            </a:br>
            <a:r>
              <a:rPr>
                <a:solidFill>
                  <a:srgbClr val="FF0000"/>
                </a:solidFill>
              </a:rPr>
              <a:t>  display</a:t>
            </a:r>
            <a:r>
              <a:rPr>
                <a:solidFill>
                  <a:srgbClr val="000000"/>
                </a:solidFill>
              </a:rPr>
              <a:t>:</a:t>
            </a:r>
            <a:r>
              <a:rPr>
                <a:solidFill>
                  <a:srgbClr val="0000CD"/>
                </a:solidFill>
              </a:rPr>
              <a:t> grid</a:t>
            </a:r>
            <a:r>
              <a:rPr>
                <a:solidFill>
                  <a:srgbClr val="000000"/>
                </a:solidFill>
              </a:rPr>
              <a:t>;</a:t>
            </a:r>
            <a:br>
              <a:rPr>
                <a:solidFill>
                  <a:srgbClr val="000000"/>
                </a:solidFill>
              </a:rPr>
            </a:br>
            <a:r>
              <a:rPr b="1">
                <a:solidFill>
                  <a:srgbClr val="FF0000"/>
                </a:solidFill>
              </a:rPr>
              <a:t>  column-gap</a:t>
            </a:r>
            <a:r>
              <a:rPr b="1">
                <a:solidFill>
                  <a:srgbClr val="000000"/>
                </a:solidFill>
              </a:rPr>
              <a:t>:</a:t>
            </a:r>
            <a:r>
              <a:rPr b="1">
                <a:solidFill>
                  <a:srgbClr val="0000CD"/>
                </a:solidFill>
              </a:rPr>
              <a:t> 50px</a:t>
            </a:r>
            <a:r>
              <a:rPr b="1">
                <a:solidFill>
                  <a:srgbClr val="000000"/>
                </a:solidFill>
              </a:rPr>
              <a:t>;</a:t>
            </a:r>
            <a:br>
              <a:rPr b="1">
                <a:solidFill>
                  <a:srgbClr val="000000"/>
                </a:solidFill>
              </a:rPr>
            </a:br>
            <a:r>
              <a:rPr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238" name="TextBox 8"/>
          <p:cNvSpPr txBox="1"/>
          <p:nvPr/>
        </p:nvSpPr>
        <p:spPr>
          <a:xfrm>
            <a:off x="5019207" y="2698812"/>
            <a:ext cx="2153586" cy="12093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A52A2A"/>
                </a:solidFill>
              </a:defRPr>
            </a:pPr>
            <a:r>
              <a:t>.grid-container </a:t>
            </a:r>
            <a:r>
              <a:rPr>
                <a:solidFill>
                  <a:srgbClr val="000000"/>
                </a:solidFill>
              </a:rPr>
              <a:t>{</a:t>
            </a:r>
            <a:br>
              <a:rPr>
                <a:solidFill>
                  <a:srgbClr val="000000"/>
                </a:solidFill>
              </a:rPr>
            </a:br>
            <a:r>
              <a:rPr>
                <a:solidFill>
                  <a:srgbClr val="FF0000"/>
                </a:solidFill>
              </a:rPr>
              <a:t>  display</a:t>
            </a:r>
            <a:r>
              <a:rPr>
                <a:solidFill>
                  <a:srgbClr val="000000"/>
                </a:solidFill>
              </a:rPr>
              <a:t>:</a:t>
            </a:r>
            <a:r>
              <a:rPr>
                <a:solidFill>
                  <a:srgbClr val="0000CD"/>
                </a:solidFill>
              </a:rPr>
              <a:t> grid</a:t>
            </a:r>
            <a:r>
              <a:rPr>
                <a:solidFill>
                  <a:srgbClr val="000000"/>
                </a:solidFill>
              </a:rPr>
              <a:t>;</a:t>
            </a:r>
            <a:br>
              <a:rPr>
                <a:solidFill>
                  <a:srgbClr val="000000"/>
                </a:solidFill>
              </a:rPr>
            </a:br>
            <a:r>
              <a:rPr b="1">
                <a:solidFill>
                  <a:srgbClr val="FF0000"/>
                </a:solidFill>
              </a:rPr>
              <a:t>  row-gap</a:t>
            </a:r>
            <a:r>
              <a:rPr b="1">
                <a:solidFill>
                  <a:srgbClr val="000000"/>
                </a:solidFill>
              </a:rPr>
              <a:t>:</a:t>
            </a:r>
            <a:r>
              <a:rPr b="1">
                <a:solidFill>
                  <a:srgbClr val="0000CD"/>
                </a:solidFill>
              </a:rPr>
              <a:t> 50px</a:t>
            </a:r>
            <a:r>
              <a:rPr b="1">
                <a:solidFill>
                  <a:srgbClr val="000000"/>
                </a:solidFill>
              </a:rPr>
              <a:t>;</a:t>
            </a:r>
            <a:br>
              <a:rPr b="1">
                <a:solidFill>
                  <a:srgbClr val="000000"/>
                </a:solidFill>
              </a:rPr>
            </a:br>
            <a:r>
              <a:rPr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239" name="TextBox 14"/>
          <p:cNvSpPr txBox="1"/>
          <p:nvPr/>
        </p:nvSpPr>
        <p:spPr>
          <a:xfrm>
            <a:off x="8710954" y="2616592"/>
            <a:ext cx="2319644" cy="12093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A52A2A"/>
                </a:solidFill>
              </a:defRPr>
            </a:pPr>
            <a:r>
              <a:t>.grid-container </a:t>
            </a:r>
            <a:r>
              <a:rPr>
                <a:solidFill>
                  <a:srgbClr val="000000"/>
                </a:solidFill>
              </a:rPr>
              <a:t>{</a:t>
            </a:r>
            <a:br>
              <a:rPr>
                <a:solidFill>
                  <a:srgbClr val="000000"/>
                </a:solidFill>
              </a:rPr>
            </a:br>
            <a:r>
              <a:rPr>
                <a:solidFill>
                  <a:srgbClr val="FF0000"/>
                </a:solidFill>
              </a:rPr>
              <a:t>  display</a:t>
            </a:r>
            <a:r>
              <a:rPr>
                <a:solidFill>
                  <a:srgbClr val="000000"/>
                </a:solidFill>
              </a:rPr>
              <a:t>:</a:t>
            </a:r>
            <a:r>
              <a:rPr>
                <a:solidFill>
                  <a:srgbClr val="0000CD"/>
                </a:solidFill>
              </a:rPr>
              <a:t> grid</a:t>
            </a:r>
            <a:r>
              <a:rPr>
                <a:solidFill>
                  <a:srgbClr val="000000"/>
                </a:solidFill>
              </a:rPr>
              <a:t>;</a:t>
            </a:r>
            <a:br>
              <a:rPr>
                <a:solidFill>
                  <a:srgbClr val="000000"/>
                </a:solidFill>
              </a:rPr>
            </a:br>
            <a:r>
              <a:rPr b="1">
                <a:solidFill>
                  <a:srgbClr val="FF0000"/>
                </a:solidFill>
              </a:rPr>
              <a:t>  gap</a:t>
            </a:r>
            <a:r>
              <a:rPr b="1">
                <a:solidFill>
                  <a:srgbClr val="000000"/>
                </a:solidFill>
              </a:rPr>
              <a:t>:</a:t>
            </a:r>
            <a:r>
              <a:rPr b="1">
                <a:solidFill>
                  <a:srgbClr val="0000CD"/>
                </a:solidFill>
              </a:rPr>
              <a:t> 50px 100px</a:t>
            </a:r>
            <a:r>
              <a:rPr b="1">
                <a:solidFill>
                  <a:srgbClr val="000000"/>
                </a:solidFill>
              </a:rPr>
              <a:t>;</a:t>
            </a:r>
            <a:br>
              <a:rPr b="1">
                <a:solidFill>
                  <a:srgbClr val="000000"/>
                </a:solidFill>
              </a:rPr>
            </a:br>
            <a:r>
              <a:rPr>
                <a:solidFill>
                  <a:srgbClr val="000000"/>
                </a:solidFill>
              </a:rP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Рисунок 7" descr="Рисунок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42" name="Заголовок 1"/>
          <p:cNvSpPr txBox="1"/>
          <p:nvPr>
            <p:ph type="ctrTitle"/>
          </p:nvPr>
        </p:nvSpPr>
        <p:spPr>
          <a:xfrm>
            <a:off x="-1" y="0"/>
            <a:ext cx="9549443" cy="775845"/>
          </a:xfrm>
          <a:prstGeom prst="rect">
            <a:avLst/>
          </a:prstGeom>
        </p:spPr>
        <p:txBody>
          <a:bodyPr/>
          <a:lstStyle>
            <a:lvl1pPr algn="l">
              <a:defRPr sz="4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Homework</a:t>
            </a:r>
          </a:p>
        </p:txBody>
      </p:sp>
      <p:pic>
        <p:nvPicPr>
          <p:cNvPr id="243" name="Рисунок 5" descr="Рисунок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200526" y="-63723"/>
            <a:ext cx="1991475" cy="1105269"/>
          </a:xfrm>
          <a:prstGeom prst="rect">
            <a:avLst/>
          </a:prstGeom>
          <a:ln w="12700">
            <a:miter lim="400000"/>
          </a:ln>
        </p:spPr>
      </p:pic>
      <p:sp>
        <p:nvSpPr>
          <p:cNvPr id="244" name="TextBox 8"/>
          <p:cNvSpPr txBox="1"/>
          <p:nvPr/>
        </p:nvSpPr>
        <p:spPr>
          <a:xfrm>
            <a:off x="4418773" y="1065946"/>
            <a:ext cx="3354454" cy="3254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Продолжайте редактировать свое </a:t>
            </a:r>
            <a:r>
              <a:t>CV.</a:t>
            </a:r>
          </a:p>
          <a:p>
            <a:pPr marL="180473" indent="-180473">
              <a:buSzPct val="100000"/>
              <a:buChar char="-"/>
            </a:pPr>
            <a:r>
              <a:t>сделать таблицу в одной из секции своего резюме </a:t>
            </a:r>
          </a:p>
          <a:p>
            <a:pPr marL="180473" indent="-180473">
              <a:buSzPct val="100000"/>
              <a:buChar char="-"/>
            </a:pPr>
            <a:r>
              <a:t>включить в резюме те свойства которые мы проходили и сами изучали (особенно не забыть margin, padding, grid)</a:t>
            </a:r>
          </a:p>
          <a:p>
            <a:pPr marL="180473" indent="-180473">
              <a:buSzPct val="100000"/>
              <a:buChar char="-"/>
            </a:pPr>
            <a:r>
              <a:t>Изучить text styling самостоятельно</a:t>
            </a:r>
          </a:p>
          <a:p>
            <a:pPr marL="180473" indent="-180473">
              <a:buSzPct val="100000"/>
              <a:buChar char="-"/>
            </a:pPr>
            <a:r>
              <a:t>Добавить Font styling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Рисунок 7" descr="Рисунок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888"/>
            <a:ext cx="12192000" cy="6858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4" name="Рисунок 5" descr="Рисунок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200526" y="-63723"/>
            <a:ext cx="1991475" cy="1105269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AHwOwysIhphsAMdBw7lTBsQiMm5jFC4l2T1Hp4_ExQD6-LOoLrAZhIiglqjnRRcxpcMLGpuANpdQthfP-DnzYkkCdBi8OZ1cKWmeM5GaxpS2leFyFdTDnNL-14_quE2iUWE57DsIhH5TZ20kCLgn6obtuw=s2048.png" descr="AHwOwysIhphsAMdBw7lTBsQiMm5jFC4l2T1Hp4_ExQD6-LOoLrAZhIiglqjnRRcxpcMLGpuANpdQthfP-DnzYkkCdBi8OZ1cKWmeM5GaxpS2leFyFdTDnNL-14_quE2iUWE57DsIhH5TZ20kCLgn6obtuw=s2048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847821" y="153815"/>
            <a:ext cx="7037590" cy="65503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Рисунок 7" descr="Рисунок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888"/>
            <a:ext cx="12192000" cy="6858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Рисунок 5" descr="Рисунок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200526" y="-63723"/>
            <a:ext cx="1991475" cy="1105269"/>
          </a:xfrm>
          <a:prstGeom prst="rect">
            <a:avLst/>
          </a:prstGeom>
          <a:ln w="12700">
            <a:miter lim="400000"/>
          </a:ln>
        </p:spPr>
      </p:pic>
      <p:sp>
        <p:nvSpPr>
          <p:cNvPr id="129" name="Заголовок 1"/>
          <p:cNvSpPr txBox="1"/>
          <p:nvPr/>
        </p:nvSpPr>
        <p:spPr>
          <a:xfrm>
            <a:off x="459205" y="200428"/>
            <a:ext cx="9555990" cy="8337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896111">
              <a:lnSpc>
                <a:spcPct val="90000"/>
              </a:lnSpc>
              <a:defRPr sz="3136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Повторение прошлого урока и пропущенных моментов</a:t>
            </a:r>
          </a:p>
        </p:txBody>
      </p:sp>
      <p:sp>
        <p:nvSpPr>
          <p:cNvPr id="130" name="Заголовок 1"/>
          <p:cNvSpPr txBox="1"/>
          <p:nvPr/>
        </p:nvSpPr>
        <p:spPr>
          <a:xfrm>
            <a:off x="663720" y="2597510"/>
            <a:ext cx="9555990" cy="833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Селекторы и конфликты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Рисунок 7" descr="Рисунок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888"/>
            <a:ext cx="12192000" cy="6858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3" name="Рисунок 5" descr="Рисунок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200526" y="-63723"/>
            <a:ext cx="1991475" cy="1105269"/>
          </a:xfrm>
          <a:prstGeom prst="rect">
            <a:avLst/>
          </a:prstGeom>
          <a:ln w="12700">
            <a:miter lim="400000"/>
          </a:ln>
        </p:spPr>
      </p:pic>
      <p:sp>
        <p:nvSpPr>
          <p:cNvPr id="134" name="Заголовок 1"/>
          <p:cNvSpPr txBox="1"/>
          <p:nvPr/>
        </p:nvSpPr>
        <p:spPr>
          <a:xfrm>
            <a:off x="459205" y="200428"/>
            <a:ext cx="9555990" cy="8337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896111">
              <a:lnSpc>
                <a:spcPct val="90000"/>
              </a:lnSpc>
              <a:defRPr sz="3136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Повторение прошлого урока и пропущенных моментов</a:t>
            </a:r>
          </a:p>
        </p:txBody>
      </p:sp>
      <p:sp>
        <p:nvSpPr>
          <p:cNvPr id="135" name="Заголовок 1"/>
          <p:cNvSpPr txBox="1"/>
          <p:nvPr/>
        </p:nvSpPr>
        <p:spPr>
          <a:xfrm>
            <a:off x="459205" y="980769"/>
            <a:ext cx="9555990" cy="833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Селекторы и конфликты</a:t>
            </a:r>
          </a:p>
        </p:txBody>
      </p:sp>
      <p:pic>
        <p:nvPicPr>
          <p:cNvPr id="136" name="Screenshot 2023-10-30 at 15.38.29.png" descr="Screenshot 2023-10-30 at 15.38.29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499205" y="1927213"/>
            <a:ext cx="9193590" cy="4328412"/>
          </a:xfrm>
          <a:prstGeom prst="rect">
            <a:avLst/>
          </a:prstGeom>
          <a:ln w="12700">
            <a:miter lim="400000"/>
          </a:ln>
        </p:spPr>
      </p:pic>
      <p:sp>
        <p:nvSpPr>
          <p:cNvPr id="137" name="https://developer.mozilla.org/ru/docs/Learn/CSS/Building_blocks/Cascade_and_inheritance"/>
          <p:cNvSpPr txBox="1"/>
          <p:nvPr/>
        </p:nvSpPr>
        <p:spPr>
          <a:xfrm>
            <a:off x="5404268" y="1171785"/>
            <a:ext cx="7015031" cy="6251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</a:defRPr>
            </a:lvl1pPr>
          </a:lstStyle>
          <a:p>
            <a:pPr>
              <a:defRPr u="none">
                <a:solidFill>
                  <a:srgbClr val="000000"/>
                </a:solidFill>
                <a:uFillTx/>
              </a:defRPr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</a:rPr>
              <a:t>https://developer.mozilla.org/ru/docs/Learn/CSS/Building_blocks/Cascade_and_inheritance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Рисунок 7" descr="Рисунок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888"/>
            <a:ext cx="12192000" cy="6858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0" name="Рисунок 5" descr="Рисунок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200526" y="-63723"/>
            <a:ext cx="1991475" cy="1105269"/>
          </a:xfrm>
          <a:prstGeom prst="rect">
            <a:avLst/>
          </a:prstGeom>
          <a:ln w="12700">
            <a:miter lim="400000"/>
          </a:ln>
        </p:spPr>
      </p:pic>
      <p:sp>
        <p:nvSpPr>
          <p:cNvPr id="141" name="Заголовок 1"/>
          <p:cNvSpPr txBox="1"/>
          <p:nvPr/>
        </p:nvSpPr>
        <p:spPr>
          <a:xfrm>
            <a:off x="459205" y="200428"/>
            <a:ext cx="9555990" cy="8337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896111">
              <a:lnSpc>
                <a:spcPct val="90000"/>
              </a:lnSpc>
              <a:defRPr sz="3136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Повторение прошлого урока и пропущенных моментов</a:t>
            </a:r>
          </a:p>
        </p:txBody>
      </p:sp>
      <p:sp>
        <p:nvSpPr>
          <p:cNvPr id="142" name="Заголовок 1"/>
          <p:cNvSpPr txBox="1"/>
          <p:nvPr/>
        </p:nvSpPr>
        <p:spPr>
          <a:xfrm>
            <a:off x="663720" y="2597510"/>
            <a:ext cx="9555990" cy="833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Селекторы и конфликты (!important)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Рисунок 7" descr="Рисунок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5" name="Рисунок 5" descr="Рисунок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200526" y="-63723"/>
            <a:ext cx="1991477" cy="1105269"/>
          </a:xfrm>
          <a:prstGeom prst="rect">
            <a:avLst/>
          </a:prstGeom>
          <a:ln w="12700">
            <a:miter lim="400000"/>
          </a:ln>
        </p:spPr>
      </p:pic>
      <p:sp>
        <p:nvSpPr>
          <p:cNvPr id="146" name="Заголовок 1"/>
          <p:cNvSpPr txBox="1"/>
          <p:nvPr/>
        </p:nvSpPr>
        <p:spPr>
          <a:xfrm>
            <a:off x="459205" y="200428"/>
            <a:ext cx="9555990" cy="8337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Box Model</a:t>
            </a:r>
          </a:p>
        </p:txBody>
      </p:sp>
      <p:sp>
        <p:nvSpPr>
          <p:cNvPr id="147" name="Заголовок 1"/>
          <p:cNvSpPr txBox="1"/>
          <p:nvPr/>
        </p:nvSpPr>
        <p:spPr>
          <a:xfrm>
            <a:off x="459205" y="1405804"/>
            <a:ext cx="9555990" cy="37022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/>
          <a:p>
            <a:pPr marL="192505" indent="-192505" defTabSz="548640">
              <a:lnSpc>
                <a:spcPct val="90000"/>
              </a:lnSpc>
              <a:buSzPct val="100000"/>
              <a:buChar char="•"/>
              <a:defRPr sz="1900">
                <a:solidFill>
                  <a:srgbClr val="FF26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Block </a:t>
            </a:r>
            <a:r>
              <a:rPr>
                <a:solidFill>
                  <a:srgbClr val="FFFFFF"/>
                </a:solidFill>
              </a:rPr>
              <a:t>(div, h1, p)</a:t>
            </a:r>
            <a:endParaRPr>
              <a:solidFill>
                <a:srgbClr val="FFFFFF"/>
              </a:solidFill>
            </a:endParaRPr>
          </a:p>
          <a:p>
            <a:pPr lvl="1" marL="421105" indent="-192505" defTabSz="548640">
              <a:lnSpc>
                <a:spcPct val="90000"/>
              </a:lnSpc>
              <a:buSzPct val="100000"/>
              <a:buChar char="•"/>
              <a:defRPr sz="19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Начнётся </a:t>
            </a:r>
            <a:r>
              <a:rPr>
                <a:solidFill>
                  <a:srgbClr val="00F900"/>
                </a:solidFill>
              </a:rPr>
              <a:t>с новой строки</a:t>
            </a:r>
            <a:r>
              <a:t>. </a:t>
            </a:r>
          </a:p>
          <a:p>
            <a:pPr lvl="1" marL="421105" indent="-192505" defTabSz="548640">
              <a:lnSpc>
                <a:spcPct val="90000"/>
              </a:lnSpc>
              <a:buSzPct val="100000"/>
              <a:buChar char="•"/>
              <a:defRPr sz="19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Будет расширяться вдоль строки таким образом, чтобы заполнить всё пространство, доступное в её контейнере. В большинстве случаев это означает, что блок станет такой же ширины, как и его контейнер, </a:t>
            </a:r>
            <a:r>
              <a:rPr>
                <a:solidFill>
                  <a:srgbClr val="00F900"/>
                </a:solidFill>
              </a:rPr>
              <a:t>заполняя 100% доступного пространства</a:t>
            </a:r>
            <a:r>
              <a:t>. </a:t>
            </a:r>
          </a:p>
          <a:p>
            <a:pPr lvl="1" marL="421105" indent="-192505" defTabSz="548640">
              <a:lnSpc>
                <a:spcPct val="90000"/>
              </a:lnSpc>
              <a:buSzPct val="100000"/>
              <a:buChar char="•"/>
              <a:defRPr sz="19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Будут применяться свойства </a:t>
            </a:r>
            <a:r>
              <a:rPr>
                <a:solidFill>
                  <a:srgbClr val="00F900"/>
                </a:solidFill>
              </a:rPr>
              <a:t>width и height</a:t>
            </a:r>
            <a:r>
              <a:t>. </a:t>
            </a:r>
          </a:p>
          <a:p>
            <a:pPr lvl="1" marL="421105" indent="-192505" defTabSz="548640">
              <a:lnSpc>
                <a:spcPct val="90000"/>
              </a:lnSpc>
              <a:buSzPct val="100000"/>
              <a:buChar char="•"/>
              <a:defRPr sz="19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Внешние и внутренние отступы, рамка будут </a:t>
            </a:r>
            <a:r>
              <a:rPr>
                <a:solidFill>
                  <a:srgbClr val="00F900"/>
                </a:solidFill>
              </a:rPr>
              <a:t>отодвигать от него другие элементы</a:t>
            </a:r>
            <a:r>
              <a:t>.</a:t>
            </a:r>
          </a:p>
          <a:p>
            <a:pPr marL="192505" indent="-192505" defTabSz="548640">
              <a:lnSpc>
                <a:spcPct val="90000"/>
              </a:lnSpc>
              <a:buSzPct val="100000"/>
              <a:buChar char="•"/>
              <a:defRPr sz="1900">
                <a:solidFill>
                  <a:srgbClr val="FF26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Inline </a:t>
            </a:r>
            <a:r>
              <a:rPr>
                <a:solidFill>
                  <a:srgbClr val="FFFFFF"/>
                </a:solidFill>
              </a:rPr>
              <a:t>(span, a, em, strong)</a:t>
            </a:r>
            <a:endParaRPr>
              <a:solidFill>
                <a:srgbClr val="FFFFFF"/>
              </a:solidFill>
            </a:endParaRPr>
          </a:p>
          <a:p>
            <a:pPr lvl="1" marL="421105" indent="-192505" defTabSz="548640">
              <a:lnSpc>
                <a:spcPct val="90000"/>
              </a:lnSpc>
              <a:buSzPct val="100000"/>
              <a:buChar char="•"/>
              <a:defRPr sz="19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Он </a:t>
            </a:r>
            <a:r>
              <a:rPr>
                <a:solidFill>
                  <a:srgbClr val="FF9300"/>
                </a:solidFill>
              </a:rPr>
              <a:t>не будет начинаться с новой строки</a:t>
            </a:r>
            <a:r>
              <a:t>. </a:t>
            </a:r>
          </a:p>
          <a:p>
            <a:pPr lvl="1" marL="421105" indent="-192505" defTabSz="548640">
              <a:lnSpc>
                <a:spcPct val="90000"/>
              </a:lnSpc>
              <a:buSzPct val="100000"/>
              <a:buChar char="•"/>
              <a:defRPr sz="19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Свойства </a:t>
            </a:r>
            <a:r>
              <a:rPr>
                <a:solidFill>
                  <a:srgbClr val="FF9300"/>
                </a:solidFill>
              </a:rPr>
              <a:t>width и height не будут применяться</a:t>
            </a:r>
            <a:r>
              <a:t>. </a:t>
            </a:r>
          </a:p>
          <a:p>
            <a:pPr lvl="1" marL="421105" indent="-192505" defTabSz="548640">
              <a:lnSpc>
                <a:spcPct val="90000"/>
              </a:lnSpc>
              <a:buSzPct val="100000"/>
              <a:buChar char="•"/>
              <a:defRPr sz="1900">
                <a:solidFill>
                  <a:srgbClr val="FF93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Вертикальные</a:t>
            </a:r>
            <a:r>
              <a:rPr>
                <a:solidFill>
                  <a:srgbClr val="FFFFFF"/>
                </a:solidFill>
              </a:rPr>
              <a:t> </a:t>
            </a:r>
            <a:r>
              <a:t>внешние и внутренние отступы, рамки будут применяться, но</a:t>
            </a:r>
            <a:r>
              <a:rPr>
                <a:solidFill>
                  <a:srgbClr val="FFFFFF"/>
                </a:solidFill>
              </a:rPr>
              <a:t> </a:t>
            </a:r>
            <a:r>
              <a:t>не будут отодвигать</a:t>
            </a:r>
            <a:r>
              <a:rPr>
                <a:solidFill>
                  <a:srgbClr val="FFFFFF"/>
                </a:solidFill>
              </a:rPr>
              <a:t> </a:t>
            </a:r>
            <a:r>
              <a:t>другие строчные элементы</a:t>
            </a:r>
            <a:r>
              <a:rPr>
                <a:solidFill>
                  <a:srgbClr val="FFFFFF"/>
                </a:solidFill>
              </a:rPr>
              <a:t>. </a:t>
            </a:r>
            <a:r>
              <a:rPr>
                <a:solidFill>
                  <a:srgbClr val="00F900"/>
                </a:solidFill>
              </a:rPr>
              <a:t>Горизонтальные внешние и внутренние отступы, рамки будут применяться и будут отодвигать</a:t>
            </a:r>
            <a:r>
              <a:rPr>
                <a:solidFill>
                  <a:srgbClr val="FFFFFF"/>
                </a:solidFill>
              </a:rPr>
              <a:t> </a:t>
            </a:r>
            <a:r>
              <a:rPr>
                <a:solidFill>
                  <a:srgbClr val="00F900"/>
                </a:solidFill>
              </a:rPr>
              <a:t>другие строчные элементы.</a:t>
            </a:r>
          </a:p>
        </p:txBody>
      </p:sp>
      <p:sp>
        <p:nvSpPr>
          <p:cNvPr id="148" name="Свойство display"/>
          <p:cNvSpPr txBox="1"/>
          <p:nvPr/>
        </p:nvSpPr>
        <p:spPr>
          <a:xfrm>
            <a:off x="3523565" y="626892"/>
            <a:ext cx="2706503" cy="411518"/>
          </a:xfrm>
          <a:prstGeom prst="rect">
            <a:avLst/>
          </a:prstGeom>
          <a:solidFill>
            <a:schemeClr val="accent3"/>
          </a:solidFill>
          <a:ln w="19050">
            <a:solidFill>
              <a:srgbClr val="FFFFF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Свойство display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Рисунок 7" descr="Рисунок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888"/>
            <a:ext cx="12192000" cy="6858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1" name="Рисунок 5" descr="Рисунок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200526" y="-63723"/>
            <a:ext cx="1991475" cy="1105269"/>
          </a:xfrm>
          <a:prstGeom prst="rect">
            <a:avLst/>
          </a:prstGeom>
          <a:ln w="12700">
            <a:miter lim="400000"/>
          </a:ln>
        </p:spPr>
      </p:pic>
      <p:sp>
        <p:nvSpPr>
          <p:cNvPr id="152" name="Заголовок 1"/>
          <p:cNvSpPr txBox="1"/>
          <p:nvPr/>
        </p:nvSpPr>
        <p:spPr>
          <a:xfrm>
            <a:off x="459205" y="200428"/>
            <a:ext cx="9555990" cy="8337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Наследование</a:t>
            </a:r>
          </a:p>
        </p:txBody>
      </p:sp>
      <p:sp>
        <p:nvSpPr>
          <p:cNvPr id="153" name="Заголовок 1"/>
          <p:cNvSpPr txBox="1"/>
          <p:nvPr/>
        </p:nvSpPr>
        <p:spPr>
          <a:xfrm>
            <a:off x="663720" y="1553307"/>
            <a:ext cx="9555990" cy="26115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/>
          <a:p>
            <a:pPr defTabSz="850391">
              <a:lnSpc>
                <a:spcPct val="90000"/>
              </a:lnSpc>
              <a:defRPr sz="2976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Примеры наследования со свойствами: color, font, width, height</a:t>
            </a:r>
          </a:p>
          <a:p>
            <a:pPr marL="397844" indent="-397844" defTabSz="850391">
              <a:lnSpc>
                <a:spcPct val="90000"/>
              </a:lnSpc>
              <a:buSzPct val="100000"/>
              <a:buAutoNum type="arabicPeriod" startAt="1"/>
              <a:defRPr sz="2976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Порядок следования (если два раза написали для p стили то применится последний)</a:t>
            </a:r>
          </a:p>
          <a:p>
            <a:pPr marL="397844" indent="-397844" defTabSz="850391">
              <a:lnSpc>
                <a:spcPct val="90000"/>
              </a:lnSpc>
              <a:buSzPct val="100000"/>
              <a:buAutoNum type="arabicPeriod" startAt="1"/>
              <a:defRPr sz="2976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Специфичность (tag &lt; class &lt; id)</a:t>
            </a:r>
          </a:p>
          <a:p>
            <a:pPr marL="397844" indent="-397844" defTabSz="850391">
              <a:lnSpc>
                <a:spcPct val="90000"/>
              </a:lnSpc>
              <a:buSzPct val="100000"/>
              <a:buAutoNum type="arabicPeriod" startAt="1"/>
              <a:defRPr sz="2976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Важность</a:t>
            </a:r>
          </a:p>
        </p:txBody>
      </p:sp>
      <p:sp>
        <p:nvSpPr>
          <p:cNvPr id="154" name="Inherit, initial, unset, revert, all"/>
          <p:cNvSpPr txBox="1"/>
          <p:nvPr/>
        </p:nvSpPr>
        <p:spPr>
          <a:xfrm>
            <a:off x="4609000" y="641480"/>
            <a:ext cx="2987835" cy="352139"/>
          </a:xfrm>
          <a:prstGeom prst="rect">
            <a:avLst/>
          </a:prstGeom>
          <a:solidFill>
            <a:schemeClr val="accent3"/>
          </a:solidFill>
          <a:ln w="19050">
            <a:solidFill>
              <a:srgbClr val="FFFFF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Inherit, initial, unset, revert, all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Рисунок 7" descr="Рисунок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7" name="Рисунок 5" descr="Рисунок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200526" y="-63723"/>
            <a:ext cx="1991476" cy="1105269"/>
          </a:xfrm>
          <a:prstGeom prst="rect">
            <a:avLst/>
          </a:prstGeom>
          <a:ln w="12700">
            <a:miter lim="400000"/>
          </a:ln>
        </p:spPr>
      </p:pic>
      <p:sp>
        <p:nvSpPr>
          <p:cNvPr id="158" name="Заголовок 1"/>
          <p:cNvSpPr txBox="1"/>
          <p:nvPr/>
        </p:nvSpPr>
        <p:spPr>
          <a:xfrm>
            <a:off x="459206" y="200429"/>
            <a:ext cx="9555988" cy="1248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Каскад и наследование</a:t>
            </a:r>
          </a:p>
        </p:txBody>
      </p:sp>
      <p:sp>
        <p:nvSpPr>
          <p:cNvPr id="159" name="https://developer.mozilla.org/ru/docs/Learn/CSS/Building_blocks/Cascade_and_inheritance"/>
          <p:cNvSpPr txBox="1"/>
          <p:nvPr/>
        </p:nvSpPr>
        <p:spPr>
          <a:xfrm>
            <a:off x="1155272" y="2539854"/>
            <a:ext cx="10366349" cy="333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180473" indent="-180473">
              <a:buSzPct val="100000"/>
              <a:buChar char="•"/>
              <a:defRPr>
                <a:solidFill>
                  <a:srgbClr val="00F900"/>
                </a:solidFill>
              </a:defRPr>
            </a:lvl1pPr>
          </a:lstStyle>
          <a:p>
            <a:pPr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00F900"/>
                </a:solidFill>
              </a:rPr>
              <a:t>https://developer.mozilla.org/ru/docs/Learn/CSS/Building_blocks/Cascade_and_inheritance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Тема 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Тема 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