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hyperlink" Target="https://developer.mozilla.org/ru/docs/Glossary/Viewport" TargetMode="External"/><Relationship Id="rId5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hyperlink" Target="https://developer.mozilla.org/ru/docs/Glossary/Viewport" TargetMode="External"/><Relationship Id="rId5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hyperlink" Target="https://developer.mozilla.org/en-US/docs/Web/CSS/position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hyperlink" Target="https://developer.mozilla.org/en-US/docs/Web/CSS/z-index" TargetMode="External"/><Relationship Id="rId5" Type="http://schemas.openxmlformats.org/officeDocument/2006/relationships/hyperlink" Target="https://developer.mozilla.org/en-US/docs/Web/CSS/CSS_positioned_layout/Understanding_z-index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hyperlink" Target="https://css-tricks.com/snippets/css/a-guide-to-flexbox/" TargetMode="External"/><Relationship Id="rId5" Type="http://schemas.openxmlformats.org/officeDocument/2006/relationships/hyperlink" Target="https://developer.mozilla.org/en-US/docs/Learn/CSS/CSS_layout/Flexbox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Заголовок 1"/>
          <p:cNvSpPr txBox="1"/>
          <p:nvPr>
            <p:ph type="ctrTitle"/>
          </p:nvPr>
        </p:nvSpPr>
        <p:spPr>
          <a:xfrm>
            <a:off x="755902" y="3399768"/>
            <a:ext cx="10640756" cy="77584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Адаптивная Верстка</a:t>
            </a:r>
          </a:p>
        </p:txBody>
      </p:sp>
      <p:sp>
        <p:nvSpPr>
          <p:cNvPr id="96" name="Подзаголовок 2"/>
          <p:cNvSpPr txBox="1"/>
          <p:nvPr>
            <p:ph type="subTitle" sz="quarter" idx="1"/>
          </p:nvPr>
        </p:nvSpPr>
        <p:spPr>
          <a:xfrm>
            <a:off x="1514120" y="4171527"/>
            <a:ext cx="9163758" cy="45044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Sapsan-Code</a:t>
            </a:r>
          </a:p>
        </p:txBody>
      </p:sp>
      <p:pic>
        <p:nvPicPr>
          <p:cNvPr id="97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9807" y="320231"/>
            <a:ext cx="5110933" cy="2836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Заголовок 1"/>
          <p:cNvSpPr txBox="1"/>
          <p:nvPr>
            <p:ph type="ctrTitle"/>
          </p:nvPr>
        </p:nvSpPr>
        <p:spPr>
          <a:xfrm>
            <a:off x="-1" y="0"/>
            <a:ext cx="9549443" cy="1752699"/>
          </a:xfrm>
          <a:prstGeom prst="rect">
            <a:avLst/>
          </a:prstGeom>
        </p:spPr>
        <p:txBody>
          <a:bodyPr/>
          <a:lstStyle/>
          <a:p>
            <a: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Псевдо-класс</a:t>
            </a:r>
            <a:r>
              <a:t>ы нужные </a:t>
            </a:r>
          </a:p>
          <a:p>
            <a: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относительно родителя</a:t>
            </a:r>
          </a:p>
        </p:txBody>
      </p:sp>
      <p:pic>
        <p:nvPicPr>
          <p:cNvPr id="150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:nth-child()…"/>
          <p:cNvSpPr txBox="1"/>
          <p:nvPr/>
        </p:nvSpPr>
        <p:spPr>
          <a:xfrm>
            <a:off x="7274529" y="354329"/>
            <a:ext cx="1651160" cy="614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2400"/>
              </a:spcBef>
              <a:defRPr sz="1600">
                <a:solidFill>
                  <a:srgbClr val="1B1B1B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:nth-child()</a:t>
            </a:r>
          </a:p>
          <a:p>
            <a:pPr defTabSz="457200">
              <a:spcBef>
                <a:spcPts val="2400"/>
              </a:spcBef>
              <a:defRPr sz="1600">
                <a:solidFill>
                  <a:srgbClr val="1B1B1B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:nth-last-child()</a:t>
            </a:r>
          </a:p>
          <a:p>
            <a:pPr defTabSz="457200">
              <a:defRPr sz="1600">
                <a:solidFill>
                  <a:srgbClr val="1B1B1B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spcBef>
                <a:spcPts val="2400"/>
              </a:spcBef>
              <a:defRPr sz="1600">
                <a:solidFill>
                  <a:srgbClr val="1B1B1B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:nth-last-of-type()</a:t>
            </a:r>
          </a:p>
          <a:p>
            <a:pPr defTabSz="457200">
              <a:defRPr sz="1600">
                <a:solidFill>
                  <a:srgbClr val="1B1B1B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spcBef>
                <a:spcPts val="2400"/>
              </a:spcBef>
              <a:defRPr sz="1600">
                <a:solidFill>
                  <a:srgbClr val="1B1B1B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:nth-of-type()</a:t>
            </a:r>
          </a:p>
          <a:p>
            <a:pPr defTabSz="457200">
              <a:spcBef>
                <a:spcPts val="2400"/>
              </a:spcBef>
              <a:defRPr sz="1600">
                <a:solidFill>
                  <a:srgbClr val="1B1B1B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:first-child</a:t>
            </a:r>
          </a:p>
          <a:p>
            <a:pPr defTabSz="457200">
              <a:defRPr sz="1600">
                <a:solidFill>
                  <a:srgbClr val="1B1B1B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spcBef>
                <a:spcPts val="2400"/>
              </a:spcBef>
              <a:defRPr sz="1600">
                <a:solidFill>
                  <a:srgbClr val="1B1B1B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:first-of-type</a:t>
            </a:r>
          </a:p>
          <a:p>
            <a:pPr defTabSz="457200">
              <a:defRPr sz="1600">
                <a:solidFill>
                  <a:srgbClr val="1B1B1B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spcBef>
                <a:spcPts val="2400"/>
              </a:spcBef>
              <a:defRPr sz="1600">
                <a:solidFill>
                  <a:srgbClr val="1B1B1B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:last-child</a:t>
            </a:r>
          </a:p>
          <a:p>
            <a:pPr defTabSz="457200">
              <a:defRPr sz="1600">
                <a:solidFill>
                  <a:srgbClr val="1B1B1B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spcBef>
                <a:spcPts val="2400"/>
              </a:spcBef>
              <a:defRPr sz="1600">
                <a:solidFill>
                  <a:srgbClr val="1B1B1B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:last-of-type</a:t>
            </a:r>
          </a:p>
          <a:p>
            <a:pPr defTabSz="457200">
              <a:defRPr sz="1600">
                <a:solidFill>
                  <a:srgbClr val="1B1B1B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/>
          <a:p>
            <a: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Псевдо-класс</a:t>
            </a:r>
            <a:r>
              <a:t>: the n-th child </a:t>
            </a:r>
          </a:p>
        </p:txBody>
      </p:sp>
      <p:pic>
        <p:nvPicPr>
          <p:cNvPr id="155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extBox 8"/>
          <p:cNvSpPr txBox="1"/>
          <p:nvPr/>
        </p:nvSpPr>
        <p:spPr>
          <a:xfrm>
            <a:off x="2931256" y="2937142"/>
            <a:ext cx="6110952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</a:t>
            </a:r>
            <a:r>
              <a:rPr>
                <a:solidFill>
                  <a:srgbClr val="89DDF3"/>
                </a:solidFill>
              </a:rPr>
              <a:t>:</a:t>
            </a:r>
            <a:r>
              <a:rPr>
                <a:solidFill>
                  <a:srgbClr val="FFCB6B"/>
                </a:solidFill>
              </a:rPr>
              <a:t>nth-child</a:t>
            </a:r>
            <a:r>
              <a:rPr>
                <a:solidFill>
                  <a:srgbClr val="EEFFFF"/>
                </a:solidFill>
              </a:rPr>
              <a:t>(</a:t>
            </a:r>
            <a:r>
              <a:rPr>
                <a:solidFill>
                  <a:srgbClr val="FFCB6B"/>
                </a:solidFill>
              </a:rPr>
              <a:t>1</a:t>
            </a:r>
            <a:r>
              <a:rPr>
                <a:solidFill>
                  <a:srgbClr val="EEFFFF"/>
                </a:solidFill>
              </a:rPr>
              <a:t>) {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blue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</a:t>
            </a:r>
            <a:r>
              <a:rPr>
                <a:solidFill>
                  <a:srgbClr val="89DDF3"/>
                </a:solidFill>
              </a:rPr>
              <a:t>:</a:t>
            </a:r>
            <a:r>
              <a:rPr>
                <a:solidFill>
                  <a:srgbClr val="FFCB6B"/>
                </a:solidFill>
              </a:rPr>
              <a:t>nth-child</a:t>
            </a:r>
            <a:r>
              <a:rPr>
                <a:solidFill>
                  <a:srgbClr val="EEFFFF"/>
                </a:solidFill>
              </a:rPr>
              <a:t>(</a:t>
            </a:r>
            <a:r>
              <a:rPr>
                <a:solidFill>
                  <a:srgbClr val="FFCB6B"/>
                </a:solidFill>
              </a:rPr>
              <a:t>2</a:t>
            </a:r>
            <a:r>
              <a:rPr>
                <a:solidFill>
                  <a:srgbClr val="EEFFFF"/>
                </a:solidFill>
              </a:rPr>
              <a:t>) {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red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</a:t>
            </a:r>
            <a:r>
              <a:rPr>
                <a:solidFill>
                  <a:srgbClr val="89DDF3"/>
                </a:solidFill>
              </a:rPr>
              <a:t>:</a:t>
            </a:r>
            <a:r>
              <a:rPr>
                <a:solidFill>
                  <a:srgbClr val="FFCB6B"/>
                </a:solidFill>
              </a:rPr>
              <a:t>nth-child</a:t>
            </a:r>
            <a:r>
              <a:rPr>
                <a:solidFill>
                  <a:srgbClr val="EEFFFF"/>
                </a:solidFill>
              </a:rPr>
              <a:t>(</a:t>
            </a:r>
            <a:r>
              <a:rPr>
                <a:solidFill>
                  <a:srgbClr val="FFCB6B"/>
                </a:solidFill>
              </a:rPr>
              <a:t>3</a:t>
            </a:r>
            <a:r>
              <a:rPr>
                <a:solidFill>
                  <a:srgbClr val="EEFFFF"/>
                </a:solidFill>
              </a:rPr>
              <a:t>) {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green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/>
          <a:p>
            <a: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Псевдо-класс</a:t>
            </a:r>
            <a:r>
              <a:t>: the n-th child </a:t>
            </a:r>
          </a:p>
        </p:txBody>
      </p:sp>
      <p:pic>
        <p:nvPicPr>
          <p:cNvPr id="160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extBox 8"/>
          <p:cNvSpPr txBox="1"/>
          <p:nvPr/>
        </p:nvSpPr>
        <p:spPr>
          <a:xfrm>
            <a:off x="2931256" y="2937142"/>
            <a:ext cx="6110952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</a:t>
            </a:r>
            <a:r>
              <a:rPr>
                <a:solidFill>
                  <a:srgbClr val="89DDF3"/>
                </a:solidFill>
              </a:rPr>
              <a:t>:</a:t>
            </a:r>
            <a:r>
              <a:rPr>
                <a:solidFill>
                  <a:srgbClr val="FFCB6B"/>
                </a:solidFill>
              </a:rPr>
              <a:t>nth-child</a:t>
            </a:r>
            <a:r>
              <a:rPr>
                <a:solidFill>
                  <a:srgbClr val="EEFFFF"/>
                </a:solidFill>
              </a:rPr>
              <a:t>(</a:t>
            </a:r>
            <a:r>
              <a:rPr>
                <a:solidFill>
                  <a:srgbClr val="FFCB6B"/>
                </a:solidFill>
              </a:rPr>
              <a:t>1</a:t>
            </a:r>
            <a:r>
              <a:rPr>
                <a:solidFill>
                  <a:srgbClr val="EEFFFF"/>
                </a:solidFill>
              </a:rPr>
              <a:t>) {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blue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</a:t>
            </a:r>
            <a:r>
              <a:rPr>
                <a:solidFill>
                  <a:srgbClr val="89DDF3"/>
                </a:solidFill>
              </a:rPr>
              <a:t>:</a:t>
            </a:r>
            <a:r>
              <a:rPr>
                <a:solidFill>
                  <a:srgbClr val="FFCB6B"/>
                </a:solidFill>
              </a:rPr>
              <a:t>nth-child</a:t>
            </a:r>
            <a:r>
              <a:rPr>
                <a:solidFill>
                  <a:srgbClr val="EEFFFF"/>
                </a:solidFill>
              </a:rPr>
              <a:t>(</a:t>
            </a:r>
            <a:r>
              <a:rPr>
                <a:solidFill>
                  <a:srgbClr val="FFCB6B"/>
                </a:solidFill>
              </a:rPr>
              <a:t>2</a:t>
            </a:r>
            <a:r>
              <a:rPr>
                <a:solidFill>
                  <a:srgbClr val="EEFFFF"/>
                </a:solidFill>
              </a:rPr>
              <a:t>) {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red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</a:t>
            </a:r>
            <a:r>
              <a:rPr>
                <a:solidFill>
                  <a:srgbClr val="89DDF3"/>
                </a:solidFill>
              </a:rPr>
              <a:t>:</a:t>
            </a:r>
            <a:r>
              <a:rPr>
                <a:solidFill>
                  <a:srgbClr val="FFCB6B"/>
                </a:solidFill>
              </a:rPr>
              <a:t>nth-child</a:t>
            </a:r>
            <a:r>
              <a:rPr>
                <a:solidFill>
                  <a:srgbClr val="EEFFFF"/>
                </a:solidFill>
              </a:rPr>
              <a:t>(</a:t>
            </a:r>
            <a:r>
              <a:rPr>
                <a:solidFill>
                  <a:srgbClr val="FFCB6B"/>
                </a:solidFill>
              </a:rPr>
              <a:t>3</a:t>
            </a:r>
            <a:r>
              <a:rPr>
                <a:solidFill>
                  <a:srgbClr val="EEFFFF"/>
                </a:solidFill>
              </a:rPr>
              <a:t>) {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green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 defTabSz="429768">
              <a:lnSpc>
                <a:spcPct val="100000"/>
              </a:lnSpc>
              <a:defRPr sz="350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Responsive</a:t>
            </a:r>
            <a:endParaRPr sz="1128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65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https://developer.mozilla.org/ru/docs/Glossary/Viewport"/>
          <p:cNvSpPr txBox="1"/>
          <p:nvPr/>
        </p:nvSpPr>
        <p:spPr>
          <a:xfrm>
            <a:off x="2452558" y="5893276"/>
            <a:ext cx="7286884" cy="857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https://developer.mozilla.org/ru/docs/Glossary/Viewport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 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</p:txBody>
      </p:sp>
      <p:sp>
        <p:nvSpPr>
          <p:cNvPr id="167" name="https://www.w3schools.com/html/html_head.asp"/>
          <p:cNvSpPr txBox="1"/>
          <p:nvPr/>
        </p:nvSpPr>
        <p:spPr>
          <a:xfrm>
            <a:off x="2746134" y="6264292"/>
            <a:ext cx="6311465" cy="67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https://www.w3schools.com/html/html_head.asp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</p:txBody>
      </p:sp>
      <p:sp>
        <p:nvSpPr>
          <p:cNvPr id="168" name="&lt;meta name=&quot;viewport&quot; content=&quot;width=device-width, initial-scale=1&quot;&gt; Meta-тег viewport сообщает браузеру о том, как именно обрабатывать размеры страницы, и изменять её масштаб. Этот тег необходимо добавлять в секцию HEAD. константа device-width, которая "/>
          <p:cNvSpPr txBox="1"/>
          <p:nvPr/>
        </p:nvSpPr>
        <p:spPr>
          <a:xfrm>
            <a:off x="307219" y="1390296"/>
            <a:ext cx="11596612" cy="93633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&lt;meta name="viewport" content="width=device-width, initial-scale=1"&gt; Meta-тег viewport сообщает браузеру о том, как именно обрабатывать размеры страницы, и изменять её масштаб. Этот тег необходимо добавлять в секцию HEAD. константа device-width, которая задаёт ширину страницы в соответствии с размером экрана </a:t>
            </a:r>
          </a:p>
        </p:txBody>
      </p:sp>
      <p:pic>
        <p:nvPicPr>
          <p:cNvPr id="169" name="QK171pWZO-m_G8y0YLPYs3P9TL6vXJmQEcffcl8tNX_gOTBxgD-O81lQNnPKebmtVurh3hGg4xCYIkCOJxAEmUMvbSv52VhfNx-Xn5koS9B6Qscs5wugzbOz_w2WJ3zrpU77CUyVosI6LtB0rVtMgITEVQ=s2048.png" descr="QK171pWZO-m_G8y0YLPYs3P9TL6vXJmQEcffcl8tNX_gOTBxgD-O81lQNnPKebmtVurh3hGg4xCYIkCOJxAEmUMvbSv52VhfNx-Xn5koS9B6Qscs5wugzbOz_w2WJ3zrpU77CUyVosI6LtB0rVtMgITEVQ=s204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48828" y="2457561"/>
            <a:ext cx="5094344" cy="3314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 defTabSz="429768">
              <a:lnSpc>
                <a:spcPct val="100000"/>
              </a:lnSpc>
              <a:defRPr sz="350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Responsive</a:t>
            </a:r>
            <a:endParaRPr sz="1128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73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ext"/>
          <p:cNvSpPr txBox="1"/>
          <p:nvPr/>
        </p:nvSpPr>
        <p:spPr>
          <a:xfrm>
            <a:off x="5975022" y="5893276"/>
            <a:ext cx="241956" cy="857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 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</p:txBody>
      </p:sp>
      <p:pic>
        <p:nvPicPr>
          <p:cNvPr id="175" name="VxliHoqNuTyIrv7ed5vYQFnd0fyOs80rfiyeNEwXt7wk6zQf9mbvU5t111FXXPxPxzBO7ze-pg1BAea--hrvRdYOcxkaZU_XgIT_oce-VQ55zVokIa7tyJxEUvJD81dMRCYIcG3iq9dhNVwUf7VKgTT8ig=s2048.png" descr="VxliHoqNuTyIrv7ed5vYQFnd0fyOs80rfiyeNEwXt7wk6zQf9mbvU5t111FXXPxPxzBO7ze-pg1BAea--hrvRdYOcxkaZU_XgIT_oce-VQ55zVokIa7tyJxEUvJD81dMRCYIcG3iq9dhNVwUf7VKgTT8ig=s204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46199" y="493569"/>
            <a:ext cx="9753601" cy="612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Media CSS</a:t>
            </a:r>
          </a:p>
        </p:txBody>
      </p:sp>
      <p:pic>
        <p:nvPicPr>
          <p:cNvPr id="179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extBox 3"/>
          <p:cNvSpPr txBox="1"/>
          <p:nvPr/>
        </p:nvSpPr>
        <p:spPr>
          <a:xfrm>
            <a:off x="3025428" y="1554765"/>
            <a:ext cx="6141145" cy="4714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 /* Extra small devices (phones, 600px and down) */</a:t>
            </a:r>
          </a:p>
          <a:p>
            <a:pPr/>
            <a:r>
              <a:t>@media only screen and (max-width: 600px) {...}</a:t>
            </a:r>
          </a:p>
          <a:p>
            <a:pPr/>
          </a:p>
          <a:p>
            <a:pPr/>
            <a:r>
              <a:t>/* Small devices (portrait tablets and large phones, 600px and up) */</a:t>
            </a:r>
          </a:p>
          <a:p>
            <a:pPr/>
            <a:r>
              <a:t>@media only screen and (min-width: 600px) {...}</a:t>
            </a:r>
          </a:p>
          <a:p>
            <a:pPr/>
          </a:p>
          <a:p>
            <a:pPr/>
            <a:r>
              <a:t>/* Medium devices (landscape tablets, 768px and up) */</a:t>
            </a:r>
          </a:p>
          <a:p>
            <a:pPr/>
            <a:r>
              <a:t>@media only screen and (min-width: 768px) {...}</a:t>
            </a:r>
          </a:p>
          <a:p>
            <a:pPr/>
          </a:p>
          <a:p>
            <a:pPr/>
            <a:r>
              <a:t>/* Large devices (laptops/desktops, 992px and up) */</a:t>
            </a:r>
          </a:p>
          <a:p>
            <a:pPr/>
            <a:r>
              <a:t>@media only screen and (min-width: 992px) {...}</a:t>
            </a:r>
          </a:p>
          <a:p>
            <a:pPr/>
          </a:p>
          <a:p>
            <a:pPr/>
            <a:r>
              <a:t>/* Extra large devices (large laptops and desktops, 1200px and up) */</a:t>
            </a:r>
          </a:p>
          <a:p>
            <a:pPr/>
            <a:r>
              <a:t>@media only screen and (min-width: 1200px) {...}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Media CSS. Example</a:t>
            </a:r>
          </a:p>
        </p:txBody>
      </p:sp>
      <p:pic>
        <p:nvPicPr>
          <p:cNvPr id="184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extBox 4"/>
          <p:cNvSpPr txBox="1"/>
          <p:nvPr/>
        </p:nvSpPr>
        <p:spPr>
          <a:xfrm>
            <a:off x="317452" y="2136338"/>
            <a:ext cx="2871734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body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h2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Typical Media Query Breakpoints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h2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p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example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Resize the browser window to see how the background color of this paragraph changes on different screen sizes.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p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</a:p>
          <a:p>
            <a:pPr>
              <a:defRPr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body</a:t>
            </a:r>
            <a:r>
              <a:t>&gt;</a:t>
            </a:r>
          </a:p>
        </p:txBody>
      </p:sp>
      <p:sp>
        <p:nvSpPr>
          <p:cNvPr id="186" name="TextBox 10"/>
          <p:cNvSpPr txBox="1"/>
          <p:nvPr/>
        </p:nvSpPr>
        <p:spPr>
          <a:xfrm>
            <a:off x="5372530" y="1370099"/>
            <a:ext cx="6110953" cy="506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style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i="1" sz="1200">
                <a:solidFill>
                  <a:srgbClr val="4F687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/* Extra small devices (phones, 600px and down) */</a:t>
            </a:r>
            <a:endParaRPr>
              <a:solidFill>
                <a:srgbClr val="D4D4D4"/>
              </a:solidFill>
            </a:endParaRPr>
          </a:p>
          <a:p>
            <a:pPr>
              <a:defRPr sz="12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@media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only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screen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and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(</a:t>
            </a:r>
            <a:r>
              <a:rPr>
                <a:solidFill>
                  <a:srgbClr val="73D1C8"/>
                </a:solidFill>
              </a:rPr>
              <a:t>max-width</a:t>
            </a:r>
            <a:r>
              <a:rPr>
                <a:solidFill>
                  <a:srgbClr val="89DDF3"/>
                </a:solidFill>
              </a:rP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FFCB6B"/>
                </a:solidFill>
              </a:rPr>
              <a:t>600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)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 sz="12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.</a:t>
            </a:r>
            <a:r>
              <a:rPr>
                <a:solidFill>
                  <a:srgbClr val="FFCB6B"/>
                </a:solidFill>
              </a:rPr>
              <a:t>example</a:t>
            </a:r>
            <a:r>
              <a:t> {</a:t>
            </a:r>
            <a:r>
              <a:rPr>
                <a:solidFill>
                  <a:srgbClr val="73D1C8"/>
                </a:solidFill>
              </a:rPr>
              <a:t>background</a:t>
            </a:r>
            <a:r>
              <a:rPr>
                <a:solidFill>
                  <a:srgbClr val="89DDF3"/>
                </a:solidFill>
              </a:rPr>
              <a:t>:</a:t>
            </a:r>
            <a:r>
              <a:t> red</a:t>
            </a:r>
            <a:r>
              <a:rPr>
                <a:solidFill>
                  <a:srgbClr val="89DDF3"/>
                </a:solidFill>
              </a:rPr>
              <a:t>;</a:t>
            </a: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 sz="12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 i="1">
                <a:solidFill>
                  <a:srgbClr val="4F6875"/>
                </a:solidFill>
              </a:rPr>
              <a:t>/* Small devices (portrait tablets and large phones, 600px and up) */</a:t>
            </a:r>
          </a:p>
          <a:p>
            <a:pPr>
              <a:defRPr sz="12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@media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only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screen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and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(</a:t>
            </a:r>
            <a:r>
              <a:rPr>
                <a:solidFill>
                  <a:srgbClr val="73D1C8"/>
                </a:solidFill>
              </a:rPr>
              <a:t>min-width</a:t>
            </a:r>
            <a:r>
              <a:rPr>
                <a:solidFill>
                  <a:srgbClr val="89DDF3"/>
                </a:solidFill>
              </a:rP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FFCB6B"/>
                </a:solidFill>
              </a:rPr>
              <a:t>600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)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 sz="12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.</a:t>
            </a:r>
            <a:r>
              <a:rPr>
                <a:solidFill>
                  <a:srgbClr val="FFCB6B"/>
                </a:solidFill>
              </a:rPr>
              <a:t>example</a:t>
            </a:r>
            <a:r>
              <a:t> {</a:t>
            </a:r>
            <a:r>
              <a:rPr>
                <a:solidFill>
                  <a:srgbClr val="73D1C8"/>
                </a:solidFill>
              </a:rPr>
              <a:t>background</a:t>
            </a:r>
            <a:r>
              <a:rPr>
                <a:solidFill>
                  <a:srgbClr val="89DDF3"/>
                </a:solidFill>
              </a:rPr>
              <a:t>:</a:t>
            </a:r>
            <a:r>
              <a:t> green</a:t>
            </a:r>
            <a:r>
              <a:rPr>
                <a:solidFill>
                  <a:srgbClr val="89DDF3"/>
                </a:solidFill>
              </a:rPr>
              <a:t>;</a:t>
            </a: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 sz="12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 i="1">
                <a:solidFill>
                  <a:srgbClr val="4F6875"/>
                </a:solidFill>
              </a:rPr>
              <a:t>/* Medium devices (landscape tablets, 768px and up) */</a:t>
            </a:r>
          </a:p>
          <a:p>
            <a:pPr>
              <a:defRPr sz="12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@media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only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screen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and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(</a:t>
            </a:r>
            <a:r>
              <a:rPr>
                <a:solidFill>
                  <a:srgbClr val="73D1C8"/>
                </a:solidFill>
              </a:rPr>
              <a:t>min-width</a:t>
            </a:r>
            <a:r>
              <a:rPr>
                <a:solidFill>
                  <a:srgbClr val="89DDF3"/>
                </a:solidFill>
              </a:rP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FFCB6B"/>
                </a:solidFill>
              </a:rPr>
              <a:t>768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)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 sz="12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.</a:t>
            </a:r>
            <a:r>
              <a:rPr>
                <a:solidFill>
                  <a:srgbClr val="FFCB6B"/>
                </a:solidFill>
              </a:rPr>
              <a:t>example</a:t>
            </a:r>
            <a:r>
              <a:t> {</a:t>
            </a:r>
            <a:r>
              <a:rPr>
                <a:solidFill>
                  <a:srgbClr val="73D1C8"/>
                </a:solidFill>
              </a:rPr>
              <a:t>background</a:t>
            </a:r>
            <a:r>
              <a:rPr>
                <a:solidFill>
                  <a:srgbClr val="89DDF3"/>
                </a:solidFill>
              </a:rPr>
              <a:t>:</a:t>
            </a:r>
            <a:r>
              <a:t> blue</a:t>
            </a:r>
            <a:r>
              <a:rPr>
                <a:solidFill>
                  <a:srgbClr val="89DDF3"/>
                </a:solidFill>
              </a:rPr>
              <a:t>;</a:t>
            </a: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 sz="12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endParaRPr>
              <a:solidFill>
                <a:srgbClr val="D4D4D4"/>
              </a:solidFill>
            </a:endParaRPr>
          </a:p>
          <a:p>
            <a:pPr>
              <a:defRPr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 i="1">
                <a:solidFill>
                  <a:srgbClr val="4F6875"/>
                </a:solidFill>
              </a:rPr>
              <a:t>/* Large devices (laptops/desktops, 992px and up) */</a:t>
            </a:r>
          </a:p>
          <a:p>
            <a:pPr>
              <a:defRPr sz="12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@media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only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screen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and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(</a:t>
            </a:r>
            <a:r>
              <a:rPr>
                <a:solidFill>
                  <a:srgbClr val="73D1C8"/>
                </a:solidFill>
              </a:rPr>
              <a:t>min-width</a:t>
            </a:r>
            <a:r>
              <a:rPr>
                <a:solidFill>
                  <a:srgbClr val="89DDF3"/>
                </a:solidFill>
              </a:rP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FFCB6B"/>
                </a:solidFill>
              </a:rPr>
              <a:t>992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)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 sz="12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.</a:t>
            </a:r>
            <a:r>
              <a:rPr>
                <a:solidFill>
                  <a:srgbClr val="FFCB6B"/>
                </a:solidFill>
              </a:rPr>
              <a:t>example</a:t>
            </a:r>
            <a:r>
              <a:t> {</a:t>
            </a:r>
            <a:r>
              <a:rPr>
                <a:solidFill>
                  <a:srgbClr val="73D1C8"/>
                </a:solidFill>
              </a:rPr>
              <a:t>background</a:t>
            </a:r>
            <a:r>
              <a:rPr>
                <a:solidFill>
                  <a:srgbClr val="89DDF3"/>
                </a:solidFill>
              </a:rPr>
              <a:t>:</a:t>
            </a:r>
            <a:r>
              <a:t> orange</a:t>
            </a:r>
            <a:r>
              <a:rPr>
                <a:solidFill>
                  <a:srgbClr val="89DDF3"/>
                </a:solidFill>
              </a:rPr>
              <a:t>;</a:t>
            </a: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 sz="12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endParaRPr>
              <a:solidFill>
                <a:srgbClr val="D4D4D4"/>
              </a:solidFill>
            </a:endParaRPr>
          </a:p>
          <a:p>
            <a:pPr>
              <a:defRPr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 i="1">
                <a:solidFill>
                  <a:srgbClr val="4F6875"/>
                </a:solidFill>
              </a:rPr>
              <a:t>/* Extra large devices (large laptops and desktops, 1200px and up) */</a:t>
            </a:r>
          </a:p>
          <a:p>
            <a:pPr>
              <a:defRPr sz="12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@media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only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screen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and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3"/>
                </a:solidFill>
              </a:rPr>
              <a:t>(</a:t>
            </a:r>
            <a:r>
              <a:rPr>
                <a:solidFill>
                  <a:srgbClr val="73D1C8"/>
                </a:solidFill>
              </a:rPr>
              <a:t>min-width</a:t>
            </a:r>
            <a:r>
              <a:rPr>
                <a:solidFill>
                  <a:srgbClr val="89DDF3"/>
                </a:solidFill>
              </a:rP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FFCB6B"/>
                </a:solidFill>
              </a:rPr>
              <a:t>1200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)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 sz="12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.</a:t>
            </a:r>
            <a:r>
              <a:rPr>
                <a:solidFill>
                  <a:srgbClr val="FFCB6B"/>
                </a:solidFill>
              </a:rPr>
              <a:t>example</a:t>
            </a:r>
            <a:r>
              <a:t> {</a:t>
            </a:r>
            <a:r>
              <a:rPr>
                <a:solidFill>
                  <a:srgbClr val="73D1C8"/>
                </a:solidFill>
              </a:rPr>
              <a:t>background</a:t>
            </a:r>
            <a:r>
              <a:rPr>
                <a:solidFill>
                  <a:srgbClr val="89DDF3"/>
                </a:solidFill>
              </a:rPr>
              <a:t>:</a:t>
            </a:r>
            <a:r>
              <a:t> pink</a:t>
            </a:r>
            <a:r>
              <a:rPr>
                <a:solidFill>
                  <a:srgbClr val="89DDF3"/>
                </a:solidFill>
              </a:rPr>
              <a:t>;</a:t>
            </a: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 sz="12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 sz="12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89DDF3"/>
                </a:solidFill>
              </a:rPr>
              <a:t>/</a:t>
            </a:r>
            <a:r>
              <a:rPr>
                <a:solidFill>
                  <a:srgbClr val="F07178"/>
                </a:solidFill>
              </a:rPr>
              <a:t>style</a:t>
            </a:r>
            <a:r>
              <a:rPr>
                <a:solidFill>
                  <a:srgbClr val="89DDF3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/>
          <a:p>
            <a:pPr algn="l" defTabSz="246888">
              <a:lnSpc>
                <a:spcPct val="100000"/>
              </a:lnSpc>
              <a:defRPr sz="201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КАК адаптировать сайт под разные устройства?</a:t>
            </a:r>
            <a:endParaRPr sz="648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246888">
              <a:lnSpc>
                <a:spcPct val="100000"/>
              </a:lnSpc>
              <a:defRPr sz="201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Для чего это нужно?</a:t>
            </a:r>
            <a:endParaRPr sz="648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90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YTZ21whihTsSq8u0350OpjxMBWMoXLC6U9sYcqGAgvaahKC9bnrEARZegPxViPB7uUYtdn2HrvCpF26EhF4hqtNUMGpdO9ox0dfjmgoueSuQ_1BP8Phdq9rhEus9M00MR1VU0b5vAzcaLWYvjpelBV5hcw=s2048.png" descr="YTZ21whihTsSq8u0350OpjxMBWMoXLC6U9sYcqGAgvaahKC9bnrEARZegPxViPB7uUYtdn2HrvCpF26EhF4hqtNUMGpdO9ox0dfjmgoueSuQ_1BP8Phdq9rhEus9M00MR1VU0b5vAzcaLWYvjpelBV5hcw=s20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7918" y="1153821"/>
            <a:ext cx="9896164" cy="5195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 defTabSz="429768">
              <a:lnSpc>
                <a:spcPct val="100000"/>
              </a:lnSpc>
              <a:defRPr sz="350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responsive VS adaptive web design</a:t>
            </a:r>
            <a:endParaRPr sz="1128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95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2VrIUK7DJmpnXWTPBEqe5RrkS9Y3r4ErWrcLY8Nu4KqcsXry2YUcWx6II5baYL1GVr3uNN-03R4Wp-ZFefmI-VTxJ_HUhIp56rkqD1v_0l6Xd_u8mAav0hvyqLkiH0NqwwO1cFsdJkwA3vUVBkh-iRPD6g=s2048.png" descr="2VrIUK7DJmpnXWTPBEqe5RrkS9Y3r4ErWrcLY8Nu4KqcsXry2YUcWx6II5baYL1GVr3uNN-03R4Wp-ZFefmI-VTxJ_HUhIp56rkqD1v_0l6Xd_u8mAav0hvyqLkiH0NqwwO1cFsdJkwA3vUVBkh-iRPD6g=s20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87843" y="1077445"/>
            <a:ext cx="12192001" cy="462455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https://www.geeksforgeeks.org/difference-between-responsive-design-and-adaptive-design/"/>
          <p:cNvSpPr txBox="1"/>
          <p:nvPr/>
        </p:nvSpPr>
        <p:spPr>
          <a:xfrm>
            <a:off x="1452154" y="6157848"/>
            <a:ext cx="874439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https://www.geeksforgeeks.org/difference-between-responsive-design-and-adaptive-design/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 defTabSz="429768">
              <a:lnSpc>
                <a:spcPct val="100000"/>
              </a:lnSpc>
              <a:defRPr sz="350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responsive VS adaptive web design</a:t>
            </a:r>
            <a:endParaRPr sz="1128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201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https://www.geeksforgeeks.org/difference-between-responsive-design-and-adaptive-design/"/>
          <p:cNvSpPr txBox="1"/>
          <p:nvPr/>
        </p:nvSpPr>
        <p:spPr>
          <a:xfrm>
            <a:off x="1452154" y="6157848"/>
            <a:ext cx="874439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https://www.geeksforgeeks.org/difference-between-responsive-design-and-adaptive-design/</a:t>
            </a:r>
          </a:p>
        </p:txBody>
      </p:sp>
      <p:pic>
        <p:nvPicPr>
          <p:cNvPr id="203" name="EzmnQD-y5Su1YiMG4-0c661R9NA9sHsMmzLSICwwL6_uKFb5vUy6af3WU18blpQ_Babi0Y7t-AJJQY-Gc7c1g6HQDaaIX28dxAdNHlmMJ8e3naXAYYcr3ToaBXC9P349HOGiw6TtU4zHREMa8Sbn56MqtQ=s2048.png" descr="EzmnQD-y5Su1YiMG4-0c661R9NA9sHsMmzLSICwwL6_uKFb5vUy6af3WU18blpQ_Babi0Y7t-AJJQY-Gc7c1g6HQDaaIX28dxAdNHlmMJ8e3naXAYYcr3ToaBXC9P349HOGiw6TtU4zHREMa8Sbn56MqtQ=s20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9999" y="1388919"/>
            <a:ext cx="9906001" cy="433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Что будем проходить?</a:t>
            </a:r>
          </a:p>
        </p:txBody>
      </p:sp>
      <p:pic>
        <p:nvPicPr>
          <p:cNvPr id="101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CSS Layout…"/>
          <p:cNvSpPr txBox="1"/>
          <p:nvPr/>
        </p:nvSpPr>
        <p:spPr>
          <a:xfrm>
            <a:off x="644662" y="1471998"/>
            <a:ext cx="4540856" cy="318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400"/>
            </a:pPr>
            <a:r>
              <a:t>CSS Layout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defRPr b="1" sz="2400"/>
            </a:pPr>
            <a:r>
              <a:t>Float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defRPr b="1" sz="2400"/>
            </a:pPr>
            <a:r>
              <a:t>Position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defRPr b="1" sz="2400"/>
            </a:pPr>
            <a:r>
              <a:t>Flex box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2400"/>
            </a:pPr>
            <a:r>
              <a:t>Адаптивный и Респонсив верстка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2400"/>
            </a:pPr>
            <a:r>
              <a:t>nth child pseudo selector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2400"/>
            </a:pPr>
            <a:r>
              <a:t>@media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 defTabSz="429768">
              <a:lnSpc>
                <a:spcPct val="100000"/>
              </a:lnSpc>
              <a:defRPr sz="350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Responsive</a:t>
            </a:r>
            <a:endParaRPr sz="1128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207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88847" y="1425423"/>
            <a:ext cx="8014306" cy="4007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 defTabSz="429768">
              <a:lnSpc>
                <a:spcPct val="100000"/>
              </a:lnSpc>
              <a:defRPr sz="350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Adaptive </a:t>
            </a:r>
            <a:endParaRPr sz="1128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212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5729" y="1440247"/>
            <a:ext cx="8940542" cy="4470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 defTabSz="429768">
              <a:lnSpc>
                <a:spcPct val="100000"/>
              </a:lnSpc>
              <a:defRPr sz="350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Responsive</a:t>
            </a:r>
            <a:endParaRPr sz="1128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217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https://www.w3schools.com/html/tryit.asp?filename=tryhtml_responsive_page"/>
          <p:cNvSpPr txBox="1"/>
          <p:nvPr/>
        </p:nvSpPr>
        <p:spPr>
          <a:xfrm>
            <a:off x="712254" y="4434923"/>
            <a:ext cx="10548155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https://www.w3schools.com/html/tryit.asp?filename=tryhtml_responsive_page</a:t>
            </a:r>
            <a:endParaRPr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219" name="Responsive web design is about creating web pages that look good on all devices!  A responsive web design will automatically adjust for different screen sizes and viewports. Responsive Web Design is about using HTML and CSS to automatically resize, hide,"/>
          <p:cNvSpPr txBox="1"/>
          <p:nvPr/>
        </p:nvSpPr>
        <p:spPr>
          <a:xfrm>
            <a:off x="524582" y="993378"/>
            <a:ext cx="11396836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Responsive web design is about creating web pages that look good on all devices!  A responsive web design will automatically adjust for different screen sizes and viewports. Responsive Web Design is about using HTML and CSS to automatically resize, hide, shrink, or enlarge, a website, to make it look good on all devices (desktops, tablets, and phones):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Псевдо-классы. Синтаксис</a:t>
            </a:r>
          </a:p>
        </p:txBody>
      </p:sp>
      <p:pic>
        <p:nvPicPr>
          <p:cNvPr id="223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TextBox 3"/>
          <p:cNvSpPr txBox="1"/>
          <p:nvPr/>
        </p:nvSpPr>
        <p:spPr>
          <a:xfrm>
            <a:off x="2946352" y="2799120"/>
            <a:ext cx="6141144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A52A2A"/>
                </a:solidFill>
              </a:defRPr>
            </a:pPr>
            <a:r>
              <a:t>selector:pseudo-class </a:t>
            </a:r>
            <a:r>
              <a:rPr>
                <a:solidFill>
                  <a:srgbClr val="000000"/>
                </a:solidFill>
              </a:rPr>
              <a:t>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FF0000"/>
                </a:solidFill>
              </a:rPr>
              <a:t>  property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 value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Псевдо-классы. Синтаксис</a:t>
            </a:r>
          </a:p>
        </p:txBody>
      </p:sp>
      <p:pic>
        <p:nvPicPr>
          <p:cNvPr id="228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TextBox 3"/>
          <p:cNvSpPr txBox="1"/>
          <p:nvPr/>
        </p:nvSpPr>
        <p:spPr>
          <a:xfrm>
            <a:off x="229030" y="1901974"/>
            <a:ext cx="7687431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p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b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a</a:t>
            </a:r>
            <a:r>
              <a:t> </a:t>
            </a:r>
            <a:r>
              <a:rPr>
                <a:solidFill>
                  <a:srgbClr val="FFCB6B"/>
                </a:solidFill>
              </a:rPr>
              <a:t>href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default.asp</a:t>
            </a:r>
            <a:r>
              <a:rPr>
                <a:solidFill>
                  <a:srgbClr val="89DDF3"/>
                </a:solidFill>
              </a:rPr>
              <a:t>"</a:t>
            </a:r>
            <a:r>
              <a:t> </a:t>
            </a:r>
            <a:r>
              <a:rPr>
                <a:solidFill>
                  <a:srgbClr val="FFCB6B"/>
                </a:solidFill>
              </a:rPr>
              <a:t>target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_blank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This is a link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a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b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p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p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b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Note: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b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 a:hover MUST come after a:link and a:visited in the CSS definition in order to be effective.</a:t>
            </a:r>
          </a:p>
          <a:p>
            <a:pPr>
              <a:defRPr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p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p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b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Note: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b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 a:active MUST come after a:hover in the CSS definition in order to be effective.</a:t>
            </a:r>
          </a:p>
          <a:p>
            <a:pPr>
              <a:defRPr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p</a:t>
            </a:r>
            <a:r>
              <a:t>&gt;</a:t>
            </a:r>
          </a:p>
        </p:txBody>
      </p:sp>
      <p:sp>
        <p:nvSpPr>
          <p:cNvPr id="230" name="TextBox 4"/>
          <p:cNvSpPr txBox="1"/>
          <p:nvPr/>
        </p:nvSpPr>
        <p:spPr>
          <a:xfrm>
            <a:off x="8120045" y="1410616"/>
            <a:ext cx="4026234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</a:t>
            </a:r>
            <a:r>
              <a:rPr>
                <a:solidFill>
                  <a:srgbClr val="89DDF3"/>
                </a:solidFill>
              </a:rPr>
              <a:t>:</a:t>
            </a:r>
            <a:r>
              <a:rPr>
                <a:solidFill>
                  <a:srgbClr val="FFCB6B"/>
                </a:solidFill>
              </a:rPr>
              <a:t>link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red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 i="1">
                <a:solidFill>
                  <a:srgbClr val="4F6875"/>
                </a:solidFill>
              </a:rPr>
              <a:t>/* visited link */</a:t>
            </a:r>
          </a:p>
          <a:p>
            <a:pPr>
              <a:defRPr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</a:t>
            </a:r>
            <a:r>
              <a:rPr>
                <a:solidFill>
                  <a:srgbClr val="89DDF3"/>
                </a:solidFill>
              </a:rPr>
              <a:t>:</a:t>
            </a:r>
            <a:r>
              <a:rPr>
                <a:solidFill>
                  <a:srgbClr val="FFCB6B"/>
                </a:solidFill>
              </a:rPr>
              <a:t>visited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green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 i="1">
                <a:solidFill>
                  <a:srgbClr val="4F6875"/>
                </a:solidFill>
              </a:rPr>
              <a:t>/* mouse over link */</a:t>
            </a:r>
          </a:p>
          <a:p>
            <a:pPr>
              <a:defRPr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</a:t>
            </a:r>
            <a:r>
              <a:rPr>
                <a:solidFill>
                  <a:srgbClr val="89DDF3"/>
                </a:solidFill>
              </a:rPr>
              <a:t>:</a:t>
            </a:r>
            <a:r>
              <a:rPr>
                <a:solidFill>
                  <a:srgbClr val="FFCB6B"/>
                </a:solidFill>
              </a:rPr>
              <a:t>hover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hotpink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 i="1">
                <a:solidFill>
                  <a:srgbClr val="4F6875"/>
                </a:solidFill>
              </a:rPr>
              <a:t>/* selected link */</a:t>
            </a:r>
          </a:p>
          <a:p>
            <a:pPr>
              <a:defRPr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</a:t>
            </a:r>
            <a:r>
              <a:rPr>
                <a:solidFill>
                  <a:srgbClr val="89DDF3"/>
                </a:solidFill>
              </a:rPr>
              <a:t>:</a:t>
            </a:r>
            <a:r>
              <a:rPr>
                <a:solidFill>
                  <a:srgbClr val="FFCB6B"/>
                </a:solidFill>
              </a:rPr>
              <a:t>active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blue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/>
          <a:p>
            <a: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Псевдо-классы и </a:t>
            </a:r>
            <a:r>
              <a:t>HTML Classes</a:t>
            </a:r>
          </a:p>
        </p:txBody>
      </p:sp>
      <p:pic>
        <p:nvPicPr>
          <p:cNvPr id="234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extBox 3"/>
          <p:cNvSpPr txBox="1"/>
          <p:nvPr/>
        </p:nvSpPr>
        <p:spPr>
          <a:xfrm>
            <a:off x="229030" y="1901974"/>
            <a:ext cx="7687431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h2</a:t>
            </a:r>
            <a:r>
              <a:t>&gt;</a:t>
            </a:r>
            <a:r>
              <a:rPr>
                <a:solidFill>
                  <a:srgbClr val="D4D4D4"/>
                </a:solidFill>
              </a:rPr>
              <a:t>Pseudo-classes and HTML Classes</a:t>
            </a:r>
            <a:r>
              <a:t>&lt;/</a:t>
            </a:r>
            <a:r>
              <a:rPr>
                <a:solidFill>
                  <a:srgbClr val="F07178"/>
                </a:solidFill>
              </a:rPr>
              <a:t>h2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p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When you hover over the first link below, it will change color and font size: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p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p</a:t>
            </a:r>
            <a:r>
              <a:rPr>
                <a:solidFill>
                  <a:srgbClr val="89DDF3"/>
                </a:solidFill>
              </a:rPr>
              <a:t>&gt;&lt;</a:t>
            </a:r>
            <a:r>
              <a:rPr>
                <a:solidFill>
                  <a:srgbClr val="F07178"/>
                </a:solidFill>
              </a:rPr>
              <a:t>a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highlight</a:t>
            </a:r>
            <a:r>
              <a:rPr>
                <a:solidFill>
                  <a:srgbClr val="89DDF3"/>
                </a:solidFill>
              </a:rPr>
              <a:t>"</a:t>
            </a:r>
            <a:r>
              <a:t> </a:t>
            </a:r>
            <a:r>
              <a:rPr>
                <a:solidFill>
                  <a:srgbClr val="FFCB6B"/>
                </a:solidFill>
              </a:rPr>
              <a:t>href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css_syntax.asp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CSS Syntax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a</a:t>
            </a:r>
            <a:r>
              <a:rPr>
                <a:solidFill>
                  <a:srgbClr val="89DDF3"/>
                </a:solidFill>
              </a:rPr>
              <a:t>&gt;&lt;/</a:t>
            </a:r>
            <a:r>
              <a:rPr>
                <a:solidFill>
                  <a:srgbClr val="F07178"/>
                </a:solidFill>
              </a:rPr>
              <a:t>p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p</a:t>
            </a:r>
            <a:r>
              <a:rPr>
                <a:solidFill>
                  <a:srgbClr val="89DDF3"/>
                </a:solidFill>
              </a:rPr>
              <a:t>&gt;&lt;</a:t>
            </a:r>
            <a:r>
              <a:rPr>
                <a:solidFill>
                  <a:srgbClr val="F07178"/>
                </a:solidFill>
              </a:rPr>
              <a:t>a</a:t>
            </a:r>
            <a:r>
              <a:t> </a:t>
            </a:r>
            <a:r>
              <a:rPr>
                <a:solidFill>
                  <a:srgbClr val="FFCB6B"/>
                </a:solidFill>
              </a:rPr>
              <a:t>href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default.asp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CSS Tutorial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a</a:t>
            </a:r>
            <a:r>
              <a:rPr>
                <a:solidFill>
                  <a:srgbClr val="89DDF3"/>
                </a:solidFill>
              </a:rPr>
              <a:t>&gt;&lt;/</a:t>
            </a:r>
            <a:r>
              <a:rPr>
                <a:solidFill>
                  <a:srgbClr val="F07178"/>
                </a:solidFill>
              </a:rPr>
              <a:t>p</a:t>
            </a:r>
            <a:r>
              <a:rPr>
                <a:solidFill>
                  <a:srgbClr val="89DDF3"/>
                </a:solidFill>
              </a:rPr>
              <a:t>&gt;</a:t>
            </a:r>
          </a:p>
        </p:txBody>
      </p:sp>
      <p:sp>
        <p:nvSpPr>
          <p:cNvPr id="236" name="TextBox 4"/>
          <p:cNvSpPr txBox="1"/>
          <p:nvPr/>
        </p:nvSpPr>
        <p:spPr>
          <a:xfrm>
            <a:off x="8007899" y="2437159"/>
            <a:ext cx="4026234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a.highlight:hover {</a:t>
            </a:r>
          </a:p>
          <a:p>
            <a:pPr>
              <a:defRPr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color: #ff0000;</a:t>
            </a:r>
          </a:p>
          <a:p>
            <a:pPr>
              <a:defRPr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font-size: 22px;</a:t>
            </a:r>
          </a:p>
          <a:p>
            <a:pPr>
              <a:defRPr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/>
          <a:p>
            <a: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Псевдо-класс</a:t>
            </a:r>
            <a:r>
              <a:t>: Hover</a:t>
            </a:r>
          </a:p>
        </p:txBody>
      </p:sp>
      <p:pic>
        <p:nvPicPr>
          <p:cNvPr id="240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extBox 6"/>
          <p:cNvSpPr txBox="1"/>
          <p:nvPr/>
        </p:nvSpPr>
        <p:spPr>
          <a:xfrm>
            <a:off x="2931256" y="2106146"/>
            <a:ext cx="6110952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display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9DDF3"/>
                </a:solidFill>
              </a:rPr>
              <a:t>none;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background-color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yellow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padding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20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B2CCD6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:</a:t>
            </a:r>
            <a:r>
              <a:rPr>
                <a:solidFill>
                  <a:srgbClr val="FFCB6B"/>
                </a:solidFill>
              </a:rPr>
              <a:t>hover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B2CCD6"/>
                </a:solidFill>
              </a:rPr>
              <a:t>p</a:t>
            </a:r>
            <a:r>
              <a:rPr>
                <a:solidFill>
                  <a:srgbClr val="EEFFFF"/>
                </a:solidFill>
              </a:rPr>
              <a:t> {</a:t>
            </a: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display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9DDF3"/>
                </a:solidFill>
              </a:rPr>
              <a:t>block;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Заголовок 1"/>
          <p:cNvSpPr txBox="1"/>
          <p:nvPr>
            <p:ph type="ctrTitle"/>
          </p:nvPr>
        </p:nvSpPr>
        <p:spPr>
          <a:xfrm>
            <a:off x="-1" y="0"/>
            <a:ext cx="5452580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Grid</a:t>
            </a:r>
          </a:p>
        </p:txBody>
      </p:sp>
      <p:pic>
        <p:nvPicPr>
          <p:cNvPr id="245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TextBox 6"/>
          <p:cNvSpPr txBox="1"/>
          <p:nvPr/>
        </p:nvSpPr>
        <p:spPr>
          <a:xfrm>
            <a:off x="127671" y="1105268"/>
            <a:ext cx="4873063" cy="570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&lt;!</a:t>
            </a:r>
            <a:r>
              <a:rPr>
                <a:solidFill>
                  <a:srgbClr val="F07178"/>
                </a:solidFill>
              </a:rPr>
              <a:t>DOCTYPE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FFCB6B"/>
                </a:solidFill>
              </a:rPr>
              <a:t>html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html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head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head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body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h1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display: grid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h1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p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Use display: grid; to make a block-level grid container: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p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grid-container</a:t>
            </a:r>
            <a:r>
              <a:rPr>
                <a:solidFill>
                  <a:srgbClr val="89DDF3"/>
                </a:solidFill>
              </a:rPr>
              <a:t>"&gt;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1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2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3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 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4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5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6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 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7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8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9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  </a:t>
            </a: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body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html</a:t>
            </a:r>
            <a:r>
              <a:t>&gt;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247" name="TextBox 8"/>
          <p:cNvSpPr txBox="1"/>
          <p:nvPr/>
        </p:nvSpPr>
        <p:spPr>
          <a:xfrm>
            <a:off x="6035328" y="1443840"/>
            <a:ext cx="6110952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.</a:t>
            </a:r>
            <a:r>
              <a:rPr>
                <a:solidFill>
                  <a:srgbClr val="FFCB6B"/>
                </a:solidFill>
              </a:rPr>
              <a:t>grid-container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display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9DDF3"/>
                </a:solidFill>
              </a:rPr>
              <a:t>grid;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grid-template-columns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9DDF3"/>
                </a:solidFill>
              </a:rPr>
              <a:t>auto</a:t>
            </a:r>
            <a:r>
              <a:t> </a:t>
            </a:r>
            <a:r>
              <a:rPr>
                <a:solidFill>
                  <a:srgbClr val="89DDF3"/>
                </a:solidFill>
              </a:rPr>
              <a:t>auto</a:t>
            </a:r>
            <a:r>
              <a:t> </a:t>
            </a:r>
            <a:r>
              <a:rPr>
                <a:solidFill>
                  <a:srgbClr val="89DDF3"/>
                </a:solidFill>
              </a:rPr>
              <a:t>auto;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background-color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#2196F3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padding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10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.</a:t>
            </a:r>
            <a:r>
              <a:rPr>
                <a:solidFill>
                  <a:srgbClr val="FFCB6B"/>
                </a:solidFill>
              </a:rPr>
              <a:t>grid-item</a:t>
            </a:r>
            <a:r>
              <a:rPr>
                <a:solidFill>
                  <a:srgbClr val="EEFFFF"/>
                </a:solidFill>
              </a:rPr>
              <a:t> {</a:t>
            </a: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background-color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2AAFF"/>
                </a:solidFill>
              </a:rPr>
              <a:t>rgba</a:t>
            </a:r>
            <a:r>
              <a:t>(</a:t>
            </a:r>
            <a:r>
              <a:rPr>
                <a:solidFill>
                  <a:srgbClr val="FFCB6B"/>
                </a:solidFill>
              </a:rPr>
              <a:t>255</a:t>
            </a:r>
            <a:r>
              <a:t>, </a:t>
            </a:r>
            <a:r>
              <a:rPr>
                <a:solidFill>
                  <a:srgbClr val="FFCB6B"/>
                </a:solidFill>
              </a:rPr>
              <a:t>255</a:t>
            </a:r>
            <a:r>
              <a:t>, </a:t>
            </a:r>
            <a:r>
              <a:rPr>
                <a:solidFill>
                  <a:srgbClr val="FFCB6B"/>
                </a:solidFill>
              </a:rPr>
              <a:t>255</a:t>
            </a:r>
            <a:r>
              <a:t>, </a:t>
            </a:r>
            <a:r>
              <a:rPr>
                <a:solidFill>
                  <a:srgbClr val="FFCB6B"/>
                </a:solidFill>
              </a:rPr>
              <a:t>0.8</a:t>
            </a:r>
            <a:r>
              <a:t>)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border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1</a:t>
            </a:r>
            <a:r>
              <a:rPr>
                <a:solidFill>
                  <a:srgbClr val="F78C6A"/>
                </a:solidFill>
              </a:rPr>
              <a:t>px</a:t>
            </a:r>
            <a:r>
              <a:t> </a:t>
            </a:r>
            <a:r>
              <a:rPr>
                <a:solidFill>
                  <a:srgbClr val="89DDF3"/>
                </a:solidFill>
              </a:rPr>
              <a:t>solid</a:t>
            </a:r>
            <a:r>
              <a:t> </a:t>
            </a:r>
            <a:r>
              <a:rPr>
                <a:solidFill>
                  <a:srgbClr val="82AAFF"/>
                </a:solidFill>
              </a:rPr>
              <a:t>rgba</a:t>
            </a:r>
            <a:r>
              <a:t>(</a:t>
            </a:r>
            <a:r>
              <a:rPr>
                <a:solidFill>
                  <a:srgbClr val="FFCB6B"/>
                </a:solidFill>
              </a:rPr>
              <a:t>0</a:t>
            </a:r>
            <a:r>
              <a:t>, </a:t>
            </a:r>
            <a:r>
              <a:rPr>
                <a:solidFill>
                  <a:srgbClr val="FFCB6B"/>
                </a:solidFill>
              </a:rPr>
              <a:t>0</a:t>
            </a:r>
            <a:r>
              <a:t>, </a:t>
            </a:r>
            <a:r>
              <a:rPr>
                <a:solidFill>
                  <a:srgbClr val="FFCB6B"/>
                </a:solidFill>
              </a:rPr>
              <a:t>0</a:t>
            </a:r>
            <a:r>
              <a:t>, </a:t>
            </a:r>
            <a:r>
              <a:rPr>
                <a:solidFill>
                  <a:srgbClr val="FFCB6B"/>
                </a:solidFill>
              </a:rPr>
              <a:t>0.8</a:t>
            </a:r>
            <a:r>
              <a:t>)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padding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20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font-size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30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text-align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9DDF3"/>
                </a:solidFill>
              </a:rPr>
              <a:t>center;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SASS</a:t>
            </a:r>
          </a:p>
        </p:txBody>
      </p:sp>
      <p:pic>
        <p:nvPicPr>
          <p:cNvPr id="251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extBox 11"/>
          <p:cNvSpPr txBox="1"/>
          <p:nvPr/>
        </p:nvSpPr>
        <p:spPr>
          <a:xfrm>
            <a:off x="3025428" y="2253750"/>
            <a:ext cx="614114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https://sass-lang.com/</a:t>
            </a:r>
          </a:p>
        </p:txBody>
      </p:sp>
      <p:pic>
        <p:nvPicPr>
          <p:cNvPr id="253" name="Рисунок 3" descr="Рисунок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74720" y="3283804"/>
            <a:ext cx="3247347" cy="2435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Вложенности</a:t>
            </a:r>
          </a:p>
        </p:txBody>
      </p:sp>
      <p:pic>
        <p:nvPicPr>
          <p:cNvPr id="257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TextBox 6"/>
          <p:cNvSpPr txBox="1"/>
          <p:nvPr/>
        </p:nvSpPr>
        <p:spPr>
          <a:xfrm>
            <a:off x="548207" y="1468745"/>
            <a:ext cx="4512911" cy="4714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SASS</a:t>
            </a:r>
          </a:p>
          <a:p>
            <a:pPr/>
            <a:r>
              <a:t>nav {</a:t>
            </a:r>
          </a:p>
          <a:p>
            <a:pPr/>
            <a:r>
              <a:t>  ul {</a:t>
            </a:r>
          </a:p>
          <a:p>
            <a:pPr/>
            <a:r>
              <a:t>    margin: 0;</a:t>
            </a:r>
          </a:p>
          <a:p>
            <a:pPr/>
            <a:r>
              <a:t>    padding: 0;</a:t>
            </a:r>
          </a:p>
          <a:p>
            <a:pPr/>
            <a:r>
              <a:t>    list-style: none;</a:t>
            </a:r>
          </a:p>
          <a:p>
            <a:pPr/>
            <a:r>
              <a:t>  }</a:t>
            </a:r>
          </a:p>
          <a:p>
            <a:pPr/>
          </a:p>
          <a:p>
            <a:pPr/>
            <a:r>
              <a:t>  li { display: inline-block; }</a:t>
            </a:r>
          </a:p>
          <a:p>
            <a:pPr/>
          </a:p>
          <a:p>
            <a:pPr/>
            <a:r>
              <a:t>  a {</a:t>
            </a:r>
          </a:p>
          <a:p>
            <a:pPr/>
            <a:r>
              <a:t>    display: block;</a:t>
            </a:r>
          </a:p>
          <a:p>
            <a:pPr/>
            <a:r>
              <a:t>    padding: 6px 12px;</a:t>
            </a:r>
          </a:p>
          <a:p>
            <a:pPr/>
            <a:r>
              <a:t>    text-decoration: none;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</p:txBody>
      </p:sp>
      <p:sp>
        <p:nvSpPr>
          <p:cNvPr id="259" name="TextBox 10"/>
          <p:cNvSpPr txBox="1"/>
          <p:nvPr/>
        </p:nvSpPr>
        <p:spPr>
          <a:xfrm>
            <a:off x="6081334" y="1566410"/>
            <a:ext cx="6141145" cy="5590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CSS:</a:t>
            </a:r>
          </a:p>
          <a:p>
            <a:pPr/>
            <a:r>
              <a:t>nav ul {</a:t>
            </a:r>
          </a:p>
          <a:p>
            <a:pPr/>
            <a:r>
              <a:t>  margin: 0;</a:t>
            </a:r>
          </a:p>
          <a:p>
            <a:pPr/>
            <a:r>
              <a:t>  padding: 0;</a:t>
            </a:r>
          </a:p>
          <a:p>
            <a:pPr/>
            <a:r>
              <a:t>  list-style: none;</a:t>
            </a:r>
          </a:p>
          <a:p>
            <a:pPr/>
            <a:r>
              <a:t>}</a:t>
            </a:r>
          </a:p>
          <a:p>
            <a:pPr/>
            <a:r>
              <a:t>nav li {</a:t>
            </a:r>
          </a:p>
          <a:p>
            <a:pPr/>
            <a:r>
              <a:t>  display: inline-block;</a:t>
            </a:r>
          </a:p>
          <a:p>
            <a:pPr/>
            <a:r>
              <a:t>}</a:t>
            </a:r>
          </a:p>
          <a:p>
            <a:pPr/>
            <a:r>
              <a:t>nav a {</a:t>
            </a:r>
          </a:p>
          <a:p>
            <a:pPr/>
            <a:r>
              <a:t>  display: block;</a:t>
            </a:r>
          </a:p>
          <a:p>
            <a:pPr/>
            <a:r>
              <a:t>  padding: 6px 12px;</a:t>
            </a:r>
          </a:p>
          <a:p>
            <a:pPr/>
            <a:r>
              <a:t>  text-decoration: none;</a:t>
            </a:r>
          </a:p>
          <a:p>
            <a:pPr/>
            <a:r>
              <a:t>}</a:t>
            </a:r>
          </a:p>
          <a:p>
            <a:pPr/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CSS Layout</a:t>
            </a:r>
          </a:p>
        </p:txBody>
      </p:sp>
      <p:pic>
        <p:nvPicPr>
          <p:cNvPr id="106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Display"/>
          <p:cNvSpPr txBox="1"/>
          <p:nvPr/>
        </p:nvSpPr>
        <p:spPr>
          <a:xfrm>
            <a:off x="644662" y="1471998"/>
            <a:ext cx="102047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400"/>
            </a:lvl1pPr>
          </a:lstStyle>
          <a:p>
            <a:pPr/>
            <a:r>
              <a:t>Display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Импорт</a:t>
            </a:r>
          </a:p>
        </p:txBody>
      </p:sp>
      <p:pic>
        <p:nvPicPr>
          <p:cNvPr id="263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extBox 4"/>
          <p:cNvSpPr txBox="1"/>
          <p:nvPr/>
        </p:nvSpPr>
        <p:spPr>
          <a:xfrm>
            <a:off x="2446020" y="2274838"/>
            <a:ext cx="2235536" cy="2377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// _reset.scss</a:t>
            </a:r>
          </a:p>
          <a:p>
            <a:pPr/>
            <a:r>
              <a:t>html,</a:t>
            </a:r>
          </a:p>
          <a:p>
            <a:pPr/>
            <a:r>
              <a:t>body,</a:t>
            </a:r>
          </a:p>
          <a:p>
            <a:pPr/>
            <a:r>
              <a:t>ul,</a:t>
            </a:r>
          </a:p>
          <a:p>
            <a:pPr/>
            <a:r>
              <a:t>ol {</a:t>
            </a:r>
          </a:p>
          <a:p>
            <a:pPr/>
            <a:r>
              <a:t>  margin:  0;</a:t>
            </a:r>
          </a:p>
          <a:p>
            <a:pPr/>
            <a:r>
              <a:t>  padding: 0;</a:t>
            </a:r>
          </a:p>
          <a:p>
            <a:pPr/>
            <a:r>
              <a:t>}</a:t>
            </a:r>
          </a:p>
        </p:txBody>
      </p:sp>
      <p:sp>
        <p:nvSpPr>
          <p:cNvPr id="265" name="TextBox 9"/>
          <p:cNvSpPr txBox="1"/>
          <p:nvPr/>
        </p:nvSpPr>
        <p:spPr>
          <a:xfrm>
            <a:off x="7173295" y="2339593"/>
            <a:ext cx="3279332" cy="1501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@import 'reset';</a:t>
            </a:r>
          </a:p>
          <a:p>
            <a:pPr/>
            <a:r>
              <a:t>body {</a:t>
            </a:r>
          </a:p>
          <a:p>
            <a:pPr/>
            <a:r>
              <a:t>  font: 100% Helvetica, sans-serif;</a:t>
            </a:r>
          </a:p>
          <a:p>
            <a:pPr/>
            <a:r>
              <a:t>  background-color: #efefef;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Математические Операторы</a:t>
            </a:r>
          </a:p>
        </p:txBody>
      </p:sp>
      <p:pic>
        <p:nvPicPr>
          <p:cNvPr id="269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TextBox 6"/>
          <p:cNvSpPr txBox="1"/>
          <p:nvPr/>
        </p:nvSpPr>
        <p:spPr>
          <a:xfrm>
            <a:off x="2943628" y="1399921"/>
            <a:ext cx="6147726" cy="383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.container {</a:t>
            </a:r>
          </a:p>
          <a:p>
            <a:pPr/>
            <a:r>
              <a:t>  width: 100%;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article[role="main"] {</a:t>
            </a:r>
          </a:p>
          <a:p>
            <a:pPr/>
            <a:r>
              <a:t>  float: left;</a:t>
            </a:r>
          </a:p>
          <a:p>
            <a:pPr/>
            <a:r>
              <a:t>  width: 600px / 960px * 100%;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aside[role="complementary"] {</a:t>
            </a:r>
          </a:p>
          <a:p>
            <a:pPr/>
            <a:r>
              <a:t>  float: right;</a:t>
            </a:r>
          </a:p>
          <a:p>
            <a:pPr/>
            <a:r>
              <a:t>  width: 300px / 960px * 100%;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Заголовок 1"/>
          <p:cNvSpPr txBox="1"/>
          <p:nvPr>
            <p:ph type="ctrTitle"/>
          </p:nvPr>
        </p:nvSpPr>
        <p:spPr>
          <a:xfrm>
            <a:off x="-1" y="0"/>
            <a:ext cx="5452580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Grid</a:t>
            </a:r>
          </a:p>
        </p:txBody>
      </p:sp>
      <p:pic>
        <p:nvPicPr>
          <p:cNvPr id="274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extBox 6"/>
          <p:cNvSpPr txBox="1"/>
          <p:nvPr/>
        </p:nvSpPr>
        <p:spPr>
          <a:xfrm>
            <a:off x="127671" y="1105268"/>
            <a:ext cx="4873063" cy="570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&lt;!</a:t>
            </a:r>
            <a:r>
              <a:rPr>
                <a:solidFill>
                  <a:srgbClr val="F07178"/>
                </a:solidFill>
              </a:rPr>
              <a:t>DOCTYPE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FFCB6B"/>
                </a:solidFill>
              </a:rPr>
              <a:t>html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html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head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head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body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h1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display: grid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h1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p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Use display: grid; to make a block-level grid container: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p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grid-container</a:t>
            </a:r>
            <a:r>
              <a:rPr>
                <a:solidFill>
                  <a:srgbClr val="89DDF3"/>
                </a:solidFill>
              </a:rPr>
              <a:t>"&gt;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1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2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3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 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4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5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6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 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7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8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9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  </a:t>
            </a: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body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html</a:t>
            </a:r>
            <a:r>
              <a:t>&gt;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276" name="TextBox 8"/>
          <p:cNvSpPr txBox="1"/>
          <p:nvPr/>
        </p:nvSpPr>
        <p:spPr>
          <a:xfrm>
            <a:off x="6035328" y="1443840"/>
            <a:ext cx="6110952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.</a:t>
            </a:r>
            <a:r>
              <a:rPr>
                <a:solidFill>
                  <a:srgbClr val="FFCB6B"/>
                </a:solidFill>
              </a:rPr>
              <a:t>grid-container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display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9DDF3"/>
                </a:solidFill>
              </a:rPr>
              <a:t>grid;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grid-template-columns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9DDF3"/>
                </a:solidFill>
              </a:rPr>
              <a:t>auto</a:t>
            </a:r>
            <a:r>
              <a:t> </a:t>
            </a:r>
            <a:r>
              <a:rPr>
                <a:solidFill>
                  <a:srgbClr val="89DDF3"/>
                </a:solidFill>
              </a:rPr>
              <a:t>auto</a:t>
            </a:r>
            <a:r>
              <a:t> </a:t>
            </a:r>
            <a:r>
              <a:rPr>
                <a:solidFill>
                  <a:srgbClr val="89DDF3"/>
                </a:solidFill>
              </a:rPr>
              <a:t>auto;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background-color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#2196F3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padding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10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.</a:t>
            </a:r>
            <a:r>
              <a:rPr>
                <a:solidFill>
                  <a:srgbClr val="FFCB6B"/>
                </a:solidFill>
              </a:rPr>
              <a:t>grid-item</a:t>
            </a:r>
            <a:r>
              <a:rPr>
                <a:solidFill>
                  <a:srgbClr val="EEFFFF"/>
                </a:solidFill>
              </a:rPr>
              <a:t> {</a:t>
            </a: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background-color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2AAFF"/>
                </a:solidFill>
              </a:rPr>
              <a:t>rgba</a:t>
            </a:r>
            <a:r>
              <a:t>(</a:t>
            </a:r>
            <a:r>
              <a:rPr>
                <a:solidFill>
                  <a:srgbClr val="FFCB6B"/>
                </a:solidFill>
              </a:rPr>
              <a:t>255</a:t>
            </a:r>
            <a:r>
              <a:t>, </a:t>
            </a:r>
            <a:r>
              <a:rPr>
                <a:solidFill>
                  <a:srgbClr val="FFCB6B"/>
                </a:solidFill>
              </a:rPr>
              <a:t>255</a:t>
            </a:r>
            <a:r>
              <a:t>, </a:t>
            </a:r>
            <a:r>
              <a:rPr>
                <a:solidFill>
                  <a:srgbClr val="FFCB6B"/>
                </a:solidFill>
              </a:rPr>
              <a:t>255</a:t>
            </a:r>
            <a:r>
              <a:t>, </a:t>
            </a:r>
            <a:r>
              <a:rPr>
                <a:solidFill>
                  <a:srgbClr val="FFCB6B"/>
                </a:solidFill>
              </a:rPr>
              <a:t>0.8</a:t>
            </a:r>
            <a:r>
              <a:t>)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border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1</a:t>
            </a:r>
            <a:r>
              <a:rPr>
                <a:solidFill>
                  <a:srgbClr val="F78C6A"/>
                </a:solidFill>
              </a:rPr>
              <a:t>px</a:t>
            </a:r>
            <a:r>
              <a:t> </a:t>
            </a:r>
            <a:r>
              <a:rPr>
                <a:solidFill>
                  <a:srgbClr val="89DDF3"/>
                </a:solidFill>
              </a:rPr>
              <a:t>solid</a:t>
            </a:r>
            <a:r>
              <a:t> </a:t>
            </a:r>
            <a:r>
              <a:rPr>
                <a:solidFill>
                  <a:srgbClr val="82AAFF"/>
                </a:solidFill>
              </a:rPr>
              <a:t>rgba</a:t>
            </a:r>
            <a:r>
              <a:t>(</a:t>
            </a:r>
            <a:r>
              <a:rPr>
                <a:solidFill>
                  <a:srgbClr val="FFCB6B"/>
                </a:solidFill>
              </a:rPr>
              <a:t>0</a:t>
            </a:r>
            <a:r>
              <a:t>, </a:t>
            </a:r>
            <a:r>
              <a:rPr>
                <a:solidFill>
                  <a:srgbClr val="FFCB6B"/>
                </a:solidFill>
              </a:rPr>
              <a:t>0</a:t>
            </a:r>
            <a:r>
              <a:t>, </a:t>
            </a:r>
            <a:r>
              <a:rPr>
                <a:solidFill>
                  <a:srgbClr val="FFCB6B"/>
                </a:solidFill>
              </a:rPr>
              <a:t>0</a:t>
            </a:r>
            <a:r>
              <a:t>, </a:t>
            </a:r>
            <a:r>
              <a:rPr>
                <a:solidFill>
                  <a:srgbClr val="FFCB6B"/>
                </a:solidFill>
              </a:rPr>
              <a:t>0.8</a:t>
            </a:r>
            <a:r>
              <a:t>)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padding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20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font-size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30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text-align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9DDF3"/>
                </a:solidFill>
              </a:rPr>
              <a:t>center;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Заголовок 1"/>
          <p:cNvSpPr txBox="1"/>
          <p:nvPr>
            <p:ph type="ctrTitle"/>
          </p:nvPr>
        </p:nvSpPr>
        <p:spPr>
          <a:xfrm>
            <a:off x="-1" y="0"/>
            <a:ext cx="5452580" cy="775845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Inline-Grid</a:t>
            </a:r>
          </a:p>
        </p:txBody>
      </p:sp>
      <p:pic>
        <p:nvPicPr>
          <p:cNvPr id="280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TextBox 6"/>
          <p:cNvSpPr txBox="1"/>
          <p:nvPr/>
        </p:nvSpPr>
        <p:spPr>
          <a:xfrm>
            <a:off x="127671" y="1105267"/>
            <a:ext cx="4873063" cy="635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&lt;!</a:t>
            </a:r>
            <a:r>
              <a:rPr>
                <a:solidFill>
                  <a:srgbClr val="F07178"/>
                </a:solidFill>
              </a:rPr>
              <a:t>DOCTYPE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FFCB6B"/>
                </a:solidFill>
              </a:rPr>
              <a:t>html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html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head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head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body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h1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display: inline-grid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h1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p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Use display: inline-grid; to make an inline grid container: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p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grid-container</a:t>
            </a:r>
            <a:r>
              <a:rPr>
                <a:solidFill>
                  <a:srgbClr val="89DDF3"/>
                </a:solidFill>
              </a:rPr>
              <a:t>"&gt;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1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2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3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 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4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5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6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 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7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8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grid-item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9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  </a:t>
            </a: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body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html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br/>
            <a:br/>
          </a:p>
        </p:txBody>
      </p:sp>
      <p:sp>
        <p:nvSpPr>
          <p:cNvPr id="282" name="TextBox 8"/>
          <p:cNvSpPr txBox="1"/>
          <p:nvPr/>
        </p:nvSpPr>
        <p:spPr>
          <a:xfrm>
            <a:off x="6035328" y="1443840"/>
            <a:ext cx="6110952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.</a:t>
            </a:r>
            <a:r>
              <a:rPr>
                <a:solidFill>
                  <a:srgbClr val="FFCB6B"/>
                </a:solidFill>
              </a:rPr>
              <a:t>grid-container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display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9DDF3"/>
                </a:solidFill>
              </a:rPr>
              <a:t>inline-grid;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grid-template-columns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9DDF3"/>
                </a:solidFill>
              </a:rPr>
              <a:t>auto</a:t>
            </a:r>
            <a:r>
              <a:t> </a:t>
            </a:r>
            <a:r>
              <a:rPr>
                <a:solidFill>
                  <a:srgbClr val="89DDF3"/>
                </a:solidFill>
              </a:rPr>
              <a:t>auto</a:t>
            </a:r>
            <a:r>
              <a:t> </a:t>
            </a:r>
            <a:r>
              <a:rPr>
                <a:solidFill>
                  <a:srgbClr val="89DDF3"/>
                </a:solidFill>
              </a:rPr>
              <a:t>auto;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background-color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#2196F3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padding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10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.</a:t>
            </a:r>
            <a:r>
              <a:rPr>
                <a:solidFill>
                  <a:srgbClr val="FFCB6B"/>
                </a:solidFill>
              </a:rPr>
              <a:t>grid-item</a:t>
            </a:r>
            <a:r>
              <a:rPr>
                <a:solidFill>
                  <a:srgbClr val="EEFFFF"/>
                </a:solidFill>
              </a:rPr>
              <a:t> {</a:t>
            </a: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background-color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2AAFF"/>
                </a:solidFill>
              </a:rPr>
              <a:t>rgba</a:t>
            </a:r>
            <a:r>
              <a:t>(</a:t>
            </a:r>
            <a:r>
              <a:rPr>
                <a:solidFill>
                  <a:srgbClr val="FFCB6B"/>
                </a:solidFill>
              </a:rPr>
              <a:t>255</a:t>
            </a:r>
            <a:r>
              <a:t>, </a:t>
            </a:r>
            <a:r>
              <a:rPr>
                <a:solidFill>
                  <a:srgbClr val="FFCB6B"/>
                </a:solidFill>
              </a:rPr>
              <a:t>255</a:t>
            </a:r>
            <a:r>
              <a:t>, </a:t>
            </a:r>
            <a:r>
              <a:rPr>
                <a:solidFill>
                  <a:srgbClr val="FFCB6B"/>
                </a:solidFill>
              </a:rPr>
              <a:t>255</a:t>
            </a:r>
            <a:r>
              <a:t>, </a:t>
            </a:r>
            <a:r>
              <a:rPr>
                <a:solidFill>
                  <a:srgbClr val="FFCB6B"/>
                </a:solidFill>
              </a:rPr>
              <a:t>0.8</a:t>
            </a:r>
            <a:r>
              <a:t>)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border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1</a:t>
            </a:r>
            <a:r>
              <a:rPr>
                <a:solidFill>
                  <a:srgbClr val="F78C6A"/>
                </a:solidFill>
              </a:rPr>
              <a:t>px</a:t>
            </a:r>
            <a:r>
              <a:t> </a:t>
            </a:r>
            <a:r>
              <a:rPr>
                <a:solidFill>
                  <a:srgbClr val="89DDF3"/>
                </a:solidFill>
              </a:rPr>
              <a:t>solid</a:t>
            </a:r>
            <a:r>
              <a:t> </a:t>
            </a:r>
            <a:r>
              <a:rPr>
                <a:solidFill>
                  <a:srgbClr val="82AAFF"/>
                </a:solidFill>
              </a:rPr>
              <a:t>rgba</a:t>
            </a:r>
            <a:r>
              <a:t>(</a:t>
            </a:r>
            <a:r>
              <a:rPr>
                <a:solidFill>
                  <a:srgbClr val="FFCB6B"/>
                </a:solidFill>
              </a:rPr>
              <a:t>0</a:t>
            </a:r>
            <a:r>
              <a:t>, </a:t>
            </a:r>
            <a:r>
              <a:rPr>
                <a:solidFill>
                  <a:srgbClr val="FFCB6B"/>
                </a:solidFill>
              </a:rPr>
              <a:t>0</a:t>
            </a:r>
            <a:r>
              <a:t>, </a:t>
            </a:r>
            <a:r>
              <a:rPr>
                <a:solidFill>
                  <a:srgbClr val="FFCB6B"/>
                </a:solidFill>
              </a:rPr>
              <a:t>0</a:t>
            </a:r>
            <a:r>
              <a:t>, </a:t>
            </a:r>
            <a:r>
              <a:rPr>
                <a:solidFill>
                  <a:srgbClr val="FFCB6B"/>
                </a:solidFill>
              </a:rPr>
              <a:t>0.8</a:t>
            </a:r>
            <a:r>
              <a:t>)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padding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20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font-size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30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text-align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9DDF3"/>
                </a:solidFill>
              </a:rPr>
              <a:t>center;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Grid Rows,Columns and Gaps</a:t>
            </a:r>
          </a:p>
        </p:txBody>
      </p:sp>
      <p:pic>
        <p:nvPicPr>
          <p:cNvPr id="286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Рисунок 3" descr="Рисунок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0303" y="1841117"/>
            <a:ext cx="2892869" cy="2855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Рисунок 9" descr="Рисунок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55052" y="1790345"/>
            <a:ext cx="3935577" cy="2957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Рисунок 11" descr="Рисунок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29296" y="1739575"/>
            <a:ext cx="3624388" cy="2957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Homework</a:t>
            </a:r>
          </a:p>
        </p:txBody>
      </p:sp>
      <p:pic>
        <p:nvPicPr>
          <p:cNvPr id="293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extBox 6"/>
          <p:cNvSpPr txBox="1"/>
          <p:nvPr/>
        </p:nvSpPr>
        <p:spPr>
          <a:xfrm>
            <a:off x="2943628" y="1399922"/>
            <a:ext cx="6147726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</a:pPr>
            <a:r>
              <a:t>Сделайте ваше онлайн </a:t>
            </a:r>
            <a:r>
              <a:t>CV </a:t>
            </a:r>
            <a:r>
              <a:t>адаптивным</a:t>
            </a:r>
          </a:p>
          <a:p>
            <a:pPr marL="342900" indent="-342900">
              <a:buSzPct val="100000"/>
              <a:buAutoNum type="arabicPeriod" startAt="1"/>
            </a:pPr>
            <a:r>
              <a:t>Перепишите ваше онлайн </a:t>
            </a:r>
            <a:r>
              <a:t>CV </a:t>
            </a:r>
            <a:r>
              <a:t>на </a:t>
            </a:r>
            <a:r>
              <a:t>SASS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CSS Layout</a:t>
            </a:r>
          </a:p>
        </p:txBody>
      </p:sp>
      <p:pic>
        <p:nvPicPr>
          <p:cNvPr id="111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Float"/>
          <p:cNvSpPr txBox="1"/>
          <p:nvPr/>
        </p:nvSpPr>
        <p:spPr>
          <a:xfrm>
            <a:off x="644662" y="1471998"/>
            <a:ext cx="736065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400"/>
            </a:lvl1pPr>
          </a:lstStyle>
          <a:p>
            <a:pPr/>
            <a:r>
              <a:t>Float</a:t>
            </a:r>
          </a:p>
        </p:txBody>
      </p:sp>
      <p:pic>
        <p:nvPicPr>
          <p:cNvPr id="113" name="Screenshot 2023-11-06 at 17.12.55.png" descr="Screenshot 2023-11-06 at 17.12.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213" y="2243453"/>
            <a:ext cx="9575801" cy="402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CSS Layout</a:t>
            </a:r>
          </a:p>
        </p:txBody>
      </p:sp>
      <p:pic>
        <p:nvPicPr>
          <p:cNvPr id="117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Position - https://developer.mozilla.org/en-US/docs/Web/CSS/position"/>
          <p:cNvSpPr txBox="1"/>
          <p:nvPr/>
        </p:nvSpPr>
        <p:spPr>
          <a:xfrm>
            <a:off x="644662" y="1471998"/>
            <a:ext cx="913741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400"/>
            </a:pPr>
            <a:r>
              <a:t>Position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https://developer.mozilla.org/en-US/docs/Web/CSS/position</a:t>
            </a:r>
          </a:p>
        </p:txBody>
      </p:sp>
      <p:sp>
        <p:nvSpPr>
          <p:cNvPr id="119" name="*Частые вопросы на собеседованиях"/>
          <p:cNvSpPr txBox="1"/>
          <p:nvPr/>
        </p:nvSpPr>
        <p:spPr>
          <a:xfrm>
            <a:off x="8008586" y="6344369"/>
            <a:ext cx="3721867" cy="34578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*Частые вопросы на собеседованиях</a:t>
            </a:r>
          </a:p>
        </p:txBody>
      </p:sp>
      <p:sp>
        <p:nvSpPr>
          <p:cNvPr id="120" name="Static…"/>
          <p:cNvSpPr txBox="1"/>
          <p:nvPr/>
        </p:nvSpPr>
        <p:spPr>
          <a:xfrm>
            <a:off x="5480913" y="2560621"/>
            <a:ext cx="1230174" cy="2253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400"/>
            </a:pPr>
            <a:r>
              <a:t>Static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2400"/>
            </a:pPr>
            <a:r>
              <a:t>Relative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2400"/>
            </a:pPr>
            <a:r>
              <a:t>Absolute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2400"/>
            </a:pPr>
            <a:r>
              <a:t>Fixed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2400"/>
            </a:pPr>
            <a:r>
              <a:t>Sticky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CSS Layout</a:t>
            </a:r>
          </a:p>
        </p:txBody>
      </p:sp>
      <p:pic>
        <p:nvPicPr>
          <p:cNvPr id="124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Z-index"/>
          <p:cNvSpPr txBox="1"/>
          <p:nvPr/>
        </p:nvSpPr>
        <p:spPr>
          <a:xfrm>
            <a:off x="644662" y="1471998"/>
            <a:ext cx="102866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400"/>
            </a:lvl1pPr>
          </a:lstStyle>
          <a:p>
            <a:pPr/>
            <a:r>
              <a:t>Z-index</a:t>
            </a:r>
          </a:p>
        </p:txBody>
      </p:sp>
      <p:sp>
        <p:nvSpPr>
          <p:cNvPr id="126" name="https://developer.mozilla.org/en-US/docs/Web/CSS/z-index…"/>
          <p:cNvSpPr txBox="1"/>
          <p:nvPr/>
        </p:nvSpPr>
        <p:spPr>
          <a:xfrm>
            <a:off x="722134" y="5415919"/>
            <a:ext cx="9418772" cy="64423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https://developer.mozilla.org/en-US/docs/Web/CSS/z-index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https://developer.mozilla.org/en-US/docs/Web/CSS/CSS_positioned_layout/Understanding_z-index</a:t>
            </a:r>
            <a:r>
              <a:t> </a:t>
            </a:r>
          </a:p>
        </p:txBody>
      </p:sp>
      <p:pic>
        <p:nvPicPr>
          <p:cNvPr id="127" name="Screenshot 2023-11-06 at 17.49.12.png" descr="Screenshot 2023-11-06 at 17.49.12.png"/>
          <p:cNvPicPr>
            <a:picLocks noChangeAspect="1"/>
          </p:cNvPicPr>
          <p:nvPr/>
        </p:nvPicPr>
        <p:blipFill>
          <a:blip r:embed="rId6">
            <a:extLst/>
          </a:blip>
          <a:srcRect l="0" t="0" r="14269" b="0"/>
          <a:stretch>
            <a:fillRect/>
          </a:stretch>
        </p:blipFill>
        <p:spPr>
          <a:xfrm>
            <a:off x="448662" y="2200473"/>
            <a:ext cx="5127056" cy="2456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creenshot 2023-11-06 at 17.50.02.png" descr="Screenshot 2023-11-06 at 17.50.02.png"/>
          <p:cNvPicPr>
            <a:picLocks noChangeAspect="1"/>
          </p:cNvPicPr>
          <p:nvPr/>
        </p:nvPicPr>
        <p:blipFill>
          <a:blip r:embed="rId7">
            <a:extLst/>
          </a:blip>
          <a:srcRect l="0" t="0" r="16636" b="0"/>
          <a:stretch>
            <a:fillRect/>
          </a:stretch>
        </p:blipFill>
        <p:spPr>
          <a:xfrm>
            <a:off x="6491865" y="2200473"/>
            <a:ext cx="4949823" cy="2456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Z-Index</a:t>
            </a:r>
          </a:p>
        </p:txBody>
      </p:sp>
      <p:pic>
        <p:nvPicPr>
          <p:cNvPr id="132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Box 11"/>
          <p:cNvSpPr txBox="1"/>
          <p:nvPr/>
        </p:nvSpPr>
        <p:spPr>
          <a:xfrm>
            <a:off x="142767" y="2775712"/>
            <a:ext cx="6110952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t>="</a:t>
            </a:r>
            <a:r>
              <a:rPr>
                <a:solidFill>
                  <a:srgbClr val="C3E88D"/>
                </a:solidFill>
              </a:rPr>
              <a:t>container</a:t>
            </a:r>
            <a:r>
              <a:t>"&gt;</a:t>
            </a:r>
            <a:endParaRPr>
              <a:solidFill>
                <a:srgbClr val="D4D4D4"/>
              </a:solidFill>
            </a:endParaRP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black-box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Black box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gray-box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Gray box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div</a:t>
            </a:r>
            <a:r>
              <a:t> </a:t>
            </a:r>
            <a:r>
              <a:rPr>
                <a:solidFill>
                  <a:srgbClr val="FFCB6B"/>
                </a:solidFill>
              </a:rPr>
              <a:t>class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green-box</a:t>
            </a:r>
            <a:r>
              <a:rPr>
                <a:solidFill>
                  <a:srgbClr val="89DDF3"/>
                </a:solidFill>
              </a:rPr>
              <a:t>"&gt;</a:t>
            </a:r>
            <a:r>
              <a:t>Green box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div</a:t>
            </a:r>
            <a:r>
              <a:t>&gt;</a:t>
            </a:r>
          </a:p>
        </p:txBody>
      </p:sp>
      <p:sp>
        <p:nvSpPr>
          <p:cNvPr id="134" name="TextBox 13"/>
          <p:cNvSpPr txBox="1"/>
          <p:nvPr/>
        </p:nvSpPr>
        <p:spPr>
          <a:xfrm>
            <a:off x="6345159" y="128834"/>
            <a:ext cx="6141144" cy="678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.</a:t>
            </a:r>
            <a:r>
              <a:rPr>
                <a:solidFill>
                  <a:srgbClr val="FFCB6B"/>
                </a:solidFill>
              </a:rPr>
              <a:t>container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position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9DDF3"/>
                </a:solidFill>
              </a:rPr>
              <a:t>relative;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.</a:t>
            </a:r>
            <a:r>
              <a:rPr>
                <a:solidFill>
                  <a:srgbClr val="FFCB6B"/>
                </a:solidFill>
              </a:rPr>
              <a:t>black-box</a:t>
            </a:r>
            <a:r>
              <a:rPr>
                <a:solidFill>
                  <a:srgbClr val="EEFFFF"/>
                </a:solidFill>
              </a:rPr>
              <a:t> {</a:t>
            </a: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position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9DDF3"/>
                </a:solidFill>
              </a:rPr>
              <a:t>relative;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z-index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1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border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2</a:t>
            </a:r>
            <a:r>
              <a:rPr>
                <a:solidFill>
                  <a:srgbClr val="F78C6A"/>
                </a:solidFill>
              </a:rPr>
              <a:t>px</a:t>
            </a:r>
            <a:r>
              <a:t> </a:t>
            </a:r>
            <a:r>
              <a:rPr>
                <a:solidFill>
                  <a:srgbClr val="89DDF3"/>
                </a:solidFill>
              </a:rPr>
              <a:t>solid</a:t>
            </a:r>
            <a:r>
              <a:t> black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height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100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margin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30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.</a:t>
            </a:r>
            <a:r>
              <a:rPr>
                <a:solidFill>
                  <a:srgbClr val="FFCB6B"/>
                </a:solidFill>
              </a:rPr>
              <a:t>gray-box</a:t>
            </a:r>
            <a:r>
              <a:rPr>
                <a:solidFill>
                  <a:srgbClr val="EEFFFF"/>
                </a:solidFill>
              </a:rPr>
              <a:t> {</a:t>
            </a: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position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9DDF3"/>
                </a:solidFill>
              </a:rPr>
              <a:t>absolute;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z-index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3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background</a:t>
            </a:r>
            <a:r>
              <a:rPr>
                <a:solidFill>
                  <a:srgbClr val="89DDF3"/>
                </a:solidFill>
              </a:rPr>
              <a:t>:</a:t>
            </a:r>
            <a:r>
              <a:t> lightgray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height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60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width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70</a:t>
            </a:r>
            <a:r>
              <a:rPr>
                <a:solidFill>
                  <a:srgbClr val="F78C6A"/>
                </a:solidFill>
              </a:rPr>
              <a:t>%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left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50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top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50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89DDF3"/>
                </a:solidFill>
              </a:rPr>
              <a:t>.</a:t>
            </a:r>
            <a:r>
              <a:rPr>
                <a:solidFill>
                  <a:srgbClr val="FFCB6B"/>
                </a:solidFill>
              </a:rPr>
              <a:t>green-box</a:t>
            </a:r>
            <a:r>
              <a:rPr>
                <a:solidFill>
                  <a:srgbClr val="EEFFFF"/>
                </a:solidFill>
              </a:rPr>
              <a:t> {</a:t>
            </a: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position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89DDF3"/>
                </a:solidFill>
              </a:rPr>
              <a:t>absolute;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z-index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2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background</a:t>
            </a:r>
            <a:r>
              <a:rPr>
                <a:solidFill>
                  <a:srgbClr val="89DDF3"/>
                </a:solidFill>
              </a:rPr>
              <a:t>:</a:t>
            </a:r>
            <a:r>
              <a:t> lightgreen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width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35</a:t>
            </a:r>
            <a:r>
              <a:rPr>
                <a:solidFill>
                  <a:srgbClr val="F78C6A"/>
                </a:solidFill>
              </a:rPr>
              <a:t>%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left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270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top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-15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73D1C8"/>
                </a:solidFill>
              </a:rPr>
              <a:t>height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100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CSS Layout</a:t>
            </a:r>
          </a:p>
        </p:txBody>
      </p:sp>
      <p:pic>
        <p:nvPicPr>
          <p:cNvPr id="138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Flexbox container:…"/>
          <p:cNvSpPr txBox="1"/>
          <p:nvPr/>
        </p:nvSpPr>
        <p:spPr>
          <a:xfrm>
            <a:off x="644662" y="1471998"/>
            <a:ext cx="3280877" cy="3805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400"/>
            </a:pPr>
            <a:r>
              <a:t>Flexbox container:</a:t>
            </a:r>
          </a:p>
          <a:p>
            <a:pPr defTabSz="457200">
              <a:spcBef>
                <a:spcPts val="900"/>
              </a:spcBef>
              <a:defRPr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flex-direction</a:t>
            </a:r>
          </a:p>
          <a:p>
            <a:pPr defTabSz="457200">
              <a:spcBef>
                <a:spcPts val="900"/>
              </a:spcBef>
              <a:defRPr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flex-wrap</a:t>
            </a:r>
          </a:p>
          <a:p>
            <a:pPr defTabSz="457200">
              <a:spcBef>
                <a:spcPts val="900"/>
              </a:spcBef>
              <a:defRPr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flex-flow</a:t>
            </a:r>
          </a:p>
          <a:p>
            <a:pPr defTabSz="457200">
              <a:spcBef>
                <a:spcPts val="900"/>
              </a:spcBef>
              <a:defRPr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justify-content</a:t>
            </a:r>
          </a:p>
          <a:p>
            <a:pPr defTabSz="457200">
              <a:spcBef>
                <a:spcPts val="900"/>
              </a:spcBef>
              <a:defRPr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align-items</a:t>
            </a:r>
          </a:p>
          <a:p>
            <a:pPr defTabSz="457200">
              <a:spcBef>
                <a:spcPts val="900"/>
              </a:spcBef>
              <a:defRPr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align-content</a:t>
            </a:r>
          </a:p>
          <a:p>
            <a:pPr defTabSz="457200">
              <a:spcBef>
                <a:spcPts val="900"/>
              </a:spcBef>
              <a:defRPr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gap, row-gap, column-gap</a:t>
            </a:r>
          </a:p>
          <a:p>
            <a:pPr defTabSz="457200">
              <a:spcBef>
                <a:spcPts val="900"/>
              </a:spcBef>
              <a:defRPr b="1">
                <a:latin typeface="Lucida Grande"/>
                <a:ea typeface="Lucida Grande"/>
                <a:cs typeface="Lucida Grande"/>
                <a:sym typeface="Lucida Grande"/>
              </a:defRPr>
            </a:pPr>
          </a:p>
        </p:txBody>
      </p:sp>
      <p:sp>
        <p:nvSpPr>
          <p:cNvPr id="140" name="*Частые вопросы на собеседованиях"/>
          <p:cNvSpPr txBox="1"/>
          <p:nvPr/>
        </p:nvSpPr>
        <p:spPr>
          <a:xfrm>
            <a:off x="8008586" y="6344369"/>
            <a:ext cx="3721867" cy="34578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*Частые вопросы на собеседованиях</a:t>
            </a:r>
          </a:p>
        </p:txBody>
      </p:sp>
      <p:sp>
        <p:nvSpPr>
          <p:cNvPr id="141" name="Flexbox items:…"/>
          <p:cNvSpPr txBox="1"/>
          <p:nvPr/>
        </p:nvSpPr>
        <p:spPr>
          <a:xfrm>
            <a:off x="6828904" y="1471998"/>
            <a:ext cx="3280878" cy="3805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400"/>
            </a:pPr>
            <a:r>
              <a:t>Flexbox items:</a:t>
            </a:r>
          </a:p>
          <a:p>
            <a:pPr defTabSz="457200">
              <a:spcBef>
                <a:spcPts val="900"/>
              </a:spcBef>
              <a:defRPr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order</a:t>
            </a:r>
          </a:p>
          <a:p>
            <a:pPr defTabSz="457200">
              <a:spcBef>
                <a:spcPts val="900"/>
              </a:spcBef>
              <a:defRPr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flex-grow</a:t>
            </a:r>
          </a:p>
          <a:p>
            <a:pPr defTabSz="457200">
              <a:spcBef>
                <a:spcPts val="900"/>
              </a:spcBef>
              <a:defRPr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flex-shrink</a:t>
            </a:r>
          </a:p>
          <a:p>
            <a:pPr defTabSz="457200">
              <a:spcBef>
                <a:spcPts val="900"/>
              </a:spcBef>
              <a:defRPr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flex-basis</a:t>
            </a:r>
          </a:p>
          <a:p>
            <a:pPr defTabSz="457200">
              <a:spcBef>
                <a:spcPts val="900"/>
              </a:spcBef>
              <a:defRPr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flex</a:t>
            </a:r>
          </a:p>
          <a:p>
            <a:pPr defTabSz="457200">
              <a:spcBef>
                <a:spcPts val="900"/>
              </a:spcBef>
              <a:defRPr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align-self</a:t>
            </a:r>
          </a:p>
          <a:p>
            <a:pPr defTabSz="457200">
              <a:spcBef>
                <a:spcPts val="900"/>
              </a:spcBef>
              <a:defRPr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gap, row-gap, column-gap</a:t>
            </a:r>
          </a:p>
          <a:p>
            <a:pPr defTabSz="457200">
              <a:spcBef>
                <a:spcPts val="900"/>
              </a:spcBef>
              <a:defRPr b="1">
                <a:latin typeface="Lucida Grande"/>
                <a:ea typeface="Lucida Grande"/>
                <a:cs typeface="Lucida Grande"/>
                <a:sym typeface="Lucida Grand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 defTabSz="457200">
              <a:lnSpc>
                <a:spcPct val="100000"/>
              </a:lnSpc>
              <a:defRPr sz="3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Flexbox</a:t>
            </a:r>
          </a:p>
        </p:txBody>
      </p:sp>
      <p:pic>
        <p:nvPicPr>
          <p:cNvPr id="145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https://css-tricks.com/snippets/css/a-guide-to-flexbox/…"/>
          <p:cNvSpPr txBox="1"/>
          <p:nvPr/>
        </p:nvSpPr>
        <p:spPr>
          <a:xfrm>
            <a:off x="2637775" y="3106881"/>
            <a:ext cx="6916450" cy="64423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https://css-tricks.com/snippets/css/a-guide-to-flexbox/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https://developer.mozilla.org/en-US/docs/Learn/CSS/CSS_layout/Flexbox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