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Текст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Текст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Рисунок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github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developer.mozilla.org/en-US/docs/Web/HTML" TargetMode="External"/><Relationship Id="rId5" Type="http://schemas.openxmlformats.org/officeDocument/2006/relationships/hyperlink" Target="https://www.w3schools.com/html/default.asp" TargetMode="External"/><Relationship Id="rId6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Заголовок 1"/>
          <p:cNvSpPr txBox="1"/>
          <p:nvPr>
            <p:ph type="ctrTitle"/>
          </p:nvPr>
        </p:nvSpPr>
        <p:spPr>
          <a:xfrm>
            <a:off x="755902" y="3399768"/>
            <a:ext cx="10640756" cy="775846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Introduction To Front-End Development</a:t>
            </a:r>
          </a:p>
        </p:txBody>
      </p:sp>
      <p:sp>
        <p:nvSpPr>
          <p:cNvPr id="96" name="Подзаголовок 2"/>
          <p:cNvSpPr txBox="1"/>
          <p:nvPr>
            <p:ph type="subTitle" sz="quarter" idx="1"/>
          </p:nvPr>
        </p:nvSpPr>
        <p:spPr>
          <a:xfrm>
            <a:off x="1514120" y="4171527"/>
            <a:ext cx="9163758" cy="45044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Sapsan-Code</a:t>
            </a:r>
          </a:p>
        </p:txBody>
      </p:sp>
      <p:pic>
        <p:nvPicPr>
          <p:cNvPr id="97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09807" y="320231"/>
            <a:ext cx="5110933" cy="28365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ouble-click to edi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6" name="PpkBHPizvVizU6l1ZnaHpNRp6XNWw2g5tD3RfCZJcpYVQxsxproyPuLHtDDZjMBhTU5QcQFcXcCHo-TJXoJyb1RoohfL3LgYYbovFdR_kj87kyWlxIbJ93XYmNnbJ26ftFNIbdDaHKJAnBgl2Ye14ryioQ=s2048.png" descr="PpkBHPizvVizU6l1ZnaHpNRp6XNWw2g5tD3RfCZJcpYVQxsxproyPuLHtDDZjMBhTU5QcQFcXcCHo-TJXoJyb1RoohfL3LgYYbovFdR_kj87kyWlxIbJ93XYmNnbJ26ftFNIbdDaHKJAnBgl2Ye14ryioQ=s20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6920" y="6306"/>
            <a:ext cx="10718160" cy="6845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Заголовок 1"/>
          <p:cNvSpPr txBox="1"/>
          <p:nvPr>
            <p:ph type="ctrTitle"/>
          </p:nvPr>
        </p:nvSpPr>
        <p:spPr>
          <a:xfrm>
            <a:off x="-1555978" y="100989"/>
            <a:ext cx="10640756" cy="775845"/>
          </a:xfrm>
          <a:prstGeom prst="rect">
            <a:avLst/>
          </a:prstGeom>
        </p:spPr>
        <p:txBody>
          <a:bodyPr/>
          <a:lstStyle/>
          <a:p>
            <a:pPr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Что такое фронт-енд разработка</a:t>
            </a:r>
            <a:r>
              <a:t>?</a:t>
            </a:r>
          </a:p>
        </p:txBody>
      </p:sp>
      <p:pic>
        <p:nvPicPr>
          <p:cNvPr id="140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Рисунок 10" descr="Рисунок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5214" y="1688607"/>
            <a:ext cx="6961572" cy="3480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Double-click to edi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5" name="dEcZe7SYZq43edw7moHYD_QjM8S9_usWcRMWeH-Z1UYQP7mObZLrUr6CAuy6-MdSIkS8UV56GJ2Lb07FY5pljKkDodjre57WpXyny0VN9no9HmwchHRH8yMbIn-FOzG4Aj4hzFzyAH28ZlZBPoEToeOBzw=s2048.png" descr="dEcZe7SYZq43edw7moHYD_QjM8S9_usWcRMWeH-Z1UYQP7mObZLrUr6CAuy6-MdSIkS8UV56GJ2Lb07FY5pljKkDodjre57WpXyny0VN9no9HmwchHRH8yMbIn-FOzG4Aj4hzFzyAH28ZlZBPoEToeOBzw=s20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5014" y="285550"/>
            <a:ext cx="7121972" cy="6455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ouble-click to edi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9" name="DXIn5Y_U34_Wei--hcDOhmcuc9bjovK2SvO33Z2zyGjaQaNPbApScmo8zrRBRyY3_tPLxsxfazJ3P_k0fpPWBUFAWnx2F490FF8JMXAHdQlsUYkE6uOtKL7sUcPvhhesFJNXdEyG3bFJzoh1oerZ9DCN7Q=s2048.png" descr="DXIn5Y_U34_Wei--hcDOhmcuc9bjovK2SvO33Z2zyGjaQaNPbApScmo8zrRBRyY3_tPLxsxfazJ3P_k0fpPWBUFAWnx2F490FF8JMXAHdQlsUYkE6uOtKL7sUcPvhhesFJNXdEyG3bFJzoh1oerZ9DCN7Q=s20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858" y="59245"/>
            <a:ext cx="11232516" cy="67395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ouble-click to edi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3" name="WeBJ_guPDzY9llYwntjvWY4gsTZI1UKYhDkXbTFZjRPsueM46kzmneHSzp-AhA66eT8zOHF6ycfc5ezCXn_PSDuZZfAlnrhz-o2Q2uXKzj1U16X69Npvyg9pvmRFhbcndSsTa-jozxeL-6hSMKdrvIER1A=s2048.png" descr="WeBJ_guPDzY9llYwntjvWY4gsTZI1UKYhDkXbTFZjRPsueM46kzmneHSzp-AhA66eT8zOHF6ycfc5ezCXn_PSDuZZfAlnrhz-o2Q2uXKzj1U16X69Npvyg9pvmRFhbcndSsTa-jozxeL-6hSMKdrvIER1A=s20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4139" y="287807"/>
            <a:ext cx="10463722" cy="64613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Подзаголовок 2"/>
          <p:cNvSpPr txBox="1"/>
          <p:nvPr>
            <p:ph type="subTitle" sz="quarter" idx="1"/>
          </p:nvPr>
        </p:nvSpPr>
        <p:spPr>
          <a:xfrm>
            <a:off x="5438509" y="3108830"/>
            <a:ext cx="5409462" cy="64034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https://code.visualstudio.com/download</a:t>
            </a:r>
          </a:p>
        </p:txBody>
      </p:sp>
      <p:pic>
        <p:nvPicPr>
          <p:cNvPr id="157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Заголовок 1"/>
          <p:cNvSpPr txBox="1"/>
          <p:nvPr>
            <p:ph type="ctrTitle"/>
          </p:nvPr>
        </p:nvSpPr>
        <p:spPr>
          <a:xfrm>
            <a:off x="-1664900" y="-58435"/>
            <a:ext cx="9808141" cy="775845"/>
          </a:xfrm>
          <a:prstGeom prst="rect">
            <a:avLst/>
          </a:prstGeom>
        </p:spPr>
        <p:txBody>
          <a:bodyPr/>
          <a:lstStyle/>
          <a:p>
            <a:pPr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Что такое среда разработки</a:t>
            </a:r>
            <a:r>
              <a:t>?</a:t>
            </a:r>
          </a:p>
        </p:txBody>
      </p:sp>
      <p:pic>
        <p:nvPicPr>
          <p:cNvPr id="159" name="Рисунок 5" descr="Рисунок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3633" y="1656757"/>
            <a:ext cx="3402445" cy="3402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Подзаголовок 2"/>
          <p:cNvSpPr txBox="1"/>
          <p:nvPr>
            <p:ph type="subTitle" sz="quarter" idx="1"/>
          </p:nvPr>
        </p:nvSpPr>
        <p:spPr>
          <a:xfrm>
            <a:off x="5438509" y="3108830"/>
            <a:ext cx="5409462" cy="640341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163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Заголовок 1"/>
          <p:cNvSpPr txBox="1"/>
          <p:nvPr>
            <p:ph type="ctrTitle"/>
          </p:nvPr>
        </p:nvSpPr>
        <p:spPr>
          <a:xfrm>
            <a:off x="-1664900" y="-58435"/>
            <a:ext cx="9808141" cy="775845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Браузер - Google Chrome</a:t>
            </a:r>
          </a:p>
        </p:txBody>
      </p:sp>
      <p:pic>
        <p:nvPicPr>
          <p:cNvPr id="165" name="Zo_lvhIJJFxtVwdVW4dKu_VyE7UOuDvJllCO9fuxuiLGWpta5dV92tiSKVApKQTN2Mqz8QN8hC8-2u5-oWPz-CzxtEJSybluiF2M0tEZ6c546W1DW6Oh2-09BGYizs644paHbf7i9H_J__50QC7xYo-LPA=s2048.png" descr="Zo_lvhIJJFxtVwdVW4dKu_VyE7UOuDvJllCO9fuxuiLGWpta5dV92tiSKVApKQTN2Mqz8QN8hC8-2u5-oWPz-CzxtEJSybluiF2M0tEZ6c546W1DW6Oh2-09BGYizs644paHbf7i9H_J__50QC7xYo-LPA=s204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2038" y="877955"/>
            <a:ext cx="4934549" cy="1899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HMjIkqVhtaBeVq1qvqz9Kph5TxHC-OEp9DXtMH6uWPhf_521l6OILJhyAnC-0b-1vI0GCHkIbGA8vU6zToWI-9UG2yhgC625tzuVF3E0WGZ-jRaEvORQWR8N4qSqPzSrMsJKlYhT7zwWJ5VFSCtEs-zhNQ=s2048.png" descr="HMjIkqVhtaBeVq1qvqz9Kph5TxHC-OEp9DXtMH6uWPhf_521l6OILJhyAnC-0b-1vI0GCHkIbGA8vU6zToWI-9UG2yhgC625tzuVF3E0WGZ-jRaEvORQWR8N4qSqPzSrMsJKlYhT7zwWJ5VFSCtEs-zhNQ=s204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22985" y="2367065"/>
            <a:ext cx="7446441" cy="4503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Подзаголовок 2"/>
          <p:cNvSpPr txBox="1"/>
          <p:nvPr>
            <p:ph type="subTitle" sz="quarter" idx="1"/>
          </p:nvPr>
        </p:nvSpPr>
        <p:spPr>
          <a:xfrm>
            <a:off x="6029638" y="1923956"/>
            <a:ext cx="5409461" cy="3010087"/>
          </a:xfrm>
          <a:prstGeom prst="rect">
            <a:avLst/>
          </a:prstGeom>
        </p:spPr>
        <p:txBody>
          <a:bodyPr/>
          <a:lstStyle/>
          <a:p>
            <a:pPr algn="l" defTabSz="530351">
              <a:lnSpc>
                <a:spcPct val="72000"/>
              </a:lnSpc>
              <a:spcBef>
                <a:spcPts val="500"/>
              </a:spcBef>
              <a:defRPr sz="1392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&lt;!</a:t>
            </a:r>
            <a:r>
              <a:rPr>
                <a:solidFill>
                  <a:srgbClr val="F07178"/>
                </a:solidFill>
              </a:rPr>
              <a:t>DOCTYPE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FFCB6B"/>
                </a:solidFill>
              </a:rPr>
              <a:t>html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 algn="l" defTabSz="530351">
              <a:lnSpc>
                <a:spcPct val="72000"/>
              </a:lnSpc>
              <a:spcBef>
                <a:spcPts val="500"/>
              </a:spcBef>
              <a:defRPr sz="1392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html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FFCB6B"/>
                </a:solidFill>
              </a:rPr>
              <a:t>lang</a:t>
            </a:r>
            <a:r>
              <a:t>="</a:t>
            </a:r>
            <a:r>
              <a:rPr>
                <a:solidFill>
                  <a:srgbClr val="C3E88D"/>
                </a:solidFill>
              </a:rPr>
              <a:t>en</a:t>
            </a:r>
            <a:r>
              <a:t>"&gt;</a:t>
            </a:r>
            <a:endParaRPr>
              <a:solidFill>
                <a:srgbClr val="D4D4D4"/>
              </a:solidFill>
            </a:endParaRPr>
          </a:p>
          <a:p>
            <a:pPr algn="l" defTabSz="530351">
              <a:lnSpc>
                <a:spcPct val="72000"/>
              </a:lnSpc>
              <a:spcBef>
                <a:spcPts val="500"/>
              </a:spcBef>
              <a:defRPr sz="1392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head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 algn="l" defTabSz="530351">
              <a:lnSpc>
                <a:spcPct val="72000"/>
              </a:lnSpc>
              <a:spcBef>
                <a:spcPts val="500"/>
              </a:spcBef>
              <a:defRPr sz="1392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meta</a:t>
            </a:r>
            <a:r>
              <a:t> </a:t>
            </a:r>
            <a:r>
              <a:rPr>
                <a:solidFill>
                  <a:srgbClr val="FFCB6B"/>
                </a:solidFill>
              </a:rPr>
              <a:t>charset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UTF-8</a:t>
            </a:r>
            <a:r>
              <a:rPr>
                <a:solidFill>
                  <a:srgbClr val="89DDF3"/>
                </a:solidFill>
              </a:rPr>
              <a:t>"&gt;</a:t>
            </a:r>
          </a:p>
          <a:p>
            <a:pPr algn="l" defTabSz="530351">
              <a:lnSpc>
                <a:spcPct val="72000"/>
              </a:lnSpc>
              <a:spcBef>
                <a:spcPts val="500"/>
              </a:spcBef>
              <a:defRPr sz="1392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meta</a:t>
            </a:r>
            <a:r>
              <a:t> </a:t>
            </a:r>
            <a:r>
              <a:rPr>
                <a:solidFill>
                  <a:srgbClr val="FFCB6B"/>
                </a:solidFill>
              </a:rPr>
              <a:t>http-equiv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X-UA-Compatible</a:t>
            </a:r>
            <a:r>
              <a:rPr>
                <a:solidFill>
                  <a:srgbClr val="89DDF3"/>
                </a:solidFill>
              </a:rPr>
              <a:t>"</a:t>
            </a:r>
            <a:r>
              <a:t> </a:t>
            </a:r>
            <a:r>
              <a:rPr>
                <a:solidFill>
                  <a:srgbClr val="FFCB6B"/>
                </a:solidFill>
              </a:rPr>
              <a:t>content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IE=edge</a:t>
            </a:r>
            <a:r>
              <a:rPr>
                <a:solidFill>
                  <a:srgbClr val="89DDF3"/>
                </a:solidFill>
              </a:rPr>
              <a:t>"&gt;</a:t>
            </a:r>
          </a:p>
          <a:p>
            <a:pPr algn="l" defTabSz="530351">
              <a:lnSpc>
                <a:spcPct val="72000"/>
              </a:lnSpc>
              <a:spcBef>
                <a:spcPts val="500"/>
              </a:spcBef>
              <a:defRPr sz="1392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meta</a:t>
            </a:r>
            <a:r>
              <a:t> </a:t>
            </a:r>
            <a:r>
              <a:rPr>
                <a:solidFill>
                  <a:srgbClr val="FFCB6B"/>
                </a:solidFill>
              </a:rPr>
              <a:t>name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viewport</a:t>
            </a:r>
            <a:r>
              <a:rPr>
                <a:solidFill>
                  <a:srgbClr val="89DDF3"/>
                </a:solidFill>
              </a:rPr>
              <a:t>"</a:t>
            </a:r>
            <a:r>
              <a:t> </a:t>
            </a:r>
            <a:r>
              <a:rPr>
                <a:solidFill>
                  <a:srgbClr val="FFCB6B"/>
                </a:solidFill>
              </a:rPr>
              <a:t>content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width=device-width, initial-scale=1.0</a:t>
            </a:r>
            <a:r>
              <a:rPr>
                <a:solidFill>
                  <a:srgbClr val="89DDF3"/>
                </a:solidFill>
              </a:rPr>
              <a:t>"&gt;</a:t>
            </a:r>
          </a:p>
          <a:p>
            <a:pPr algn="l" defTabSz="530351">
              <a:lnSpc>
                <a:spcPct val="72000"/>
              </a:lnSpc>
              <a:spcBef>
                <a:spcPts val="500"/>
              </a:spcBef>
              <a:defRPr sz="1392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title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Welcome Lesson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title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 algn="l" defTabSz="530351">
              <a:lnSpc>
                <a:spcPct val="72000"/>
              </a:lnSpc>
              <a:spcBef>
                <a:spcPts val="500"/>
              </a:spcBef>
              <a:defRPr sz="1392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&lt;/</a:t>
            </a:r>
            <a:r>
              <a:rPr>
                <a:solidFill>
                  <a:srgbClr val="F07178"/>
                </a:solidFill>
              </a:rPr>
              <a:t>head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 algn="l" defTabSz="530351">
              <a:lnSpc>
                <a:spcPct val="72000"/>
              </a:lnSpc>
              <a:spcBef>
                <a:spcPts val="500"/>
              </a:spcBef>
              <a:defRPr sz="1392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body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 algn="l" defTabSz="530351">
              <a:lnSpc>
                <a:spcPct val="72000"/>
              </a:lnSpc>
              <a:spcBef>
                <a:spcPts val="500"/>
              </a:spcBef>
              <a:defRPr sz="1392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&lt;h1&gt;I Love Sapsan-Code!&lt;/h1&gt;</a:t>
            </a:r>
          </a:p>
          <a:p>
            <a:pPr algn="l" defTabSz="530351">
              <a:lnSpc>
                <a:spcPct val="72000"/>
              </a:lnSpc>
              <a:spcBef>
                <a:spcPts val="500"/>
              </a:spcBef>
              <a:defRPr sz="1392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&lt;/</a:t>
            </a:r>
            <a:r>
              <a:rPr>
                <a:solidFill>
                  <a:srgbClr val="F07178"/>
                </a:solidFill>
              </a:rPr>
              <a:t>body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 algn="l" defTabSz="530351">
              <a:lnSpc>
                <a:spcPct val="72000"/>
              </a:lnSpc>
              <a:spcBef>
                <a:spcPts val="500"/>
              </a:spcBef>
              <a:defRPr sz="1392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&lt;/</a:t>
            </a:r>
            <a:r>
              <a:rPr>
                <a:solidFill>
                  <a:srgbClr val="F07178"/>
                </a:solidFill>
              </a:rPr>
              <a:t>html</a:t>
            </a:r>
            <a:r>
              <a:t>&gt;</a:t>
            </a:r>
          </a:p>
        </p:txBody>
      </p:sp>
      <p:pic>
        <p:nvPicPr>
          <p:cNvPr id="170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Заголовок 1"/>
          <p:cNvSpPr txBox="1"/>
          <p:nvPr>
            <p:ph type="ctrTitle"/>
          </p:nvPr>
        </p:nvSpPr>
        <p:spPr>
          <a:xfrm>
            <a:off x="-1" y="0"/>
            <a:ext cx="3293618" cy="775845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HTML</a:t>
            </a:r>
          </a:p>
        </p:txBody>
      </p:sp>
      <p:pic>
        <p:nvPicPr>
          <p:cNvPr id="172" name="Рисунок 6" descr="Рисунок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6594" y="1923956"/>
            <a:ext cx="5311916" cy="3010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Подзаголовок 2"/>
          <p:cNvSpPr txBox="1"/>
          <p:nvPr>
            <p:ph type="subTitle" sz="quarter" idx="1"/>
          </p:nvPr>
        </p:nvSpPr>
        <p:spPr>
          <a:xfrm>
            <a:off x="6029638" y="1923956"/>
            <a:ext cx="5409461" cy="3010087"/>
          </a:xfrm>
          <a:prstGeom prst="rect">
            <a:avLst/>
          </a:prstGeom>
        </p:spPr>
        <p:txBody>
          <a:bodyPr/>
          <a:lstStyle/>
          <a:p>
            <a:pPr marL="457200" indent="-457200" algn="l">
              <a:lnSpc>
                <a:spcPct val="72000"/>
              </a:lnSpc>
              <a:buSzPct val="100000"/>
              <a:buAutoNum type="arabicPeriod" startAt="1"/>
              <a:defRPr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&lt;html&gt;</a:t>
            </a:r>
          </a:p>
          <a:p>
            <a:pPr marL="457200" indent="-457200" algn="l">
              <a:lnSpc>
                <a:spcPct val="72000"/>
              </a:lnSpc>
              <a:buSzPct val="100000"/>
              <a:buAutoNum type="arabicPeriod" startAt="1"/>
              <a:defRPr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&lt;head&gt;</a:t>
            </a:r>
          </a:p>
          <a:p>
            <a:pPr marL="457200" indent="-457200" algn="l">
              <a:lnSpc>
                <a:spcPct val="72000"/>
              </a:lnSpc>
              <a:buSzPct val="100000"/>
              <a:buAutoNum type="arabicPeriod" startAt="1"/>
              <a:defRPr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&lt;body&gt;</a:t>
            </a:r>
          </a:p>
          <a:p>
            <a:pPr marL="457200" indent="-457200" algn="l">
              <a:lnSpc>
                <a:spcPct val="72000"/>
              </a:lnSpc>
              <a:buSzPct val="100000"/>
              <a:buAutoNum type="arabicPeriod" startAt="1"/>
              <a:defRPr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&lt;footer&gt;</a:t>
            </a:r>
          </a:p>
          <a:p>
            <a:pPr marL="457200" indent="-457200" algn="l">
              <a:lnSpc>
                <a:spcPct val="72000"/>
              </a:lnSpc>
              <a:buSzPct val="100000"/>
              <a:buAutoNum type="arabicPeriod" startAt="1"/>
              <a:defRPr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&lt;h1-h6&gt;</a:t>
            </a:r>
          </a:p>
          <a:p>
            <a:pPr marL="457200" indent="-457200" algn="l">
              <a:lnSpc>
                <a:spcPct val="72000"/>
              </a:lnSpc>
              <a:buSzPct val="100000"/>
              <a:buAutoNum type="arabicPeriod" startAt="1"/>
              <a:defRPr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&lt;title&gt;</a:t>
            </a:r>
          </a:p>
          <a:p>
            <a:pPr marL="457200" indent="-457200" algn="l">
              <a:lnSpc>
                <a:spcPct val="72000"/>
              </a:lnSpc>
              <a:buSzPct val="100000"/>
              <a:buAutoNum type="arabicPeriod" startAt="1"/>
              <a:defRPr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&lt;p&gt;</a:t>
            </a:r>
          </a:p>
          <a:p>
            <a:pPr marL="457200" indent="-457200" algn="l">
              <a:lnSpc>
                <a:spcPct val="72000"/>
              </a:lnSpc>
              <a:buSzPct val="100000"/>
              <a:buAutoNum type="arabicPeriod" startAt="1"/>
              <a:defRPr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&lt;br&gt;</a:t>
            </a:r>
          </a:p>
          <a:p>
            <a:pPr marL="457200" indent="-457200" algn="l">
              <a:lnSpc>
                <a:spcPct val="72000"/>
              </a:lnSpc>
              <a:buSzPct val="100000"/>
              <a:buAutoNum type="arabicPeriod" startAt="1"/>
              <a:defRPr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&lt;hr&gt;</a:t>
            </a:r>
          </a:p>
          <a:p>
            <a:pPr marL="457200" indent="-457200" algn="l">
              <a:lnSpc>
                <a:spcPct val="72000"/>
              </a:lnSpc>
              <a:buSzPct val="100000"/>
              <a:buAutoNum type="arabicPeriod" startAt="1"/>
              <a:defRPr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&lt;i&gt;</a:t>
            </a:r>
          </a:p>
        </p:txBody>
      </p:sp>
      <p:pic>
        <p:nvPicPr>
          <p:cNvPr id="176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Заголовок 1"/>
          <p:cNvSpPr txBox="1"/>
          <p:nvPr>
            <p:ph type="ctrTitle"/>
          </p:nvPr>
        </p:nvSpPr>
        <p:spPr>
          <a:xfrm>
            <a:off x="-1" y="0"/>
            <a:ext cx="3293618" cy="775845"/>
          </a:xfrm>
          <a:prstGeom prst="rect">
            <a:avLst/>
          </a:prstGeom>
        </p:spPr>
        <p:txBody>
          <a:bodyPr/>
          <a:lstStyle/>
          <a:p>
            <a:pPr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HTML </a:t>
            </a:r>
            <a:r>
              <a:t>Теги</a:t>
            </a:r>
          </a:p>
        </p:txBody>
      </p:sp>
      <p:pic>
        <p:nvPicPr>
          <p:cNvPr id="178" name="Рисунок 5" descr="Рисунок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3175" y="2409331"/>
            <a:ext cx="5543288" cy="2039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Double-click to edi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2" name="ogLb2F7hVHmGeV1acICZgWEL05nssdRJrcr4RcmHNoshT7WPm8ZnIJo1zh2eqEAAAKhW2zaCWMPPau_eB5crFacFtFzuzIg6daeOoakA6IJBBoo9X3EZrjDBkGcA-j_mudtNPTT51vpqWbaxDnxJnX3ffg=s2048.png" descr="ogLb2F7hVHmGeV1acICZgWEL05nssdRJrcr4RcmHNoshT7WPm8ZnIJo1zh2eqEAAAKhW2zaCWMPPau_eB5crFacFtFzuzIg6daeOoakA6IJBBoo9X3EZrjDBkGcA-j_mudtNPTT51vpqWbaxDnxJnX3ffg=s20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41" y="176240"/>
            <a:ext cx="8951264" cy="29879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wsRZUWhKsS6x_OEmbVfPhKlUHbQaUTix2bh7-Ye6-8-vF5_7ZGgCPzRWN8DzXzN9ZRgFU3zmPnGkdWUgPChiaHym-BSONUrugotMugOz-pFq9UbrUXkInHIbIJCzC1FDktf7_d-QtX-NY6XMcAu3-O0NNQ=s2048.png" descr="wsRZUWhKsS6x_OEmbVfPhKlUHbQaUTix2bh7-Ye6-8-vF5_7ZGgCPzRWN8DzXzN9ZRgFU3zmPnGkdWUgPChiaHym-BSONUrugotMugOz-pFq9UbrUXkInHIbIJCzC1FDktf7_d-QtX-NY6XMcAu3-O0NNQ=s204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4979" y="3143447"/>
            <a:ext cx="7603964" cy="3535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Заголовок 1"/>
          <p:cNvSpPr txBox="1"/>
          <p:nvPr>
            <p:ph type="ctrTitle"/>
          </p:nvPr>
        </p:nvSpPr>
        <p:spPr>
          <a:xfrm>
            <a:off x="755902" y="3399768"/>
            <a:ext cx="10640756" cy="775846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About Myself </a:t>
            </a:r>
          </a:p>
        </p:txBody>
      </p:sp>
      <p:sp>
        <p:nvSpPr>
          <p:cNvPr id="101" name="Подзаголовок 2"/>
          <p:cNvSpPr txBox="1"/>
          <p:nvPr>
            <p:ph type="subTitle" sz="quarter" idx="1"/>
          </p:nvPr>
        </p:nvSpPr>
        <p:spPr>
          <a:xfrm>
            <a:off x="1514120" y="4171527"/>
            <a:ext cx="9163758" cy="45044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Sapsan-Code</a:t>
            </a:r>
          </a:p>
        </p:txBody>
      </p:sp>
      <p:pic>
        <p:nvPicPr>
          <p:cNvPr id="102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09807" y="320231"/>
            <a:ext cx="5110933" cy="28365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Подзаголовок 2"/>
          <p:cNvSpPr txBox="1"/>
          <p:nvPr>
            <p:ph type="subTitle" sz="quarter" idx="1"/>
          </p:nvPr>
        </p:nvSpPr>
        <p:spPr>
          <a:xfrm>
            <a:off x="5438509" y="3108830"/>
            <a:ext cx="5409462" cy="640341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187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Заголовок 1"/>
          <p:cNvSpPr txBox="1"/>
          <p:nvPr>
            <p:ph type="ctrTitle"/>
          </p:nvPr>
        </p:nvSpPr>
        <p:spPr>
          <a:xfrm>
            <a:off x="-1664900" y="-58435"/>
            <a:ext cx="12459309" cy="1105269"/>
          </a:xfrm>
          <a:prstGeom prst="rect">
            <a:avLst/>
          </a:prstGeom>
        </p:spPr>
        <p:txBody>
          <a:bodyPr/>
          <a:lstStyle/>
          <a:p>
            <a:pPr defTabSz="850391">
              <a:defRPr sz="37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LiveServer extension visual code</a:t>
            </a:r>
          </a:p>
          <a:p>
            <a:pPr defTabSz="850391">
              <a:defRPr sz="37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Как установить:</a:t>
            </a:r>
          </a:p>
        </p:txBody>
      </p:sp>
      <p:pic>
        <p:nvPicPr>
          <p:cNvPr id="189" name="Screenshot 2023-10-16 at 16.28.38.png" descr="Screenshot 2023-10-16 at 16.28.3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9948" y="1081359"/>
            <a:ext cx="4297770" cy="4933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Screenshot 2023-10-16 at 16.32.16.png" descr="Screenshot 2023-10-16 at 16.32.1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84531" y="952022"/>
            <a:ext cx="3547268" cy="2630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Screenshot 2023-10-16 at 16.35.17.png" descr="Screenshot 2023-10-16 at 16.35.17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191230" y="3816737"/>
            <a:ext cx="6297253" cy="26301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Заголовок 1"/>
          <p:cNvSpPr txBox="1"/>
          <p:nvPr>
            <p:ph type="ctrTitle"/>
          </p:nvPr>
        </p:nvSpPr>
        <p:spPr>
          <a:xfrm>
            <a:off x="-1664900" y="-58435"/>
            <a:ext cx="12459309" cy="1105269"/>
          </a:xfrm>
          <a:prstGeom prst="rect">
            <a:avLst/>
          </a:prstGeom>
        </p:spPr>
        <p:txBody>
          <a:bodyPr/>
          <a:lstStyle/>
          <a:p>
            <a:pPr defTabSz="850391">
              <a:defRPr sz="37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LiveServer extension visual code</a:t>
            </a:r>
          </a:p>
          <a:p>
            <a:pPr defTabSz="850391">
              <a:defRPr sz="37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Как пользоваться:</a:t>
            </a:r>
          </a:p>
        </p:txBody>
      </p:sp>
      <p:pic>
        <p:nvPicPr>
          <p:cNvPr id="196" name="Screenshot 2023-10-16 at 16.38.18.png" descr="Screenshot 2023-10-16 at 16.38.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845" y="2132215"/>
            <a:ext cx="6421364" cy="304912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1"/>
          <p:cNvSpPr txBox="1"/>
          <p:nvPr/>
        </p:nvSpPr>
        <p:spPr>
          <a:xfrm>
            <a:off x="932575" y="1416630"/>
            <a:ext cx="232703" cy="345789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8" name="2"/>
          <p:cNvSpPr txBox="1"/>
          <p:nvPr/>
        </p:nvSpPr>
        <p:spPr>
          <a:xfrm>
            <a:off x="7942144" y="1416630"/>
            <a:ext cx="232704" cy="345789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199" name="Screenshot 2023-10-16 at 16.41.06.png" descr="Screenshot 2023-10-16 at 16.41.0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68657" y="1954330"/>
            <a:ext cx="5215404" cy="44367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ouble-click to edi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3" name="LLQkqov3oOZvcHsB41f7zvUII7UVRquzJp1ySk6ui187B5DHlLQ-nfz0xE88MqvbwDtyuhLZPT4mGsdQkz8v2AhMKghYC6q8U7M-8nzj9xRvMbmXOJC8DdiWyKE17ws3_u0LIK53h7Vg3VPvdh4K88SKig=s2048.png" descr="LLQkqov3oOZvcHsB41f7zvUII7UVRquzJp1ySk6ui187B5DHlLQ-nfz0xE88MqvbwDtyuhLZPT4mGsdQkz8v2AhMKghYC6q8U7M-8nzj9xRvMbmXOJC8DdiWyKE17ws3_u0LIK53h7Vg3VPvdh4K88SKig=s20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7430" y="-1"/>
            <a:ext cx="9867422" cy="68578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Подзаголовок 2"/>
          <p:cNvSpPr txBox="1"/>
          <p:nvPr>
            <p:ph type="subTitle" sz="quarter" idx="1"/>
          </p:nvPr>
        </p:nvSpPr>
        <p:spPr>
          <a:xfrm>
            <a:off x="5438509" y="3108830"/>
            <a:ext cx="5409462" cy="640341"/>
          </a:xfrm>
          <a:prstGeom prst="rect">
            <a:avLst/>
          </a:prstGeom>
        </p:spPr>
        <p:txBody>
          <a:bodyPr/>
          <a:lstStyle>
            <a:lvl1pPr defTabSz="649223">
              <a:spcBef>
                <a:spcPts val="0"/>
              </a:spcBef>
              <a:defRPr sz="4260">
                <a:latin typeface="Calibri Light"/>
                <a:ea typeface="Calibri Light"/>
                <a:cs typeface="Calibri Light"/>
                <a:sym typeface="Calibri Light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github.com</a:t>
            </a:r>
          </a:p>
        </p:txBody>
      </p:sp>
      <p:pic>
        <p:nvPicPr>
          <p:cNvPr id="207" name="Рисунок 4" descr="Рисунок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Заголовок 1"/>
          <p:cNvSpPr txBox="1"/>
          <p:nvPr>
            <p:ph type="ctrTitle"/>
          </p:nvPr>
        </p:nvSpPr>
        <p:spPr>
          <a:xfrm>
            <a:off x="-1664900" y="-58435"/>
            <a:ext cx="9808141" cy="775845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Git - система контроля версии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1411" y="1766223"/>
            <a:ext cx="3325554" cy="3325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Подзаголовок 2"/>
          <p:cNvSpPr txBox="1"/>
          <p:nvPr>
            <p:ph type="subTitle" idx="1"/>
          </p:nvPr>
        </p:nvSpPr>
        <p:spPr>
          <a:xfrm>
            <a:off x="1356601" y="1729824"/>
            <a:ext cx="9912122" cy="3588549"/>
          </a:xfrm>
          <a:prstGeom prst="rect">
            <a:avLst/>
          </a:prstGeom>
        </p:spPr>
        <p:txBody>
          <a:bodyPr/>
          <a:lstStyle/>
          <a:p>
            <a:pPr marL="298450" indent="-158750" algn="l">
              <a:lnSpc>
                <a:spcPct val="100000"/>
              </a:lnSpc>
              <a:spcBef>
                <a:spcPts val="0"/>
              </a:spcBef>
              <a:buClr>
                <a:srgbClr val="ADADAD"/>
              </a:buClr>
              <a:buSzPct val="100000"/>
              <a:buFont typeface="Arial"/>
              <a:buChar char="•"/>
              <a:defRPr b="1">
                <a:solidFill>
                  <a:srgbClr val="FFFFFF"/>
                </a:solidFill>
              </a:defRPr>
            </a:pPr>
            <a:r>
              <a:t>Скачать VScode: </a:t>
            </a:r>
            <a:r>
              <a:rPr>
                <a:hlinkClick r:id="rId3" invalidUrl="" action="" tgtFrame="" tooltip="" history="1" highlightClick="0" endSnd="0"/>
              </a:rPr>
              <a:t>https://code.visualstudio.com/download</a:t>
            </a:r>
            <a:r>
              <a:t> </a:t>
            </a:r>
          </a:p>
          <a:p>
            <a:pPr marL="298450" indent="-158750" algn="l">
              <a:lnSpc>
                <a:spcPct val="100000"/>
              </a:lnSpc>
              <a:spcBef>
                <a:spcPts val="0"/>
              </a:spcBef>
              <a:buClr>
                <a:srgbClr val="ADADAD"/>
              </a:buClr>
              <a:buSzPct val="100000"/>
              <a:buFont typeface="Arial"/>
              <a:buChar char="•"/>
              <a:defRPr b="1">
                <a:solidFill>
                  <a:srgbClr val="FFFFFF"/>
                </a:solidFill>
              </a:defRPr>
            </a:pPr>
            <a:r>
              <a:t>Установить extension: Live Server в VScode</a:t>
            </a:r>
          </a:p>
          <a:p>
            <a:pPr marL="298450" indent="-158750" algn="l">
              <a:lnSpc>
                <a:spcPct val="100000"/>
              </a:lnSpc>
              <a:spcBef>
                <a:spcPts val="0"/>
              </a:spcBef>
              <a:buClr>
                <a:srgbClr val="ADADAD"/>
              </a:buClr>
              <a:buSzPct val="100000"/>
              <a:buFont typeface="Arial"/>
              <a:buChar char="•"/>
              <a:defRPr b="1">
                <a:solidFill>
                  <a:srgbClr val="FFFFFF"/>
                </a:solidFill>
              </a:defRPr>
            </a:pPr>
            <a:r>
              <a:t>Скачать браузер Гугл хром</a:t>
            </a:r>
          </a:p>
          <a:p>
            <a:pPr marL="298450" indent="-158750" algn="l">
              <a:lnSpc>
                <a:spcPct val="100000"/>
              </a:lnSpc>
              <a:spcBef>
                <a:spcPts val="0"/>
              </a:spcBef>
              <a:buClr>
                <a:srgbClr val="ADADAD"/>
              </a:buClr>
              <a:buSzPct val="100000"/>
              <a:buFont typeface="Arial"/>
              <a:buChar char="•"/>
              <a:defRPr b="1">
                <a:solidFill>
                  <a:srgbClr val="DDDDDD"/>
                </a:solidFill>
              </a:defRPr>
            </a:pPr>
            <a:r>
              <a:rPr>
                <a:solidFill>
                  <a:schemeClr val="accent2"/>
                </a:solidFill>
              </a:rPr>
              <a:t>Документация по HTML: </a:t>
            </a:r>
            <a:r>
              <a:rPr>
                <a:solidFill>
                  <a:schemeClr val="accent2"/>
                </a:solidFill>
                <a:hlinkClick r:id="rId4" invalidUrl="" action="" tgtFrame="" tooltip="" history="1" highlightClick="0" endSnd="0"/>
              </a:rPr>
              <a:t>https://developer.mozilla.org/en-US/docs/Web/HTML</a:t>
            </a:r>
          </a:p>
          <a:p>
            <a:pPr marL="298450" indent="-158750" algn="l">
              <a:lnSpc>
                <a:spcPct val="100000"/>
              </a:lnSpc>
              <a:spcBef>
                <a:spcPts val="0"/>
              </a:spcBef>
              <a:buClr>
                <a:srgbClr val="ADADAD"/>
              </a:buClr>
              <a:buSzPct val="100000"/>
              <a:buFont typeface="Arial"/>
              <a:buChar char="•"/>
              <a:defRPr b="1">
                <a:solidFill>
                  <a:srgbClr val="DDDDDD"/>
                </a:solidFill>
              </a:defRPr>
            </a:pPr>
            <a:r>
              <a:rPr>
                <a:solidFill>
                  <a:srgbClr val="FFFFFF"/>
                </a:solidFill>
              </a:rPr>
              <a:t>Другая документация по HTML:</a:t>
            </a:r>
            <a:r>
              <a:t> </a:t>
            </a:r>
            <a:r>
              <a:rPr>
                <a:solidFill>
                  <a:srgbClr val="FFFFFF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https://www.w3schools.com/html/default.asp</a:t>
            </a:r>
          </a:p>
        </p:txBody>
      </p:sp>
      <p:pic>
        <p:nvPicPr>
          <p:cNvPr id="213" name="Рисунок 4" descr="Рисунок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Заголовок 1"/>
          <p:cNvSpPr txBox="1"/>
          <p:nvPr>
            <p:ph type="ctrTitle"/>
          </p:nvPr>
        </p:nvSpPr>
        <p:spPr>
          <a:xfrm>
            <a:off x="-2296093" y="517390"/>
            <a:ext cx="9808140" cy="775846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Ресурсы: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Подзаголовок 2"/>
          <p:cNvSpPr txBox="1"/>
          <p:nvPr>
            <p:ph type="subTitle" idx="1"/>
          </p:nvPr>
        </p:nvSpPr>
        <p:spPr>
          <a:xfrm>
            <a:off x="1139939" y="1818413"/>
            <a:ext cx="9912122" cy="3588549"/>
          </a:xfrm>
          <a:prstGeom prst="rect">
            <a:avLst/>
          </a:prstGeom>
        </p:spPr>
        <p:txBody>
          <a:bodyPr/>
          <a:lstStyle/>
          <a:p>
            <a:pPr marL="457200" indent="-317500" algn="l">
              <a:buClr>
                <a:srgbClr val="ADADAD"/>
              </a:buClr>
              <a:buSzPct val="100000"/>
              <a:buFont typeface="Arial"/>
              <a:buChar char="•"/>
            </a:pPr>
            <a:r>
              <a:t>не писать ночью после 24.00</a:t>
            </a:r>
          </a:p>
          <a:p>
            <a:pPr marL="457200" indent="-317500" algn="l">
              <a:buClr>
                <a:srgbClr val="ADADAD"/>
              </a:buClr>
              <a:buSzPct val="100000"/>
              <a:buFont typeface="Arial"/>
              <a:buChar char="•"/>
            </a:pPr>
            <a:r>
              <a:t>прежде чем спрашивать у меня можно погуглить, спросить у друзей, еще раз погуглить</a:t>
            </a:r>
          </a:p>
          <a:p>
            <a:pPr marL="457200" indent="-317500" algn="l">
              <a:buClr>
                <a:srgbClr val="ADADAD"/>
              </a:buClr>
              <a:buSzPct val="100000"/>
              <a:buFont typeface="Arial"/>
              <a:buChar char="•"/>
            </a:pPr>
            <a:r>
              <a:t>не опаздывать, не заставлять ждать всех вас</a:t>
            </a:r>
          </a:p>
          <a:p>
            <a:pPr marL="457200" indent="-317500" algn="l">
              <a:buClr>
                <a:srgbClr val="ADADAD"/>
              </a:buClr>
              <a:buSzPct val="100000"/>
              <a:buFont typeface="Arial"/>
              <a:buChar char="•"/>
            </a:pPr>
            <a:r>
              <a:t>все дедлайны до 00:00 дня урока (если урок во вторник, последний коммит 23:59 в понедельник)</a:t>
            </a:r>
          </a:p>
          <a:p>
            <a:pPr marL="457200" indent="-317500" algn="l">
              <a:buClr>
                <a:srgbClr val="ADADAD"/>
              </a:buClr>
              <a:buSzPct val="100000"/>
              <a:buFont typeface="Arial"/>
              <a:buChar char="•"/>
            </a:pPr>
            <a:r>
              <a:t>если на уроке что-то не понимаете то сразу говорить</a:t>
            </a:r>
          </a:p>
          <a:p>
            <a:pPr marL="457200" indent="-317500" algn="l">
              <a:buClr>
                <a:srgbClr val="ADADAD"/>
              </a:buClr>
              <a:buSzPct val="100000"/>
              <a:buFont typeface="Arial"/>
              <a:buChar char="•"/>
            </a:pPr>
            <a:r>
              <a:t>следовать за мной на лекции и писать код</a:t>
            </a:r>
          </a:p>
        </p:txBody>
      </p:sp>
      <p:pic>
        <p:nvPicPr>
          <p:cNvPr id="218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Заголовок 1"/>
          <p:cNvSpPr txBox="1"/>
          <p:nvPr>
            <p:ph type="ctrTitle"/>
          </p:nvPr>
        </p:nvSpPr>
        <p:spPr>
          <a:xfrm>
            <a:off x="527667" y="561684"/>
            <a:ext cx="13654129" cy="775846"/>
          </a:xfrm>
          <a:prstGeom prst="rect">
            <a:avLst/>
          </a:prstGeom>
        </p:spPr>
        <p:txBody>
          <a:bodyPr/>
          <a:lstStyle>
            <a:lvl1pPr algn="l" defTabSz="457200">
              <a:lnSpc>
                <a:spcPct val="100000"/>
              </a:lnSpc>
              <a:defRPr sz="3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Правила для хороших отношений: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Подзаголовок 2"/>
          <p:cNvSpPr txBox="1"/>
          <p:nvPr>
            <p:ph type="subTitle" sz="quarter" idx="1"/>
          </p:nvPr>
        </p:nvSpPr>
        <p:spPr>
          <a:xfrm>
            <a:off x="3391270" y="1923957"/>
            <a:ext cx="5409461" cy="301008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1000"/>
              </a:lnSpc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Вам нужно сделать резюме на </a:t>
            </a:r>
            <a:r>
              <a:t>HTML.</a:t>
            </a:r>
          </a:p>
          <a:p>
            <a:pPr algn="l">
              <a:lnSpc>
                <a:spcPct val="81000"/>
              </a:lnSpc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Вы обязаны использовать </a:t>
            </a:r>
            <a:r>
              <a:t>html </a:t>
            </a:r>
            <a:r>
              <a:t>теги, которые вы изучили на уроке.</a:t>
            </a:r>
          </a:p>
          <a:p>
            <a:pPr algn="l">
              <a:lnSpc>
                <a:spcPct val="81000"/>
              </a:lnSpc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Разрешается использовать теги, которые вы найдете из интернета.</a:t>
            </a:r>
          </a:p>
        </p:txBody>
      </p:sp>
      <p:pic>
        <p:nvPicPr>
          <p:cNvPr id="223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Заголовок 1"/>
          <p:cNvSpPr txBox="1"/>
          <p:nvPr>
            <p:ph type="ctrTitle"/>
          </p:nvPr>
        </p:nvSpPr>
        <p:spPr>
          <a:xfrm>
            <a:off x="-33221" y="697634"/>
            <a:ext cx="3293617" cy="775846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Задание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Подзаголовок 2"/>
          <p:cNvSpPr txBox="1"/>
          <p:nvPr>
            <p:ph type="subTitle" idx="1"/>
          </p:nvPr>
        </p:nvSpPr>
        <p:spPr>
          <a:xfrm>
            <a:off x="1139939" y="1818413"/>
            <a:ext cx="9912122" cy="3588549"/>
          </a:xfrm>
          <a:prstGeom prst="rect">
            <a:avLst/>
          </a:prstGeom>
        </p:spPr>
        <p:txBody>
          <a:bodyPr/>
          <a:lstStyle/>
          <a:p>
            <a:pPr marL="457200" indent="-317500" algn="l">
              <a:buClr>
                <a:srgbClr val="ADADAD"/>
              </a:buClr>
              <a:buSzPct val="100000"/>
              <a:buFont typeface="Arial"/>
              <a:buChar char="•"/>
            </a:pPr>
            <a:r>
              <a:t>Сколько вам лет?</a:t>
            </a:r>
          </a:p>
          <a:p>
            <a:pPr marL="457200" indent="-317500" algn="l">
              <a:buClr>
                <a:srgbClr val="ADADAD"/>
              </a:buClr>
              <a:buSzPct val="100000"/>
              <a:buFont typeface="Arial"/>
              <a:buChar char="•"/>
            </a:pPr>
            <a:r>
              <a:t>Чем занимаетесь? Работаете? Учитесь? Где?</a:t>
            </a:r>
          </a:p>
          <a:p>
            <a:pPr marL="457200" indent="-317500" algn="l">
              <a:buClr>
                <a:srgbClr val="ADADAD"/>
              </a:buClr>
              <a:buSzPct val="100000"/>
              <a:buFont typeface="Arial"/>
              <a:buChar char="•"/>
            </a:pPr>
            <a:r>
              <a:t>Есть ли опыт с IT сферой? Есть ли опыт в программировании</a:t>
            </a:r>
          </a:p>
          <a:p>
            <a:pPr marL="457200" indent="-317500" algn="l">
              <a:buClr>
                <a:srgbClr val="ADADAD"/>
              </a:buClr>
              <a:buSzPct val="100000"/>
              <a:buFont typeface="Arial"/>
              <a:buChar char="•"/>
            </a:pPr>
            <a:r>
              <a:t>Почему выбрали IT? Почему решили пройти курс?</a:t>
            </a:r>
          </a:p>
          <a:p>
            <a:pPr marL="457200" indent="-317500" algn="l">
              <a:buClr>
                <a:srgbClr val="ADADAD"/>
              </a:buClr>
              <a:buSzPct val="100000"/>
              <a:buFont typeface="Arial"/>
              <a:buChar char="•"/>
            </a:pPr>
            <a:r>
              <a:t>Какие ожидания?</a:t>
            </a:r>
          </a:p>
        </p:txBody>
      </p:sp>
      <p:pic>
        <p:nvPicPr>
          <p:cNvPr id="106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Заголовок 1"/>
          <p:cNvSpPr txBox="1"/>
          <p:nvPr>
            <p:ph type="ctrTitle"/>
          </p:nvPr>
        </p:nvSpPr>
        <p:spPr>
          <a:xfrm>
            <a:off x="527667" y="561684"/>
            <a:ext cx="13654129" cy="775846"/>
          </a:xfrm>
          <a:prstGeom prst="rect">
            <a:avLst/>
          </a:prstGeom>
        </p:spPr>
        <p:txBody>
          <a:bodyPr/>
          <a:lstStyle>
            <a:lvl1pPr algn="l" defTabSz="457200">
              <a:lnSpc>
                <a:spcPct val="100000"/>
              </a:lnSpc>
              <a:defRPr sz="3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О вас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Подзаголовок 2"/>
          <p:cNvSpPr txBox="1"/>
          <p:nvPr>
            <p:ph type="subTitle" sz="quarter" idx="1"/>
          </p:nvPr>
        </p:nvSpPr>
        <p:spPr>
          <a:xfrm>
            <a:off x="840420" y="1773238"/>
            <a:ext cx="3989033" cy="3402444"/>
          </a:xfrm>
          <a:prstGeom prst="rect">
            <a:avLst/>
          </a:prstGeom>
        </p:spPr>
        <p:txBody>
          <a:bodyPr/>
          <a:lstStyle/>
          <a:p>
            <a:pPr marL="457200" indent="-457200" algn="l">
              <a:lnSpc>
                <a:spcPct val="72000"/>
              </a:lnSpc>
              <a:buSzPct val="100000"/>
              <a:buAutoNum type="arabicPeriod" startAt="1"/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HTML</a:t>
            </a:r>
          </a:p>
          <a:p>
            <a:pPr marL="457200" indent="-457200" algn="l">
              <a:lnSpc>
                <a:spcPct val="72000"/>
              </a:lnSpc>
              <a:buSzPct val="100000"/>
              <a:buAutoNum type="arabicPeriod" startAt="1"/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CSS</a:t>
            </a:r>
          </a:p>
          <a:p>
            <a:pPr marL="457200" indent="-457200" algn="l">
              <a:lnSpc>
                <a:spcPct val="72000"/>
              </a:lnSpc>
              <a:buSzPct val="100000"/>
              <a:buAutoNum type="arabicPeriod" startAt="1"/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SCSS</a:t>
            </a:r>
          </a:p>
          <a:p>
            <a:pPr marL="457200" indent="-457200" algn="l">
              <a:lnSpc>
                <a:spcPct val="72000"/>
              </a:lnSpc>
              <a:buSzPct val="100000"/>
              <a:buAutoNum type="arabicPeriod" startAt="1"/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Bootstrap</a:t>
            </a:r>
          </a:p>
          <a:p>
            <a:pPr marL="457200" indent="-457200" algn="l">
              <a:lnSpc>
                <a:spcPct val="72000"/>
              </a:lnSpc>
              <a:buSzPct val="100000"/>
              <a:buAutoNum type="arabicPeriod" startAt="1"/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JavaScript</a:t>
            </a:r>
          </a:p>
          <a:p>
            <a:pPr marL="457200" indent="-457200" algn="l">
              <a:lnSpc>
                <a:spcPct val="72000"/>
              </a:lnSpc>
              <a:buSzPct val="100000"/>
              <a:buAutoNum type="arabicPeriod" startAt="1"/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React</a:t>
            </a:r>
          </a:p>
          <a:p>
            <a:pPr marL="457200" indent="-457200" algn="l">
              <a:lnSpc>
                <a:spcPct val="72000"/>
              </a:lnSpc>
              <a:buSzPct val="100000"/>
              <a:buAutoNum type="arabicPeriod" startAt="1"/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Node Js</a:t>
            </a:r>
          </a:p>
          <a:p>
            <a:pPr marL="457200" indent="-457200" algn="l">
              <a:lnSpc>
                <a:spcPct val="72000"/>
              </a:lnSpc>
              <a:buSzPct val="100000"/>
              <a:buAutoNum type="arabicPeriod" startAt="1"/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TypeScript</a:t>
            </a:r>
          </a:p>
          <a:p>
            <a:pPr marL="457200" indent="-457200" algn="l">
              <a:lnSpc>
                <a:spcPct val="72000"/>
              </a:lnSpc>
              <a:buSzPct val="100000"/>
              <a:buAutoNum type="arabicPeriod" startAt="1"/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Next Js</a:t>
            </a:r>
          </a:p>
        </p:txBody>
      </p:sp>
      <p:pic>
        <p:nvPicPr>
          <p:cNvPr id="111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Заголовок 1"/>
          <p:cNvSpPr txBox="1"/>
          <p:nvPr>
            <p:ph type="ctrTitle"/>
          </p:nvPr>
        </p:nvSpPr>
        <p:spPr>
          <a:xfrm>
            <a:off x="-685967" y="-63723"/>
            <a:ext cx="10640756" cy="775845"/>
          </a:xfrm>
          <a:prstGeom prst="rect">
            <a:avLst/>
          </a:prstGeom>
        </p:spPr>
        <p:txBody>
          <a:bodyPr/>
          <a:lstStyle/>
          <a:p>
            <a:pPr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Какие технологии мы освоим за этот курс</a:t>
            </a:r>
            <a:r>
              <a:t>?</a:t>
            </a:r>
          </a:p>
        </p:txBody>
      </p:sp>
      <p:pic>
        <p:nvPicPr>
          <p:cNvPr id="113" name="Рисунок 12" descr="Рисунок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29452" y="1041544"/>
            <a:ext cx="2910096" cy="25293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Рисунок 14" descr="Рисунок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31235" y="2375902"/>
            <a:ext cx="1738583" cy="1738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Рисунок 16" descr="Рисунок 1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55476" y="4302330"/>
            <a:ext cx="3319856" cy="2030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Основы Веб Программирования,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68095">
              <a:defRPr sz="5040"/>
            </a:pPr>
            <a:r>
              <a:t>Основы Веб Программирования,</a:t>
            </a:r>
            <a:endParaRPr sz="1008">
              <a:latin typeface="Times Roman"/>
              <a:ea typeface="Times Roman"/>
              <a:cs typeface="Times Roman"/>
              <a:sym typeface="Times Roman"/>
            </a:endParaRPr>
          </a:p>
          <a:p>
            <a:pPr defTabSz="768095">
              <a:defRPr sz="5040"/>
            </a:pPr>
            <a:r>
              <a:t>HTML</a:t>
            </a:r>
            <a:endParaRPr sz="1008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118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Почему IT?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Почему IT?</a:t>
            </a:r>
          </a:p>
        </p:txBody>
      </p:sp>
      <p:sp>
        <p:nvSpPr>
          <p:cNvPr id="121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Что такое веб программирование?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Что такое веб программирование?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124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Double-click to edi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8" name="-vnT5ZA7A1bwPuLy9WdTbvWrxkOoTTNkCEaNRsCVVd9Up-c2grG-zgX5ko-Gn5Y0_-JcWZl0sMJmYwwTPTQ4JXV5q1Ru_72_TRfj4a3c62sR8l_mrO5UiEoj3fa1XTuvQouISYjgJaSmKJNmPhgLzsaC3w=s2048.png" descr="-vnT5ZA7A1bwPuLy9WdTbvWrxkOoTTNkCEaNRsCVVd9Up-c2grG-zgX5ko-Gn5Y0_-JcWZl0sMJmYwwTPTQ4JXV5q1Ru_72_TRfj4a3c62sR8l_mrO5UiEoj3fa1XTuvQouISYjgJaSmKJNmPhgLzsaC3w=s20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550" y="-103331"/>
            <a:ext cx="10248900" cy="706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ouble-click to edi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2" name="v2epyXo50MIxH7B2R49v1a811D5tFrrzWfmQWAi1LHvr6hJ2hPESRk6xt0LpXlJ2b_iZjau4b2bukZwMAroUBKrflP3Zl5RsWb5dNjmW9hkSuBSFxk9vidn0Vk05qR8V7qx6X0eXsGar18oygyt2FCu2LA=s2048.png" descr="v2epyXo50MIxH7B2R49v1a811D5tFrrzWfmQWAi1LHvr6hJ2hPESRk6xt0LpXlJ2b_iZjau4b2bukZwMAroUBKrflP3Zl5RsWb5dNjmW9hkSuBSFxk9vidn0Vk05qR8V7qx6X0eXsGar18oygyt2FCu2LA=s20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" y="284019"/>
            <a:ext cx="11963400" cy="628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