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2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Заголовок 1"/>
          <p:cNvSpPr txBox="1"/>
          <p:nvPr>
            <p:ph type="ctrTitle"/>
          </p:nvPr>
        </p:nvSpPr>
        <p:spPr>
          <a:xfrm>
            <a:off x="755902" y="3399768"/>
            <a:ext cx="10640756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Css Introduction</a:t>
            </a:r>
          </a:p>
        </p:txBody>
      </p:sp>
      <p:sp>
        <p:nvSpPr>
          <p:cNvPr id="105" name="Подзаголовок 2"/>
          <p:cNvSpPr txBox="1"/>
          <p:nvPr>
            <p:ph type="subTitle" sz="quarter" idx="1"/>
          </p:nvPr>
        </p:nvSpPr>
        <p:spPr>
          <a:xfrm>
            <a:off x="1514120" y="4171527"/>
            <a:ext cx="9163758" cy="45044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Sapsan-Code</a:t>
            </a:r>
          </a:p>
        </p:txBody>
      </p:sp>
      <p:pic>
        <p:nvPicPr>
          <p:cNvPr id="106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7" y="320231"/>
            <a:ext cx="5110933" cy="2836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CSS синтаксис - 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выбор нескольких элементов через запятую</a:t>
            </a:r>
          </a:p>
        </p:txBody>
      </p:sp>
      <p:pic>
        <p:nvPicPr>
          <p:cNvPr id="162" name="Screenshot 2023-10-23 at 14.57.36.png" descr="Screenshot 2023-10-23 at 14.57.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42371" y="2050332"/>
            <a:ext cx="35560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shot 2023-10-23 at 14.57.53.png" descr="Screenshot 2023-10-23 at 14.57.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46550" y="4042130"/>
            <a:ext cx="3898900" cy="151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CSS синтаксис - 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выбор нескольких элементов через запятую</a:t>
            </a:r>
          </a:p>
        </p:txBody>
      </p:sp>
      <p:pic>
        <p:nvPicPr>
          <p:cNvPr id="168" name="Screenshot 2023-10-23 at 14.57.36.png" descr="Screenshot 2023-10-23 at 14.57.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42371" y="2050332"/>
            <a:ext cx="35560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shot 2023-10-23 at 14.57.53.png" descr="Screenshot 2023-10-23 at 14.57.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46550" y="4042130"/>
            <a:ext cx="3898900" cy="151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Селекторы</a:t>
            </a:r>
          </a:p>
        </p:txBody>
      </p:sp>
      <p:pic>
        <p:nvPicPr>
          <p:cNvPr id="174" name="X_eoGIPuYqG-aXeEWvTWrQMF9mwwTB-lZUx9SPio8V8ozmJ0o1Hxf7UwnBE7k3QM1lAdM_Y5XyfTu8YywUvj0RZAHvzozxiJsEig09SMXuLEOe4g1a5ta_hmpmV468_ZAGqSJN0u8ggZUGNskBPXpT48eQ=s2048.png" descr="X_eoGIPuYqG-aXeEWvTWrQMF9mwwTB-lZUx9SPio8V8ozmJ0o1Hxf7UwnBE7k3QM1lAdM_Y5XyfTu8YywUvj0RZAHvzozxiJsEig09SMXuLEOe4g1a5ta_hmpmV468_ZAGqSJN0u8ggZUGNskBPXpT48eQ=s20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5053" y="1564220"/>
            <a:ext cx="8719331" cy="4812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Заголовок 1"/>
          <p:cNvSpPr txBox="1"/>
          <p:nvPr/>
        </p:nvSpPr>
        <p:spPr>
          <a:xfrm>
            <a:off x="481353" y="-21043"/>
            <a:ext cx="9555988" cy="124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Селекторы</a:t>
            </a:r>
          </a:p>
        </p:txBody>
      </p:sp>
      <p:pic>
        <p:nvPicPr>
          <p:cNvPr id="179" name="B9ltujCqU8sTDeYQEEg7FR_eJ380aYp8HyNR3RevJAh-pr-XLQsDFhIN2HO4rpLUgD5A-BR-zj5ekHzgTkBYfjsycwv6O_RjnT5JpMewW2y3VXwspp_EfMtBOF46YszR0cd8YUSI0mGPrvncJ1Hzc64oMg=s2048.png" descr="B9ltujCqU8sTDeYQEEg7FR_eJ380aYp8HyNR3RevJAh-pr-XLQsDFhIN2HO4rpLUgD5A-BR-zj5ekHzgTkBYfjsycwv6O_RjnT5JpMewW2y3VXwspp_EfMtBOF46YszR0cd8YUSI0mGPrvncJ1Hzc64oMg=s20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1200" y="1430030"/>
            <a:ext cx="8229600" cy="524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Глобальный</a:t>
            </a:r>
          </a:p>
        </p:txBody>
      </p:sp>
      <p:pic>
        <p:nvPicPr>
          <p:cNvPr id="184" name="81CGw4dCM3dS-mzs2eYuK9Pl6QbPduc_LZ0K94aTri0S443fVxXI4QY0NAiHJL-NzQThgANDTcNZNqAzBeDSJTDAuRPDo_behIM3TfyQDgnihLRTrv_4NOaVz0ZHNKkreFjijDVJHL7vuIcexeZmTHeAEw=s2048.png" descr="81CGw4dCM3dS-mzs2eYuK9Pl6QbPduc_LZ0K94aTri0S443fVxXI4QY0NAiHJL-NzQThgANDTcNZNqAzBeDSJTDAuRPDo_behIM3TfyQDgnihLRTrv_4NOaVz0ZHNKkreFjijDVJHL7vuIcexeZmTHeAEw=s2048.png"/>
          <p:cNvPicPr>
            <a:picLocks noChangeAspect="1"/>
          </p:cNvPicPr>
          <p:nvPr/>
        </p:nvPicPr>
        <p:blipFill>
          <a:blip r:embed="rId4">
            <a:extLst/>
          </a:blip>
          <a:srcRect l="5413" t="22546" r="5413" b="14463"/>
          <a:stretch>
            <a:fillRect/>
          </a:stretch>
        </p:blipFill>
        <p:spPr>
          <a:xfrm>
            <a:off x="1823263" y="2877864"/>
            <a:ext cx="8799474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Теги</a:t>
            </a:r>
          </a:p>
        </p:txBody>
      </p:sp>
      <p:pic>
        <p:nvPicPr>
          <p:cNvPr id="189" name="TQbcmve60AVAwsGa0nQuMjN9tCb8QjPBnNNuXJI4yaQlQ5EmJyBeRX4ajd3CJQZrn1C7G8wxUSXwptMyk-p8iNrAk15V2gEg4Ey33EvOwynb0fFrC7aobTvLJ31p7n-LXDKTBG7hakXjKayhuAsaE5rmcg=s2048.png" descr="TQbcmve60AVAwsGa0nQuMjN9tCb8QjPBnNNuXJI4yaQlQ5EmJyBeRX4ajd3CJQZrn1C7G8wxUSXwptMyk-p8iNrAk15V2gEg4Ey33EvOwynb0fFrC7aobTvLJ31p7n-LXDKTBG7hakXjKayhuAsaE5rmcg=s2048.png"/>
          <p:cNvPicPr>
            <a:picLocks noChangeAspect="1"/>
          </p:cNvPicPr>
          <p:nvPr/>
        </p:nvPicPr>
        <p:blipFill>
          <a:blip r:embed="rId4">
            <a:extLst/>
          </a:blip>
          <a:srcRect l="5490" t="6307" r="0" b="79926"/>
          <a:stretch>
            <a:fillRect/>
          </a:stretch>
        </p:blipFill>
        <p:spPr>
          <a:xfrm>
            <a:off x="2941317" y="1824311"/>
            <a:ext cx="6598937" cy="83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TQbcmve60AVAwsGa0nQuMjN9tCb8QjPBnNNuXJI4yaQlQ5EmJyBeRX4ajd3CJQZrn1C7G8wxUSXwptMyk-p8iNrAk15V2gEg4Ey33EvOwynb0fFrC7aobTvLJ31p7n-LXDKTBG7hakXjKayhuAsaE5rmcg=s2048.png" descr="TQbcmve60AVAwsGa0nQuMjN9tCb8QjPBnNNuXJI4yaQlQ5EmJyBeRX4ajd3CJQZrn1C7G8wxUSXwptMyk-p8iNrAk15V2gEg4Ey33EvOwynb0fFrC7aobTvLJ31p7n-LXDKTBG7hakXjKayhuAsaE5rmcg=s2048.png"/>
          <p:cNvPicPr>
            <a:picLocks noChangeAspect="1"/>
          </p:cNvPicPr>
          <p:nvPr/>
        </p:nvPicPr>
        <p:blipFill>
          <a:blip r:embed="rId4">
            <a:extLst/>
          </a:blip>
          <a:srcRect l="6932" t="43245" r="4213" b="36059"/>
          <a:stretch>
            <a:fillRect/>
          </a:stretch>
        </p:blipFill>
        <p:spPr>
          <a:xfrm>
            <a:off x="3494363" y="3037312"/>
            <a:ext cx="5492920" cy="1114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Id</a:t>
            </a:r>
          </a:p>
        </p:txBody>
      </p:sp>
      <p:pic>
        <p:nvPicPr>
          <p:cNvPr id="195" name="C5j-SmaAckHuKiTf3eAHb514dk1svki1cOcSETTNwt2BACe8d2L6i945fWSxfuaALQF54YUi2tWbWl3GdChHPEitcZGw3JRmKz_7x5TOyLdilaH4PtnAswd3rOW_wKPsUjxRu2HIXLpznnK3NdJ_UG805Q=s2048.png" descr="C5j-SmaAckHuKiTf3eAHb514dk1svki1cOcSETTNwt2BACe8d2L6i945fWSxfuaALQF54YUi2tWbWl3GdChHPEitcZGw3JRmKz_7x5TOyLdilaH4PtnAswd3rOW_wKPsUjxRu2HIXLpznnK3NdJ_UG805Q=s2048.png"/>
          <p:cNvPicPr>
            <a:picLocks noChangeAspect="1"/>
          </p:cNvPicPr>
          <p:nvPr/>
        </p:nvPicPr>
        <p:blipFill>
          <a:blip r:embed="rId4">
            <a:extLst/>
          </a:blip>
          <a:srcRect l="4523" t="10229" r="4523" b="58141"/>
          <a:stretch>
            <a:fillRect/>
          </a:stretch>
        </p:blipFill>
        <p:spPr>
          <a:xfrm>
            <a:off x="2156248" y="2446229"/>
            <a:ext cx="8975095" cy="155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C5j-SmaAckHuKiTf3eAHb514dk1svki1cOcSETTNwt2BACe8d2L6i945fWSxfuaALQF54YUi2tWbWl3GdChHPEitcZGw3JRmKz_7x5TOyLdilaH4PtnAswd3rOW_wKPsUjxRu2HIXLpznnK3NdJ_UG805Q=s2048.png" descr="C5j-SmaAckHuKiTf3eAHb514dk1svki1cOcSETTNwt2BACe8d2L6i945fWSxfuaALQF54YUi2tWbWl3GdChHPEitcZGw3JRmKz_7x5TOyLdilaH4PtnAswd3rOW_wKPsUjxRu2HIXLpznnK3NdJ_UG805Q=s2048.png"/>
          <p:cNvPicPr>
            <a:picLocks noChangeAspect="1"/>
          </p:cNvPicPr>
          <p:nvPr/>
        </p:nvPicPr>
        <p:blipFill>
          <a:blip r:embed="rId4">
            <a:extLst/>
          </a:blip>
          <a:srcRect l="4726" t="82908" r="4726" b="6089"/>
          <a:stretch>
            <a:fillRect/>
          </a:stretch>
        </p:blipFill>
        <p:spPr>
          <a:xfrm>
            <a:off x="2176092" y="4639978"/>
            <a:ext cx="8935126" cy="539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Добавление класса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5500" y="2413000"/>
            <a:ext cx="8255000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Добавление класса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17900" y="1971095"/>
            <a:ext cx="5156200" cy="406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В нашем документе есть список и три его элемента. Надо выбрать только второй элемент списка и поменять цвет текста  на оранжевый."/>
          <p:cNvSpPr txBox="1"/>
          <p:nvPr/>
        </p:nvSpPr>
        <p:spPr>
          <a:xfrm>
            <a:off x="1125552" y="2894568"/>
            <a:ext cx="9940896" cy="73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400"/>
            </a:lvl1pPr>
          </a:lstStyle>
          <a:p>
            <a:pPr/>
            <a:r>
              <a:t>В нашем документе есть список и три его элемента. Надо выбрать только второй элемент списка и поменять цвет текста  на оранжевый.</a:t>
            </a:r>
          </a:p>
        </p:txBody>
      </p:sp>
      <p:sp>
        <p:nvSpPr>
          <p:cNvPr id="211" name="Задание"/>
          <p:cNvSpPr txBox="1"/>
          <p:nvPr/>
        </p:nvSpPr>
        <p:spPr>
          <a:xfrm>
            <a:off x="4829315" y="1975407"/>
            <a:ext cx="9940896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FF26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Задание</a:t>
            </a:r>
          </a:p>
        </p:txBody>
      </p:sp>
      <p:sp>
        <p:nvSpPr>
          <p:cNvPr id="212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Добавление класса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Заголовок 1"/>
          <p:cNvSpPr txBox="1"/>
          <p:nvPr/>
        </p:nvSpPr>
        <p:spPr>
          <a:xfrm>
            <a:off x="470279" y="1363154"/>
            <a:ext cx="6285393" cy="775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Что будем проходить?</a:t>
            </a:r>
          </a:p>
        </p:txBody>
      </p:sp>
      <p:sp>
        <p:nvSpPr>
          <p:cNvPr id="111" name="TextBox 2"/>
          <p:cNvSpPr txBox="1"/>
          <p:nvPr/>
        </p:nvSpPr>
        <p:spPr>
          <a:xfrm>
            <a:off x="488605" y="2366136"/>
            <a:ext cx="4860125" cy="2171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 sz="2800"/>
            </a:pPr>
            <a:r>
              <a:t>Что такое CSS?</a:t>
            </a:r>
          </a:p>
          <a:p>
            <a:pPr marL="342900" indent="-342900">
              <a:buSzPct val="100000"/>
              <a:buAutoNum type="arabicPeriod" startAt="1"/>
              <a:defRPr sz="2800"/>
            </a:pPr>
            <a:r>
              <a:t>Добавление CSS в HTML</a:t>
            </a:r>
          </a:p>
          <a:p>
            <a:pPr marL="342900" indent="-342900">
              <a:buSzPct val="100000"/>
              <a:buAutoNum type="arabicPeriod" startAt="1"/>
              <a:defRPr sz="2800"/>
            </a:pPr>
            <a:r>
              <a:t>Синтаксис</a:t>
            </a:r>
          </a:p>
          <a:p>
            <a:pPr lvl="2" marL="1042736" indent="-280736">
              <a:buSzPct val="100000"/>
              <a:buChar char="•"/>
              <a:defRPr sz="2800"/>
            </a:pPr>
            <a:r>
              <a:t>Селекторы</a:t>
            </a:r>
          </a:p>
          <a:p>
            <a:pPr>
              <a:defRPr sz="2800"/>
            </a:pPr>
            <a:r>
              <a:t>4. Практика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Добавление класса</a:t>
            </a:r>
          </a:p>
        </p:txBody>
      </p:sp>
      <p:pic>
        <p:nvPicPr>
          <p:cNvPr id="217" name="Screenshot 2023-10-23 at 15.03.41.png" descr="Screenshot 2023-10-23 at 15.03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9799" y="2540000"/>
            <a:ext cx="6108701" cy="177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shot 2023-10-23 at 15.03.53.png" descr="Screenshot 2023-10-23 at 15.03.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59549" y="4838423"/>
            <a:ext cx="5029201" cy="1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Решение"/>
          <p:cNvSpPr txBox="1"/>
          <p:nvPr/>
        </p:nvSpPr>
        <p:spPr>
          <a:xfrm>
            <a:off x="4652138" y="1667402"/>
            <a:ext cx="9940896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00F9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Решение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Классы и элементы</a:t>
            </a:r>
          </a:p>
        </p:txBody>
      </p:sp>
      <p:pic>
        <p:nvPicPr>
          <p:cNvPr id="224" name="Screenshot 2023-10-23 at 15.06.06.png" descr="Screenshot 2023-10-23 at 15.06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6950" y="2358618"/>
            <a:ext cx="5118100" cy="15113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« для любого элемента li, который имеет класс special»"/>
          <p:cNvSpPr txBox="1"/>
          <p:nvPr/>
        </p:nvSpPr>
        <p:spPr>
          <a:xfrm>
            <a:off x="3364924" y="4397325"/>
            <a:ext cx="54621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3200"/>
              </a:spcBef>
              <a:defRPr sz="1600">
                <a:solidFill>
                  <a:srgbClr val="00F9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« для любого элемента li, который имеет класс special»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defTabSz="850391">
              <a:lnSpc>
                <a:spcPct val="90000"/>
              </a:lnSpc>
              <a:defRPr sz="297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 defTabSz="850391">
              <a:lnSpc>
                <a:spcPct val="90000"/>
              </a:lnSpc>
              <a:defRPr sz="297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Стилизация элементов в зависимости от их расположения</a:t>
            </a:r>
          </a:p>
        </p:txBody>
      </p:sp>
      <p:sp>
        <p:nvSpPr>
          <p:cNvPr id="230" name="В нашем документе два элемента &lt;em&gt; — один внутри абзаца, а другой внутри элемента списка. Надо выбрать только &lt;em&gt; который вложен в элемент &lt;li&gt; и поменять цвет текста"/>
          <p:cNvSpPr txBox="1"/>
          <p:nvPr/>
        </p:nvSpPr>
        <p:spPr>
          <a:xfrm>
            <a:off x="1125552" y="2894568"/>
            <a:ext cx="9940896" cy="10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400"/>
            </a:lvl1pPr>
          </a:lstStyle>
          <a:p>
            <a:pPr/>
            <a:r>
              <a:t>В нашем документе два элемента &lt;em&gt; — один внутри абзаца, а другой внутри элемента списка. Надо выбрать только &lt;em&gt; который вложен в элемент &lt;li&gt; и поменять цвет текста</a:t>
            </a:r>
          </a:p>
        </p:txBody>
      </p:sp>
      <p:sp>
        <p:nvSpPr>
          <p:cNvPr id="231" name="Задание"/>
          <p:cNvSpPr txBox="1"/>
          <p:nvPr/>
        </p:nvSpPr>
        <p:spPr>
          <a:xfrm>
            <a:off x="4829315" y="1975407"/>
            <a:ext cx="9940896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FF26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Задание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defTabSz="850391">
              <a:lnSpc>
                <a:spcPct val="90000"/>
              </a:lnSpc>
              <a:defRPr sz="297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 defTabSz="850391">
              <a:lnSpc>
                <a:spcPct val="90000"/>
              </a:lnSpc>
              <a:defRPr sz="297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Стилизация элементов в зависимости от их расположения</a:t>
            </a:r>
          </a:p>
        </p:txBody>
      </p:sp>
      <p:sp>
        <p:nvSpPr>
          <p:cNvPr id="236" name="Решение"/>
          <p:cNvSpPr txBox="1"/>
          <p:nvPr/>
        </p:nvSpPr>
        <p:spPr>
          <a:xfrm>
            <a:off x="4663212" y="1975407"/>
            <a:ext cx="9940896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00F9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37" name="Screenshot 2023-10-23 at 15.15.52.png" descr="Screenshot 2023-10-23 at 15.15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4100" y="3156009"/>
            <a:ext cx="5003800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defTabSz="813816">
              <a:lnSpc>
                <a:spcPct val="90000"/>
              </a:lnSpc>
              <a:defRPr sz="2848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 defTabSz="813816">
              <a:lnSpc>
                <a:spcPct val="90000"/>
              </a:lnSpc>
              <a:defRPr sz="2848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Стилизация элементов в зависимости от их расположения(Просто пример)</a:t>
            </a:r>
          </a:p>
        </p:txBody>
      </p:sp>
      <p:pic>
        <p:nvPicPr>
          <p:cNvPr id="242" name="Screenshot 2023-10-23 at 15.25.44.png" descr="Screenshot 2023-10-23 at 15.25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2675" y="2070305"/>
            <a:ext cx="6120594" cy="3828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shot 2023-10-23 at 15.26.08.png" descr="Screenshot 2023-10-23 at 15.26.0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5738" y="1799636"/>
            <a:ext cx="41783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10-23 at 15.26.42.png" descr="Screenshot 2023-10-23 at 15.26.4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016" y="3729280"/>
            <a:ext cx="4714821" cy="1777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defTabSz="813816">
              <a:lnSpc>
                <a:spcPct val="90000"/>
              </a:lnSpc>
              <a:defRPr sz="2848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 defTabSz="813816">
              <a:lnSpc>
                <a:spcPct val="90000"/>
              </a:lnSpc>
              <a:defRPr sz="2848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Стилизация элементов в зависимости от их расположения(Сумасшедший пример)</a:t>
            </a:r>
          </a:p>
        </p:txBody>
      </p:sp>
      <p:pic>
        <p:nvPicPr>
          <p:cNvPr id="249" name="Screenshot 2023-10-23 at 15.37.27.png" descr="Screenshot 2023-10-23 at 15.37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0950" y="2042087"/>
            <a:ext cx="9690100" cy="179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defTabSz="813816">
              <a:lnSpc>
                <a:spcPct val="90000"/>
              </a:lnSpc>
              <a:defRPr sz="2848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 defTabSz="813816">
              <a:lnSpc>
                <a:spcPct val="90000"/>
              </a:lnSpc>
              <a:defRPr sz="2848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Стилизация элементов в зависимости от их расположения(Сумасшедший пример)</a:t>
            </a:r>
          </a:p>
        </p:txBody>
      </p:sp>
      <p:pic>
        <p:nvPicPr>
          <p:cNvPr id="254" name="Screenshot 2023-10-23 at 15.38.19.png" descr="Screenshot 2023-10-23 at 15.38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8712" y="3617233"/>
            <a:ext cx="9613901" cy="18161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Угадай для какого элемента будет работать этот стиль?"/>
          <p:cNvSpPr txBox="1"/>
          <p:nvPr/>
        </p:nvSpPr>
        <p:spPr>
          <a:xfrm>
            <a:off x="1125552" y="1891243"/>
            <a:ext cx="9940896" cy="128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400">
                <a:solidFill>
                  <a:srgbClr val="FFFB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Угадай для какого элемента будет работать этот стиль?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defTabSz="813816">
              <a:lnSpc>
                <a:spcPct val="90000"/>
              </a:lnSpc>
              <a:defRPr sz="2848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 defTabSz="813816">
              <a:lnSpc>
                <a:spcPct val="90000"/>
              </a:lnSpc>
              <a:defRPr sz="2848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Стилизация элементов в зависимости от их расположения(Сумасшедший пример)</a:t>
            </a:r>
          </a:p>
        </p:txBody>
      </p:sp>
      <p:pic>
        <p:nvPicPr>
          <p:cNvPr id="260" name="Screenshot 2023-10-23 at 15.38.19.png" descr="Screenshot 2023-10-23 at 15.38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9050" y="2520950"/>
            <a:ext cx="9613900" cy="18161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Это будет стиль любого элемента с классом special, который находится внутри &lt;p&gt;, который приходит сразу после &lt;h1&gt;, который находится внутри &lt;body&gt;. Уф!"/>
          <p:cNvSpPr txBox="1"/>
          <p:nvPr/>
        </p:nvSpPr>
        <p:spPr>
          <a:xfrm>
            <a:off x="1645806" y="4694044"/>
            <a:ext cx="955598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Это будет стиль любого элемента с классом special, который находится внутри &lt;p&gt;, который приходит сразу после &lt;h1&gt;, который находится внутри &lt;body&gt;. Уф!  </a:t>
            </a:r>
          </a:p>
        </p:txBody>
      </p:sp>
      <p:sp>
        <p:nvSpPr>
          <p:cNvPr id="262" name="Решение"/>
          <p:cNvSpPr txBox="1"/>
          <p:nvPr/>
        </p:nvSpPr>
        <p:spPr>
          <a:xfrm>
            <a:off x="4652138" y="1667402"/>
            <a:ext cx="9940896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00F9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Решение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Стилизация элементов на основе состояния</a:t>
            </a:r>
          </a:p>
        </p:txBody>
      </p:sp>
      <p:pic>
        <p:nvPicPr>
          <p:cNvPr id="267" name="Screenshot 2023-10-23 at 15.21.35.png" descr="Screenshot 2023-10-23 at 15.21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393" y="2775261"/>
            <a:ext cx="52959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shot 2023-10-23 at 16.24.07.png" descr="Screenshot 2023-10-23 at 16.24.0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48182" y="1734094"/>
            <a:ext cx="4432301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Селекторы</a:t>
            </a:r>
          </a:p>
          <a:p>
            <a: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Практика</a:t>
            </a:r>
          </a:p>
        </p:txBody>
      </p:sp>
      <p:pic>
        <p:nvPicPr>
          <p:cNvPr id="273" name="Screenshot 2023-10-23 at 16.10.58.png" descr="Screenshot 2023-10-23 at 16.10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6581" y="1722381"/>
            <a:ext cx="60579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creenshot 2023-10-23 at 16.11.13.png" descr="Screenshot 2023-10-23 at 16.11.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6758" y="2979949"/>
            <a:ext cx="4318001" cy="233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creenshot 2023-10-23 at 16.11.30.png" descr="Screenshot 2023-10-23 at 16.11.3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92125" y="2931199"/>
            <a:ext cx="4318001" cy="233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Какого цвета параграф?"/>
          <p:cNvSpPr txBox="1"/>
          <p:nvPr/>
        </p:nvSpPr>
        <p:spPr>
          <a:xfrm>
            <a:off x="1163964" y="2451979"/>
            <a:ext cx="3409912" cy="38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300">
                <a:solidFill>
                  <a:srgbClr val="FF9300"/>
                </a:solidFill>
              </a:defRPr>
            </a:lvl1pPr>
          </a:lstStyle>
          <a:p>
            <a:pPr/>
            <a:r>
              <a:t>Какого цвета параграф?</a:t>
            </a:r>
          </a:p>
        </p:txBody>
      </p:sp>
      <p:sp>
        <p:nvSpPr>
          <p:cNvPr id="277" name="Какого цвета параграф?"/>
          <p:cNvSpPr txBox="1"/>
          <p:nvPr/>
        </p:nvSpPr>
        <p:spPr>
          <a:xfrm>
            <a:off x="5903452" y="2451979"/>
            <a:ext cx="3409911" cy="38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300">
                <a:solidFill>
                  <a:srgbClr val="FF9300"/>
                </a:solidFill>
              </a:defRPr>
            </a:lvl1pPr>
          </a:lstStyle>
          <a:p>
            <a:pPr/>
            <a:r>
              <a:t>Какого цвета параграф?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Заголовок 1"/>
          <p:cNvSpPr txBox="1"/>
          <p:nvPr/>
        </p:nvSpPr>
        <p:spPr>
          <a:xfrm>
            <a:off x="459206" y="200429"/>
            <a:ext cx="10446891" cy="1502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CSS (Cascading Style Sheets или каскадные таблицы стилей) — это код, который вы используете для стилизации вашей веб-страницы.</a:t>
            </a:r>
          </a:p>
        </p:txBody>
      </p:sp>
      <p:pic>
        <p:nvPicPr>
          <p:cNvPr id="1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285" y="2046329"/>
            <a:ext cx="4642913" cy="1991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90872" y="4137840"/>
            <a:ext cx="8384848" cy="220911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Цвета, шрифты, расположение"/>
          <p:cNvSpPr txBox="1"/>
          <p:nvPr/>
        </p:nvSpPr>
        <p:spPr>
          <a:xfrm>
            <a:off x="5753154" y="3180476"/>
            <a:ext cx="543556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Цвета, шрифты, расположение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Практика</a:t>
            </a:r>
          </a:p>
        </p:txBody>
      </p:sp>
      <p:sp>
        <p:nvSpPr>
          <p:cNvPr id="282" name="Добавляем значения для свойств:"/>
          <p:cNvSpPr txBox="1"/>
          <p:nvPr/>
        </p:nvSpPr>
        <p:spPr>
          <a:xfrm>
            <a:off x="632432" y="1577167"/>
            <a:ext cx="3409912" cy="70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300">
                <a:solidFill>
                  <a:srgbClr val="FF9300"/>
                </a:solidFill>
              </a:defRPr>
            </a:lvl1pPr>
          </a:lstStyle>
          <a:p>
            <a:pPr/>
            <a:r>
              <a:t>Добавляем значения для свойств:</a:t>
            </a:r>
          </a:p>
        </p:txBody>
      </p:sp>
      <p:sp>
        <p:nvSpPr>
          <p:cNvPr id="283" name="font-size…"/>
          <p:cNvSpPr txBox="1"/>
          <p:nvPr/>
        </p:nvSpPr>
        <p:spPr>
          <a:xfrm>
            <a:off x="3094847" y="2558938"/>
            <a:ext cx="1968977" cy="150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font-size </a:t>
            </a:r>
          </a:p>
          <a:p>
            <a:pPr marL="180473" indent="-180473">
              <a:buSzPct val="100000"/>
              <a:buChar char="•"/>
            </a:pPr>
            <a:r>
              <a:t>width </a:t>
            </a:r>
          </a:p>
          <a:p>
            <a:pPr marL="180473" indent="-180473">
              <a:buSzPct val="100000"/>
              <a:buChar char="•"/>
            </a:pPr>
            <a:r>
              <a:t>background-color </a:t>
            </a:r>
          </a:p>
          <a:p>
            <a:pPr marL="180473" indent="-180473">
              <a:buSzPct val="100000"/>
              <a:buChar char="•"/>
            </a:pPr>
            <a:r>
              <a:t>color </a:t>
            </a:r>
          </a:p>
          <a:p>
            <a:pPr marL="180473" indent="-180473">
              <a:buSzPct val="100000"/>
              <a:buChar char="•"/>
            </a:pPr>
            <a:r>
              <a:t>border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Заголовок 1"/>
          <p:cNvSpPr txBox="1"/>
          <p:nvPr>
            <p:ph type="ctrTitle"/>
          </p:nvPr>
        </p:nvSpPr>
        <p:spPr>
          <a:xfrm>
            <a:off x="-3925619" y="-8878"/>
            <a:ext cx="10640755" cy="77584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Задание</a:t>
            </a:r>
          </a:p>
        </p:txBody>
      </p:sp>
      <p:pic>
        <p:nvPicPr>
          <p:cNvPr id="28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TextBox 6"/>
          <p:cNvSpPr txBox="1"/>
          <p:nvPr/>
        </p:nvSpPr>
        <p:spPr>
          <a:xfrm>
            <a:off x="2453047" y="1712957"/>
            <a:ext cx="7583897" cy="3432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Закончить практику</a:t>
            </a:r>
          </a:p>
          <a:p>
            <a: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Добавьте 4 примера селектора (*, class, id, tag)</a:t>
            </a:r>
          </a:p>
          <a:p>
            <a: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Используйте пройдённые </a:t>
            </a:r>
            <a:r>
              <a:t>CSS</a:t>
            </a:r>
            <a:r>
              <a:t> свойства.</a:t>
            </a:r>
          </a:p>
          <a:p>
            <a: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6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Найдите 5 новых свойств в интернете и интегрируйте их на свой веб-сайт. </a:t>
            </a:r>
          </a:p>
          <a:p>
            <a: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 скриншота (html, css, браузер)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1810" y="0"/>
            <a:ext cx="12192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Заголовок 1"/>
          <p:cNvSpPr txBox="1"/>
          <p:nvPr>
            <p:ph type="ctrTitle"/>
          </p:nvPr>
        </p:nvSpPr>
        <p:spPr>
          <a:xfrm>
            <a:off x="-1934699" y="100988"/>
            <a:ext cx="10640755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Добавление CSS в HTML</a:t>
            </a:r>
          </a:p>
        </p:txBody>
      </p:sp>
      <p:pic>
        <p:nvPicPr>
          <p:cNvPr id="12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198" y="1226089"/>
            <a:ext cx="4762501" cy="408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Box 6"/>
          <p:cNvSpPr txBox="1"/>
          <p:nvPr/>
        </p:nvSpPr>
        <p:spPr>
          <a:xfrm>
            <a:off x="7778910" y="2352582"/>
            <a:ext cx="3100906" cy="1363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Cascading Style Sheet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Заголовок 1"/>
          <p:cNvSpPr txBox="1"/>
          <p:nvPr>
            <p:ph type="ctrTitle"/>
          </p:nvPr>
        </p:nvSpPr>
        <p:spPr>
          <a:xfrm>
            <a:off x="-3925619" y="-8878"/>
            <a:ext cx="10640755" cy="77584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Inline CSS</a:t>
            </a:r>
          </a:p>
        </p:txBody>
      </p:sp>
      <p:pic>
        <p:nvPicPr>
          <p:cNvPr id="12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6"/>
          <p:cNvSpPr txBox="1"/>
          <p:nvPr/>
        </p:nvSpPr>
        <p:spPr>
          <a:xfrm>
            <a:off x="2198355" y="1423353"/>
            <a:ext cx="7285905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&lt;!</a:t>
            </a:r>
            <a:r>
              <a:rPr>
                <a:solidFill>
                  <a:srgbClr val="F07178"/>
                </a:solidFill>
              </a:rP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html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html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FFCB6B"/>
                </a:solidFill>
              </a:rPr>
              <a:t>lang</a:t>
            </a:r>
            <a:r>
              <a:t>="</a:t>
            </a:r>
            <a:r>
              <a:rPr>
                <a:solidFill>
                  <a:srgbClr val="C3E88D"/>
                </a:solidFill>
              </a:rPr>
              <a:t>en</a:t>
            </a:r>
            <a:r>
              <a:t>"&gt;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meta</a:t>
            </a:r>
            <a:r>
              <a:t> </a:t>
            </a:r>
            <a:r>
              <a:rPr>
                <a:solidFill>
                  <a:srgbClr val="FFCB6B"/>
                </a:solidFill>
              </a:rPr>
              <a:t>charset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UTF-8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meta</a:t>
            </a:r>
            <a:r>
              <a:t> </a:t>
            </a:r>
            <a:r>
              <a:rPr>
                <a:solidFill>
                  <a:srgbClr val="FFCB6B"/>
                </a:solidFill>
              </a:rPr>
              <a:t>http-equiv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X-UA-Compatible</a:t>
            </a:r>
            <a:r>
              <a:rPr>
                <a:solidFill>
                  <a:srgbClr val="89DDF3"/>
                </a:solidFill>
              </a:rPr>
              <a:t>"</a:t>
            </a:r>
            <a:r>
              <a:t> </a:t>
            </a:r>
            <a:r>
              <a:rPr>
                <a:solidFill>
                  <a:srgbClr val="FFCB6B"/>
                </a:solidFill>
              </a:rPr>
              <a:t>content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IE=edge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meta</a:t>
            </a:r>
            <a:r>
              <a:t> </a:t>
            </a:r>
            <a:r>
              <a:rPr>
                <a:solidFill>
                  <a:srgbClr val="FFCB6B"/>
                </a:solidFill>
              </a:rPr>
              <a:t>name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viewport</a:t>
            </a:r>
            <a:r>
              <a:rPr>
                <a:solidFill>
                  <a:srgbClr val="89DDF3"/>
                </a:solidFill>
              </a:rPr>
              <a:t>"</a:t>
            </a:r>
            <a:r>
              <a:t> </a:t>
            </a:r>
            <a:r>
              <a:rPr>
                <a:solidFill>
                  <a:srgbClr val="FFCB6B"/>
                </a:solidFill>
              </a:rPr>
              <a:t>content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C3E88D"/>
                </a:solidFill>
              </a:rPr>
              <a:t>width=device-width, initial-scale=1.0</a:t>
            </a:r>
            <a:r>
              <a:rPr>
                <a:solidFill>
                  <a:srgbClr val="89DDF3"/>
                </a:solidFill>
              </a:rPr>
              <a:t>"&gt;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title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Sapsan Lesson Number 3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title</a:t>
            </a:r>
            <a:r>
              <a:rPr>
                <a:solidFill>
                  <a:srgbClr val="89DDF3"/>
                </a:solidFill>
              </a:rPr>
              <a:t>&gt;</a:t>
            </a: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head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89DDF3"/>
                </a:solidFill>
              </a:rPr>
              <a:t>&lt;</a:t>
            </a:r>
            <a:r>
              <a:rPr>
                <a:solidFill>
                  <a:srgbClr val="F07178"/>
                </a:solidFill>
              </a:rPr>
              <a:t>h1</a:t>
            </a:r>
            <a:r>
              <a:t> </a:t>
            </a:r>
            <a:r>
              <a:rPr>
                <a:solidFill>
                  <a:srgbClr val="FFCB6B"/>
                </a:solidFill>
              </a:rPr>
              <a:t>style</a:t>
            </a:r>
            <a:r>
              <a:rPr>
                <a:solidFill>
                  <a:srgbClr val="89DDF3"/>
                </a:solidFill>
              </a:rPr>
              <a:t>="</a:t>
            </a:r>
            <a:r>
              <a:rPr>
                <a:solidFill>
                  <a:srgbClr val="EEFFFF"/>
                </a:solidFill>
              </a:rPr>
              <a:t>color:blueviolet; font: size 42px;"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I Love Sapsan-Code!</a:t>
            </a:r>
            <a:r>
              <a:rPr>
                <a:solidFill>
                  <a:srgbClr val="89DDF3"/>
                </a:solidFill>
              </a:rPr>
              <a:t>&lt;/</a:t>
            </a:r>
            <a:r>
              <a:rPr>
                <a:solidFill>
                  <a:srgbClr val="F07178"/>
                </a:solidFill>
              </a:rPr>
              <a:t>h1</a:t>
            </a:r>
            <a:r>
              <a:rPr>
                <a:solidFill>
                  <a:srgbClr val="89DDF3"/>
                </a:solidFill>
              </a:rPr>
              <a:t>&gt;</a:t>
            </a:r>
            <a:r>
              <a:t> </a:t>
            </a: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body</a:t>
            </a:r>
            <a:r>
              <a:t>&gt;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</a:t>
            </a:r>
            <a:r>
              <a:rPr>
                <a:solidFill>
                  <a:srgbClr val="F07178"/>
                </a:solidFill>
              </a:rPr>
              <a:t>html</a:t>
            </a:r>
            <a:r>
              <a:t>&gt;</a:t>
            </a:r>
          </a:p>
        </p:txBody>
      </p:sp>
      <p:pic>
        <p:nvPicPr>
          <p:cNvPr id="130" name="Screenshot 2023-10-23 at 14.50.37.png" descr="Screenshot 2023-10-23 at 14.50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7820" y="5193781"/>
            <a:ext cx="7874001" cy="104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Заголовок 1"/>
          <p:cNvSpPr txBox="1"/>
          <p:nvPr>
            <p:ph type="ctrTitle"/>
          </p:nvPr>
        </p:nvSpPr>
        <p:spPr>
          <a:xfrm>
            <a:off x="-3327647" y="100988"/>
            <a:ext cx="10640756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Internal CSS</a:t>
            </a:r>
          </a:p>
        </p:txBody>
      </p:sp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"/>
          <p:cNvSpPr txBox="1"/>
          <p:nvPr/>
        </p:nvSpPr>
        <p:spPr>
          <a:xfrm>
            <a:off x="4546396" y="3389456"/>
            <a:ext cx="481755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36" name="Screenshot 2023-10-23 at 14.53.06.png" descr="Screenshot 2023-10-23 at 14.53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5138" y="1354136"/>
            <a:ext cx="6786912" cy="4948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Заголовок 1"/>
          <p:cNvSpPr txBox="1"/>
          <p:nvPr>
            <p:ph type="ctrTitle"/>
          </p:nvPr>
        </p:nvSpPr>
        <p:spPr>
          <a:xfrm>
            <a:off x="-3925619" y="-8878"/>
            <a:ext cx="10640755" cy="77584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External CSS</a:t>
            </a:r>
          </a:p>
        </p:txBody>
      </p:sp>
      <p:pic>
        <p:nvPicPr>
          <p:cNvPr id="14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6"/>
          <p:cNvSpPr txBox="1"/>
          <p:nvPr/>
        </p:nvSpPr>
        <p:spPr>
          <a:xfrm>
            <a:off x="2453047" y="1964694"/>
            <a:ext cx="7285906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B2C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73D1C8"/>
                </a:solidFill>
              </a:rPr>
              <a:t>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black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</a:t>
            </a:r>
            <a:r>
              <a:rPr>
                <a:solidFill>
                  <a:srgbClr val="FFCB6B"/>
                </a:solidFill>
              </a:rPr>
              <a:t>sapsan_title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73D1C8"/>
                </a:solidFill>
              </a:rPr>
              <a:t>background-color</a:t>
            </a:r>
            <a:r>
              <a:rPr>
                <a:solidFill>
                  <a:srgbClr val="89DDF3"/>
                </a:solidFill>
              </a:rPr>
              <a:t>:</a:t>
            </a:r>
            <a:r>
              <a:t> blue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73D1C8"/>
                </a:solidFill>
              </a:rPr>
              <a:t>height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100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73D1C8"/>
                </a:solidFill>
              </a:rPr>
              <a:t>width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300</a:t>
            </a:r>
            <a:r>
              <a:rPr>
                <a:solidFill>
                  <a:srgbClr val="F78C6A"/>
                </a:solidFill>
              </a:rPr>
              <a:t>px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</a:t>
            </a:r>
            <a:r>
              <a:rPr>
                <a:solidFill>
                  <a:srgbClr val="FFCB6B"/>
                </a:solidFill>
              </a:rPr>
              <a:t>sapsan_unique_subtitle</a:t>
            </a:r>
            <a:r>
              <a:rPr>
                <a:solidFill>
                  <a:srgbClr val="EEFFFF"/>
                </a:solidFill>
              </a:rPr>
              <a:t> {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73D1C8"/>
                </a:solidFill>
              </a:rPr>
              <a:t>font</a:t>
            </a:r>
            <a:r>
              <a:rPr>
                <a:solidFill>
                  <a:srgbClr val="89DDF3"/>
                </a:solidFill>
              </a:rPr>
              <a:t>:</a:t>
            </a:r>
            <a:r>
              <a:t> </a:t>
            </a:r>
            <a:r>
              <a:rPr>
                <a:solidFill>
                  <a:srgbClr val="FFCB6B"/>
                </a:solidFill>
              </a:rPr>
              <a:t>100</a:t>
            </a:r>
            <a:r>
              <a:rPr>
                <a:solidFill>
                  <a:srgbClr val="89DDF3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Заголовок 1"/>
          <p:cNvSpPr txBox="1"/>
          <p:nvPr>
            <p:ph type="ctrTitle"/>
          </p:nvPr>
        </p:nvSpPr>
        <p:spPr>
          <a:xfrm>
            <a:off x="-2607865" y="100988"/>
            <a:ext cx="10640756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КАК Добавить?</a:t>
            </a:r>
          </a:p>
        </p:txBody>
      </p:sp>
      <p:pic>
        <p:nvPicPr>
          <p:cNvPr id="14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6"/>
          <p:cNvSpPr txBox="1"/>
          <p:nvPr/>
        </p:nvSpPr>
        <p:spPr>
          <a:xfrm>
            <a:off x="980263" y="2883103"/>
            <a:ext cx="72859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332">
                <a:solidFill>
                  <a:srgbClr val="00793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58585"/>
                </a:solidFill>
              </a:rPr>
              <a:t>&lt;</a:t>
            </a:r>
            <a:r>
              <a:t>link </a:t>
            </a:r>
            <a:r>
              <a:rPr>
                <a:solidFill>
                  <a:srgbClr val="D30038"/>
                </a:solidFill>
              </a:rPr>
              <a:t>rel</a:t>
            </a:r>
            <a:r>
              <a:rPr>
                <a:solidFill>
                  <a:srgbClr val="858585"/>
                </a:solidFill>
              </a:rPr>
              <a:t>="</a:t>
            </a:r>
            <a:r>
              <a:t>stylesheet</a:t>
            </a:r>
            <a:r>
              <a:rPr>
                <a:solidFill>
                  <a:srgbClr val="858585"/>
                </a:solidFill>
              </a:rPr>
              <a:t>"</a:t>
            </a:r>
            <a:r>
              <a:t> </a:t>
            </a:r>
            <a:r>
              <a:rPr>
                <a:solidFill>
                  <a:srgbClr val="D30038"/>
                </a:solidFill>
              </a:rPr>
              <a:t>href</a:t>
            </a:r>
            <a:r>
              <a:rPr>
                <a:solidFill>
                  <a:srgbClr val="858585"/>
                </a:solidFill>
              </a:rPr>
              <a:t>="</a:t>
            </a:r>
            <a:r>
              <a:t>styles.css</a:t>
            </a:r>
            <a:r>
              <a:rPr>
                <a:solidFill>
                  <a:srgbClr val="858585"/>
                </a:solidFill>
              </a:rPr>
              <a:t>"</a:t>
            </a:r>
            <a:r>
              <a:t> </a:t>
            </a:r>
            <a:r>
              <a:rPr>
                <a:solidFill>
                  <a:srgbClr val="858585"/>
                </a:solidFill>
              </a:rPr>
              <a:t>/&gt;</a:t>
            </a:r>
            <a:endParaRPr>
              <a:solidFill>
                <a:srgbClr val="858585"/>
              </a:solidFill>
            </a:endParaRPr>
          </a:p>
        </p:txBody>
      </p:sp>
      <p:sp>
        <p:nvSpPr>
          <p:cNvPr id="147" name="TextBox 6"/>
          <p:cNvSpPr txBox="1"/>
          <p:nvPr/>
        </p:nvSpPr>
        <p:spPr>
          <a:xfrm>
            <a:off x="825233" y="1239030"/>
            <a:ext cx="7285905" cy="112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3894" indent="-213894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Создайте файл в той же папке, что и документ HTML, и сохраните его как styles.css. Расширение .css показывает, что это файл CSS. </a:t>
            </a:r>
          </a:p>
          <a:p>
            <a:pPr marL="213894" indent="-213894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Чтобы связать styles.css с index.html, добавьте следующую строку где-то внутри</a:t>
            </a:r>
            <a:r>
              <a:rPr>
                <a:solidFill>
                  <a:srgbClr val="00F900"/>
                </a:solidFill>
              </a:rPr>
              <a:t>&lt;head&gt;</a:t>
            </a:r>
            <a:r>
              <a:t> HTML документа:</a:t>
            </a:r>
          </a:p>
        </p:txBody>
      </p:sp>
      <p:sp>
        <p:nvSpPr>
          <p:cNvPr id="148" name="href - местоположение этой таблицы стилей…"/>
          <p:cNvSpPr txBox="1"/>
          <p:nvPr/>
        </p:nvSpPr>
        <p:spPr>
          <a:xfrm>
            <a:off x="6193482" y="2499473"/>
            <a:ext cx="5129693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3200"/>
              </a:spcBef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href - местоположение этой таблицы стилей </a:t>
            </a:r>
          </a:p>
          <a:p>
            <a:pPr defTabSz="457200">
              <a:spcBef>
                <a:spcPts val="3200"/>
              </a:spcBef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rel - сообщает браузеру, что у нас есть таблица стилей</a:t>
            </a:r>
          </a:p>
        </p:txBody>
      </p:sp>
      <p:sp>
        <p:nvSpPr>
          <p:cNvPr id="149" name="TextBox 6"/>
          <p:cNvSpPr txBox="1"/>
          <p:nvPr/>
        </p:nvSpPr>
        <p:spPr>
          <a:xfrm>
            <a:off x="980263" y="4267305"/>
            <a:ext cx="728590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3200"/>
              </a:spcBef>
              <a:defRPr sz="1600">
                <a:solidFill>
                  <a:srgbClr val="1B1B1B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3. добавьте следующее в ваш файл CSS(в HTML должен быть как минимум одно использование </a:t>
            </a:r>
            <a:r>
              <a:rPr>
                <a:solidFill>
                  <a:srgbClr val="00F900"/>
                </a:solidFill>
              </a:rPr>
              <a:t>h1</a:t>
            </a:r>
            <a:r>
              <a:t>):</a:t>
            </a:r>
          </a:p>
        </p:txBody>
      </p:sp>
      <p:pic>
        <p:nvPicPr>
          <p:cNvPr id="150" name="Screenshot 2023-10-23 at 14.47.33.png" descr="Screenshot 2023-10-23 at 14.47.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655" y="4960068"/>
            <a:ext cx="3962401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CSS синтаксис</a:t>
            </a:r>
          </a:p>
        </p:txBody>
      </p:sp>
      <p:pic>
        <p:nvPicPr>
          <p:cNvPr id="155" name="Screenshot 2023-10-23 at 14.29.00.png" descr="Screenshot 2023-10-23 at 14.29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1678" y="1619733"/>
            <a:ext cx="3644901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reenshot 2023-10-23 at 14.30.37.png" descr="Screenshot 2023-10-23 at 14.30.3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37594" y="3573086"/>
            <a:ext cx="34925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4656" y="1681563"/>
            <a:ext cx="6188839" cy="3494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