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2076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291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4596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8906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2792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8007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8217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58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853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2283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928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105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068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0358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0410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2915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492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460998-16B7-420D-88C3-98EAB25312F0}" type="datetimeFigureOut">
              <a:rPr lang="es-BO" smtClean="0"/>
              <a:t>4/5/2023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EF6016-77F4-4EB6-BA56-8778845CE1E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79021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Cooper Black" panose="0208090404030B020404" pitchFamily="18" charset="0"/>
              </a:rPr>
              <a:t>Tarea - Hito 3 </a:t>
            </a:r>
            <a:r>
              <a:rPr lang="es-MX" dirty="0" smtClean="0">
                <a:latin typeface="Cooper Black" panose="0208090404030B020404" pitchFamily="18" charset="0"/>
              </a:rPr>
              <a:t/>
            </a:r>
            <a:br>
              <a:rPr lang="es-MX" dirty="0" smtClean="0">
                <a:latin typeface="Cooper Black" panose="0208090404030B020404" pitchFamily="18" charset="0"/>
              </a:rPr>
            </a:br>
            <a:r>
              <a:rPr lang="es-MX" dirty="0">
                <a:latin typeface="Cooper Black" panose="0208090404030B020404" pitchFamily="18" charset="0"/>
              </a:rPr>
              <a:t>Estructura de </a:t>
            </a:r>
            <a:r>
              <a:rPr lang="es-MX" dirty="0" smtClean="0">
                <a:latin typeface="Cooper Black" panose="0208090404030B020404" pitchFamily="18" charset="0"/>
              </a:rPr>
              <a:t/>
            </a:r>
            <a:br>
              <a:rPr lang="es-MX" dirty="0" smtClean="0">
                <a:latin typeface="Cooper Black" panose="0208090404030B020404" pitchFamily="18" charset="0"/>
              </a:rPr>
            </a:br>
            <a:r>
              <a:rPr lang="es-MX" dirty="0">
                <a:latin typeface="Cooper Black" panose="0208090404030B020404" pitchFamily="18" charset="0"/>
              </a:rPr>
              <a:t>datos </a:t>
            </a:r>
            <a:endParaRPr lang="es-BO" dirty="0">
              <a:latin typeface="Cooper Black" panose="0208090404030B0204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b="1" dirty="0" smtClean="0">
                <a:latin typeface="Arial Black" panose="020B0A04020102020204" pitchFamily="34" charset="0"/>
              </a:rPr>
              <a:t>ESTUDIANTE: </a:t>
            </a:r>
            <a:r>
              <a:rPr lang="es-BO" dirty="0" smtClean="0"/>
              <a:t>SAUL ESCOBAR SERRANO</a:t>
            </a:r>
          </a:p>
          <a:p>
            <a:r>
              <a:rPr lang="es-BO" dirty="0" smtClean="0">
                <a:latin typeface="Arial Black" panose="020B0A04020102020204" pitchFamily="34" charset="0"/>
              </a:rPr>
              <a:t>DOCENTE: </a:t>
            </a:r>
            <a:r>
              <a:rPr lang="es-BO" dirty="0" smtClean="0"/>
              <a:t>ING.WILLIAM BARRAS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08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oper Black" panose="0208090404030B020404" pitchFamily="18" charset="0"/>
              </a:rPr>
              <a:t>¿Qué son los métodos </a:t>
            </a:r>
            <a:r>
              <a:rPr lang="es-MX" dirty="0" smtClean="0">
                <a:latin typeface="Cooper Black" panose="0208090404030B020404" pitchFamily="18" charset="0"/>
              </a:rPr>
              <a:t/>
            </a:r>
            <a:br>
              <a:rPr lang="es-MX" dirty="0" smtClean="0">
                <a:latin typeface="Cooper Black" panose="0208090404030B020404" pitchFamily="18" charset="0"/>
              </a:rPr>
            </a:br>
            <a:r>
              <a:rPr lang="es-MX" dirty="0">
                <a:latin typeface="Cooper Black" panose="0208090404030B020404" pitchFamily="18" charset="0"/>
              </a:rPr>
              <a:t>estáticos en JAVA</a:t>
            </a:r>
            <a:r>
              <a:rPr lang="es-MX" dirty="0" smtClean="0">
                <a:latin typeface="Cooper Black" panose="0208090404030B020404" pitchFamily="18" charset="0"/>
              </a:rPr>
              <a:t>?</a:t>
            </a:r>
            <a:endParaRPr lang="es-BO" dirty="0">
              <a:latin typeface="Cooper Black" panose="0208090404030B0204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En Java, los métodos estáticos son métodos que se asocian </a:t>
            </a:r>
            <a:r>
              <a:rPr lang="es-MX" sz="2400" dirty="0" smtClean="0"/>
              <a:t>a </a:t>
            </a:r>
            <a:r>
              <a:rPr lang="es-MX" sz="2400" dirty="0"/>
              <a:t>la clase en lugar de una instancia particular de la clase. </a:t>
            </a:r>
            <a:r>
              <a:rPr lang="es-MX" sz="2400" dirty="0" smtClean="0"/>
              <a:t>Los </a:t>
            </a:r>
            <a:r>
              <a:rPr lang="es-MX" sz="2400" dirty="0"/>
              <a:t>métodos estáticos se declaran usando la palabra clave </a:t>
            </a:r>
            <a:r>
              <a:rPr lang="es-MX" sz="2400" dirty="0" smtClean="0"/>
              <a:t>"</a:t>
            </a:r>
            <a:r>
              <a:rPr lang="es-MX" sz="2400" dirty="0" err="1"/>
              <a:t>static</a:t>
            </a:r>
            <a:r>
              <a:rPr lang="es-MX" sz="2400" dirty="0"/>
              <a:t>" antes del nombre del método y se pueden acceder </a:t>
            </a:r>
            <a:r>
              <a:rPr lang="es-MX" sz="2400" dirty="0" smtClean="0"/>
              <a:t>utilizando </a:t>
            </a:r>
            <a:r>
              <a:rPr lang="es-MX" sz="2400" dirty="0"/>
              <a:t>el nombre de la clase seguido de un punto y el </a:t>
            </a:r>
            <a:r>
              <a:rPr lang="es-MX" sz="2400" dirty="0" smtClean="0"/>
              <a:t>nombre </a:t>
            </a:r>
            <a:r>
              <a:rPr lang="es-MX" sz="2400" dirty="0"/>
              <a:t>del método, por ejemplo: "</a:t>
            </a:r>
            <a:r>
              <a:rPr lang="es-MX" sz="2400" dirty="0" err="1"/>
              <a:t>Clase.metodoEstatico</a:t>
            </a:r>
            <a:r>
              <a:rPr lang="es-MX" sz="2400" dirty="0"/>
              <a:t>()". </a:t>
            </a:r>
            <a:r>
              <a:rPr lang="es-MX" sz="2400" dirty="0" smtClean="0"/>
              <a:t>Algunos </a:t>
            </a:r>
            <a:r>
              <a:rPr lang="es-MX" sz="2400" dirty="0"/>
              <a:t>ejemplos comunes de métodos estáticos son los </a:t>
            </a:r>
            <a:r>
              <a:rPr lang="es-MX" sz="2400" dirty="0" smtClean="0"/>
              <a:t>métodos </a:t>
            </a:r>
            <a:r>
              <a:rPr lang="es-MX" sz="2400" dirty="0"/>
              <a:t>utilitarios como "</a:t>
            </a:r>
            <a:r>
              <a:rPr lang="es-MX" sz="2400" dirty="0" err="1"/>
              <a:t>Math.random</a:t>
            </a:r>
            <a:r>
              <a:rPr lang="es-MX" sz="2400" dirty="0"/>
              <a:t>()" o </a:t>
            </a:r>
            <a:r>
              <a:rPr lang="es-MX" sz="2400" dirty="0" smtClean="0"/>
              <a:t>"</a:t>
            </a:r>
            <a:r>
              <a:rPr lang="es-MX" sz="2400" dirty="0" err="1"/>
              <a:t>System.out.println</a:t>
            </a:r>
            <a:r>
              <a:rPr lang="es-MX" sz="2400" dirty="0"/>
              <a:t>()", que se pueden utilizar directamente </a:t>
            </a:r>
            <a:r>
              <a:rPr lang="es-MX" sz="2400" dirty="0" smtClean="0"/>
              <a:t>sin </a:t>
            </a:r>
            <a:r>
              <a:rPr lang="es-MX" sz="2400" dirty="0"/>
              <a:t>necesidad de crear un objeto de la clase "</a:t>
            </a:r>
            <a:r>
              <a:rPr lang="es-MX" sz="2400" dirty="0" err="1"/>
              <a:t>Math</a:t>
            </a:r>
            <a:r>
              <a:rPr lang="es-MX" sz="2400" dirty="0"/>
              <a:t>" o </a:t>
            </a:r>
            <a:r>
              <a:rPr lang="es-MX" sz="2400" dirty="0" smtClean="0"/>
              <a:t>"</a:t>
            </a:r>
            <a:r>
              <a:rPr lang="es-MX" sz="2400" dirty="0" err="1"/>
              <a:t>System</a:t>
            </a:r>
            <a:r>
              <a:rPr lang="es-MX" sz="2400" dirty="0"/>
              <a:t>".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44510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Cooper Black" panose="0208090404030B020404" pitchFamily="18" charset="0"/>
              </a:rPr>
              <a:t>¿A través de un gráfico, muestre los </a:t>
            </a:r>
            <a:r>
              <a:rPr lang="es-MX" dirty="0" smtClean="0">
                <a:latin typeface="Cooper Black" panose="0208090404030B020404" pitchFamily="18" charset="0"/>
              </a:rPr>
              <a:t/>
            </a:r>
            <a:br>
              <a:rPr lang="es-MX" dirty="0" smtClean="0">
                <a:latin typeface="Cooper Black" panose="0208090404030B020404" pitchFamily="18" charset="0"/>
              </a:rPr>
            </a:br>
            <a:r>
              <a:rPr lang="es-MX" dirty="0">
                <a:latin typeface="Cooper Black" panose="0208090404030B020404" pitchFamily="18" charset="0"/>
              </a:rPr>
              <a:t>métodos mínimos que debería de </a:t>
            </a:r>
            <a:r>
              <a:rPr lang="es-MX" dirty="0" smtClean="0">
                <a:latin typeface="Cooper Black" panose="0208090404030B020404" pitchFamily="18" charset="0"/>
              </a:rPr>
              <a:t/>
            </a:r>
            <a:br>
              <a:rPr lang="es-MX" dirty="0" smtClean="0">
                <a:latin typeface="Cooper Black" panose="0208090404030B020404" pitchFamily="18" charset="0"/>
              </a:rPr>
            </a:br>
            <a:r>
              <a:rPr lang="es-MX" dirty="0">
                <a:latin typeface="Cooper Black" panose="0208090404030B020404" pitchFamily="18" charset="0"/>
              </a:rPr>
              <a:t>tener una PILA?</a:t>
            </a:r>
            <a:endParaRPr lang="es-BO" dirty="0">
              <a:latin typeface="Cooper Black" panose="0208090404030B020404" pitchFamily="18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610" y="2141538"/>
            <a:ext cx="6145804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7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67" y="4055191"/>
            <a:ext cx="4117917" cy="25340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61" y="1388900"/>
            <a:ext cx="3277057" cy="455358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367" y="721218"/>
            <a:ext cx="4324954" cy="320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3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oper Black" panose="0208090404030B020404" pitchFamily="18" charset="0"/>
              </a:rPr>
              <a:t>¿A que se refiere cuando se habla </a:t>
            </a:r>
            <a:r>
              <a:rPr lang="es-MX" dirty="0" smtClean="0">
                <a:latin typeface="Cooper Black" panose="0208090404030B020404" pitchFamily="18" charset="0"/>
              </a:rPr>
              <a:t/>
            </a:r>
            <a:br>
              <a:rPr lang="es-MX" dirty="0" smtClean="0">
                <a:latin typeface="Cooper Black" panose="0208090404030B020404" pitchFamily="18" charset="0"/>
              </a:rPr>
            </a:br>
            <a:r>
              <a:rPr lang="es-MX" dirty="0">
                <a:latin typeface="Cooper Black" panose="0208090404030B020404" pitchFamily="18" charset="0"/>
              </a:rPr>
              <a:t>de estructura de datos?</a:t>
            </a:r>
            <a:endParaRPr lang="es-BO" dirty="0">
              <a:latin typeface="Cooper Black" panose="0208090404030B0204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Las estructuras de datos son fundamentales </a:t>
            </a:r>
            <a:r>
              <a:rPr lang="es-MX" sz="2400" dirty="0" smtClean="0"/>
              <a:t>en </a:t>
            </a:r>
            <a:r>
              <a:rPr lang="es-MX" sz="2400" dirty="0"/>
              <a:t>la programación y se utilizan para </a:t>
            </a:r>
            <a:r>
              <a:rPr lang="es-MX" sz="2400" dirty="0" smtClean="0"/>
              <a:t>resolver </a:t>
            </a:r>
            <a:r>
              <a:rPr lang="es-MX" sz="2400" dirty="0"/>
              <a:t>problemas en una amplia variedad </a:t>
            </a:r>
            <a:r>
              <a:rPr lang="es-MX" sz="2400" dirty="0" smtClean="0"/>
              <a:t>de </a:t>
            </a:r>
            <a:r>
              <a:rPr lang="es-MX" sz="2400" dirty="0"/>
              <a:t>campos, desde la inteligencia artificial </a:t>
            </a:r>
            <a:r>
              <a:rPr lang="es-MX" sz="2400" dirty="0" smtClean="0"/>
              <a:t>hasta </a:t>
            </a:r>
            <a:r>
              <a:rPr lang="es-MX" sz="2400" dirty="0"/>
              <a:t>la base de datos. Existen muchas </a:t>
            </a:r>
            <a:r>
              <a:rPr lang="es-MX" sz="2400" dirty="0" smtClean="0"/>
              <a:t>estructuras </a:t>
            </a:r>
            <a:r>
              <a:rPr lang="es-MX" sz="2400" dirty="0"/>
              <a:t>de datos diferentes, cada una </a:t>
            </a:r>
            <a:r>
              <a:rPr lang="es-MX" sz="2400" dirty="0" smtClean="0"/>
              <a:t>de </a:t>
            </a:r>
            <a:r>
              <a:rPr lang="es-MX" sz="2400" dirty="0"/>
              <a:t>las cuales tiene sus propias ventajas y </a:t>
            </a:r>
            <a:r>
              <a:rPr lang="es-MX" sz="2400" dirty="0" smtClean="0"/>
              <a:t>desventajas </a:t>
            </a:r>
            <a:r>
              <a:rPr lang="es-MX" sz="2400" dirty="0"/>
              <a:t>en términos de eficiencia, </a:t>
            </a:r>
            <a:r>
              <a:rPr lang="es-MX" sz="2400" dirty="0" smtClean="0"/>
              <a:t>complejidad </a:t>
            </a:r>
            <a:r>
              <a:rPr lang="es-MX" sz="2400" dirty="0"/>
              <a:t>y facilidad de uso.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8728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oper Black" panose="0208090404030B020404" pitchFamily="18" charset="0"/>
              </a:rPr>
              <a:t>¿Cuales son los tipos de </a:t>
            </a:r>
            <a:r>
              <a:rPr lang="es-MX" dirty="0" smtClean="0">
                <a:latin typeface="Cooper Black" panose="0208090404030B020404" pitchFamily="18" charset="0"/>
              </a:rPr>
              <a:t/>
            </a:r>
            <a:br>
              <a:rPr lang="es-MX" dirty="0" smtClean="0">
                <a:latin typeface="Cooper Black" panose="0208090404030B020404" pitchFamily="18" charset="0"/>
              </a:rPr>
            </a:br>
            <a:r>
              <a:rPr lang="es-MX" dirty="0">
                <a:latin typeface="Cooper Black" panose="0208090404030B020404" pitchFamily="18" charset="0"/>
              </a:rPr>
              <a:t>estructura que existe?</a:t>
            </a:r>
            <a:endParaRPr lang="es-BO" dirty="0">
              <a:latin typeface="Cooper Black" panose="0208090404030B0204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Existen varios tipos de estructuras de datos </a:t>
            </a:r>
            <a:r>
              <a:rPr lang="es-MX" sz="2400" dirty="0" smtClean="0"/>
              <a:t>que </a:t>
            </a:r>
            <a:r>
              <a:rPr lang="es-MX" sz="2400" dirty="0"/>
              <a:t>se utilizan en programación y que se </a:t>
            </a:r>
            <a:r>
              <a:rPr lang="es-MX" sz="2400" dirty="0" smtClean="0"/>
              <a:t>diferencian </a:t>
            </a:r>
            <a:r>
              <a:rPr lang="es-MX" sz="2400" dirty="0"/>
              <a:t>por la forma en que organizan y </a:t>
            </a:r>
            <a:r>
              <a:rPr lang="es-MX" sz="2400" dirty="0" smtClean="0"/>
              <a:t>almacenan </a:t>
            </a:r>
            <a:r>
              <a:rPr lang="es-MX" sz="2400" dirty="0"/>
              <a:t>los datos. </a:t>
            </a:r>
            <a:endParaRPr lang="es-MX" sz="2400" dirty="0" smtClean="0"/>
          </a:p>
          <a:p>
            <a:r>
              <a:rPr lang="es-MX" sz="2400" dirty="0" smtClean="0"/>
              <a:t> </a:t>
            </a:r>
            <a:r>
              <a:rPr lang="es-MX" sz="2400" dirty="0"/>
              <a:t>Estructura de datos lineales </a:t>
            </a:r>
            <a:endParaRPr lang="es-MX" sz="2400" dirty="0" smtClean="0"/>
          </a:p>
          <a:p>
            <a:r>
              <a:rPr lang="es-MX" sz="2400" dirty="0" smtClean="0"/>
              <a:t> </a:t>
            </a:r>
            <a:r>
              <a:rPr lang="es-MX" sz="2400" dirty="0"/>
              <a:t>Estructura de datos </a:t>
            </a:r>
            <a:r>
              <a:rPr lang="es-MX" sz="2400" dirty="0" smtClean="0"/>
              <a:t>jerárquicas </a:t>
            </a:r>
          </a:p>
          <a:p>
            <a:r>
              <a:rPr lang="es-MX" sz="2400" dirty="0" smtClean="0"/>
              <a:t> </a:t>
            </a:r>
            <a:r>
              <a:rPr lang="es-MX" sz="2400" dirty="0"/>
              <a:t>Estructura de datos de </a:t>
            </a:r>
            <a:r>
              <a:rPr lang="es-MX" sz="2400" dirty="0" smtClean="0"/>
              <a:t>gráficos </a:t>
            </a:r>
          </a:p>
          <a:p>
            <a:r>
              <a:rPr lang="es-MX" sz="2400" dirty="0" smtClean="0"/>
              <a:t> </a:t>
            </a:r>
            <a:r>
              <a:rPr lang="es-MX" sz="2400" dirty="0"/>
              <a:t>Estructuras de datos basadas en </a:t>
            </a:r>
            <a:r>
              <a:rPr lang="es-MX" sz="2400" dirty="0" smtClean="0"/>
              <a:t>hash (es un valor único y fijo , que calcula el valor de la entrada)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1862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Cooper Black" panose="0208090404030B020404" pitchFamily="18" charset="0"/>
              </a:rPr>
              <a:t>¿Apoyándose en el link adjunto, </a:t>
            </a:r>
            <a:r>
              <a:rPr lang="es-MX" dirty="0" smtClean="0">
                <a:latin typeface="Cooper Black" panose="0208090404030B020404" pitchFamily="18" charset="0"/>
              </a:rPr>
              <a:t/>
            </a:r>
            <a:br>
              <a:rPr lang="es-MX" dirty="0" smtClean="0">
                <a:latin typeface="Cooper Black" panose="0208090404030B020404" pitchFamily="18" charset="0"/>
              </a:rPr>
            </a:br>
            <a:r>
              <a:rPr lang="es-MX" dirty="0">
                <a:latin typeface="Cooper Black" panose="0208090404030B020404" pitchFamily="18" charset="0"/>
              </a:rPr>
              <a:t>explique, por qué son útiles las </a:t>
            </a:r>
            <a:r>
              <a:rPr lang="es-MX" dirty="0" smtClean="0">
                <a:latin typeface="Cooper Black" panose="0208090404030B020404" pitchFamily="18" charset="0"/>
              </a:rPr>
              <a:t/>
            </a:r>
            <a:br>
              <a:rPr lang="es-MX" dirty="0" smtClean="0">
                <a:latin typeface="Cooper Black" panose="0208090404030B020404" pitchFamily="18" charset="0"/>
              </a:rPr>
            </a:br>
            <a:r>
              <a:rPr lang="es-MX" dirty="0">
                <a:latin typeface="Cooper Black" panose="0208090404030B020404" pitchFamily="18" charset="0"/>
              </a:rPr>
              <a:t>estructuras de datos</a:t>
            </a:r>
            <a:r>
              <a:rPr lang="es-MX" dirty="0" smtClean="0">
                <a:latin typeface="Cooper Black" panose="0208090404030B020404" pitchFamily="18" charset="0"/>
              </a:rPr>
              <a:t>?</a:t>
            </a:r>
            <a:endParaRPr lang="es-BO" dirty="0">
              <a:latin typeface="Cooper Black" panose="0208090404030B0204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sz="2400" dirty="0" smtClean="0"/>
              <a:t>La </a:t>
            </a:r>
            <a:r>
              <a:rPr lang="es-MX" sz="2400" dirty="0"/>
              <a:t>estructura de datos son </a:t>
            </a:r>
            <a:r>
              <a:rPr lang="es-MX" sz="2400" dirty="0" smtClean="0"/>
              <a:t>útiles </a:t>
            </a:r>
            <a:r>
              <a:rPr lang="es-MX" sz="2400" dirty="0"/>
              <a:t>en estas los arrays , los </a:t>
            </a:r>
            <a:r>
              <a:rPr lang="es-MX" sz="2400" dirty="0" smtClean="0"/>
              <a:t>códigos </a:t>
            </a:r>
            <a:r>
              <a:rPr lang="es-MX" sz="2400" dirty="0"/>
              <a:t>binarios a esto nos </a:t>
            </a:r>
            <a:r>
              <a:rPr lang="es-MX" sz="2400" dirty="0" smtClean="0"/>
              <a:t>permitirá </a:t>
            </a:r>
            <a:r>
              <a:rPr lang="es-MX" sz="2400" dirty="0"/>
              <a:t>una mayor </a:t>
            </a:r>
            <a:r>
              <a:rPr lang="es-MX" sz="2400" dirty="0" smtClean="0"/>
              <a:t>eficacia por </a:t>
            </a:r>
            <a:r>
              <a:rPr lang="es-MX" sz="2400" dirty="0"/>
              <a:t>otro lado las pilas </a:t>
            </a:r>
            <a:r>
              <a:rPr lang="es-MX" sz="2400" dirty="0" smtClean="0"/>
              <a:t>también </a:t>
            </a:r>
            <a:r>
              <a:rPr lang="es-MX" sz="2400" dirty="0"/>
              <a:t>seria de una gran ayuda </a:t>
            </a:r>
            <a:r>
              <a:rPr lang="es-MX" sz="2400" dirty="0" smtClean="0"/>
              <a:t>ya </a:t>
            </a:r>
            <a:r>
              <a:rPr lang="es-MX" sz="2400" dirty="0"/>
              <a:t>que esta se ejecuta de una </a:t>
            </a:r>
            <a:r>
              <a:rPr lang="es-MX" sz="2400" dirty="0" smtClean="0"/>
              <a:t>manera </a:t>
            </a:r>
            <a:r>
              <a:rPr lang="es-MX" sz="2400" dirty="0"/>
              <a:t>eficiente , </a:t>
            </a:r>
            <a:r>
              <a:rPr lang="es-MX" sz="2400" dirty="0" smtClean="0"/>
              <a:t>las colas también </a:t>
            </a:r>
            <a:r>
              <a:rPr lang="es-MX" sz="2400" dirty="0"/>
              <a:t>otra estructura de datos estas son </a:t>
            </a:r>
            <a:r>
              <a:rPr lang="es-MX" sz="2400" dirty="0" smtClean="0"/>
              <a:t>útiles esta </a:t>
            </a:r>
            <a:r>
              <a:rPr lang="es-MX" sz="2400" dirty="0"/>
              <a:t>te permite tener una barra de herramientas que </a:t>
            </a:r>
            <a:r>
              <a:rPr lang="es-MX" sz="2400" dirty="0" smtClean="0"/>
              <a:t>tienen </a:t>
            </a:r>
            <a:r>
              <a:rPr lang="es-MX" sz="2400" dirty="0"/>
              <a:t>los arrays , </a:t>
            </a:r>
            <a:r>
              <a:rPr lang="es-MX" sz="2400" dirty="0" smtClean="0"/>
              <a:t>códigos </a:t>
            </a:r>
            <a:r>
              <a:rPr lang="es-MX" sz="2400" dirty="0"/>
              <a:t>binarios y las pilas </a:t>
            </a:r>
            <a:r>
              <a:rPr lang="es-MX" sz="2400" dirty="0" smtClean="0"/>
              <a:t>que estaría </a:t>
            </a:r>
            <a:r>
              <a:rPr lang="es-MX" sz="2400" dirty="0"/>
              <a:t>todo en uno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2283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1325563"/>
          </a:xfrm>
        </p:spPr>
        <p:txBody>
          <a:bodyPr/>
          <a:lstStyle/>
          <a:p>
            <a:r>
              <a:rPr lang="es-BO" dirty="0">
                <a:latin typeface="Cooper Black" panose="0208090404030B020404" pitchFamily="18" charset="0"/>
              </a:rPr>
              <a:t>¿Que es una PILA?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En programación, una pila (stack) es una estructura de </a:t>
            </a:r>
            <a:r>
              <a:rPr lang="es-MX" sz="2400" dirty="0" smtClean="0"/>
              <a:t>datos </a:t>
            </a:r>
            <a:r>
              <a:rPr lang="es-MX" sz="2400" dirty="0"/>
              <a:t>lineal que sigue el principio de "último en entrar, </a:t>
            </a:r>
            <a:r>
              <a:rPr lang="es-MX" sz="2400" dirty="0" smtClean="0"/>
              <a:t>primero </a:t>
            </a:r>
            <a:r>
              <a:rPr lang="es-MX" sz="2400" dirty="0"/>
              <a:t>en salir". </a:t>
            </a:r>
            <a:r>
              <a:rPr lang="es-MX" sz="2400" dirty="0" smtClean="0"/>
              <a:t>La </a:t>
            </a:r>
            <a:r>
              <a:rPr lang="es-MX" sz="2400" dirty="0"/>
              <a:t>pila se puede ver como una colección de elementos </a:t>
            </a:r>
            <a:r>
              <a:rPr lang="es-MX" sz="2400" dirty="0" smtClean="0"/>
              <a:t>organizados </a:t>
            </a:r>
            <a:r>
              <a:rPr lang="es-MX" sz="2400" dirty="0"/>
              <a:t>verticalmente, donde el elemento que se </a:t>
            </a:r>
            <a:r>
              <a:rPr lang="es-MX" sz="2400" dirty="0" smtClean="0"/>
              <a:t>agrega </a:t>
            </a:r>
            <a:r>
              <a:rPr lang="es-MX" sz="2400" dirty="0"/>
              <a:t>en último lugar se coloca en la parte superior de </a:t>
            </a:r>
            <a:r>
              <a:rPr lang="es-MX" sz="2400" dirty="0" smtClean="0"/>
              <a:t>la </a:t>
            </a:r>
            <a:r>
              <a:rPr lang="es-MX" sz="2400" dirty="0"/>
              <a:t>pila, y el elemento que se agrega en primer lugar se </a:t>
            </a:r>
            <a:r>
              <a:rPr lang="es-MX" sz="2400" dirty="0" smtClean="0"/>
              <a:t>coloca </a:t>
            </a:r>
            <a:r>
              <a:rPr lang="es-MX" sz="2400" dirty="0"/>
              <a:t>en la parte inferior de la pila.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5630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oper Black" panose="0208090404030B020404" pitchFamily="18" charset="0"/>
              </a:rPr>
              <a:t>¿Que es STACK en JAVA un stack </a:t>
            </a:r>
            <a:r>
              <a:rPr lang="es-MX" dirty="0" smtClean="0">
                <a:latin typeface="Cooper Black" panose="0208090404030B020404" pitchFamily="18" charset="0"/>
              </a:rPr>
              <a:t/>
            </a:r>
            <a:br>
              <a:rPr lang="es-MX" dirty="0" smtClean="0">
                <a:latin typeface="Cooper Black" panose="0208090404030B020404" pitchFamily="18" charset="0"/>
              </a:rPr>
            </a:br>
            <a:r>
              <a:rPr lang="es-MX" dirty="0" smtClean="0">
                <a:latin typeface="Cooper Black" panose="0208090404030B020404" pitchFamily="18" charset="0"/>
              </a:rPr>
              <a:t>será </a:t>
            </a:r>
            <a:r>
              <a:rPr lang="es-MX" dirty="0">
                <a:latin typeface="Cooper Black" panose="0208090404030B020404" pitchFamily="18" charset="0"/>
              </a:rPr>
              <a:t>lo mismo que una pila ?</a:t>
            </a:r>
            <a:endParaRPr lang="es-BO" dirty="0">
              <a:latin typeface="Cooper Black" panose="0208090404030B0204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En Java, la clase Stack es una implementación de la </a:t>
            </a:r>
            <a:r>
              <a:rPr lang="es-MX" sz="2400" dirty="0" smtClean="0"/>
              <a:t>estructura </a:t>
            </a:r>
            <a:r>
              <a:rPr lang="es-MX" sz="2400" dirty="0"/>
              <a:t>de datos de pila (stack). Por lo tanto, una </a:t>
            </a:r>
            <a:r>
              <a:rPr lang="es-MX" sz="2400" dirty="0" smtClean="0"/>
              <a:t>Stack </a:t>
            </a:r>
            <a:r>
              <a:rPr lang="es-MX" sz="2400" dirty="0"/>
              <a:t>en Java es esencialmente lo mismo que </a:t>
            </a:r>
            <a:r>
              <a:rPr lang="es-MX" sz="2400" dirty="0" smtClean="0"/>
              <a:t>una pila La </a:t>
            </a:r>
            <a:r>
              <a:rPr lang="es-MX" sz="2400" dirty="0"/>
              <a:t>clase Stack en Java es una clase genérica, lo que </a:t>
            </a:r>
            <a:r>
              <a:rPr lang="es-MX" sz="2400" dirty="0" smtClean="0"/>
              <a:t>significa </a:t>
            </a:r>
            <a:r>
              <a:rPr lang="es-MX" sz="2400" dirty="0"/>
              <a:t>que puede almacenar cualquier tipo de </a:t>
            </a:r>
            <a:r>
              <a:rPr lang="es-MX" sz="2400" dirty="0" smtClean="0"/>
              <a:t>objeto</a:t>
            </a:r>
            <a:r>
              <a:rPr lang="es-MX" sz="2400" dirty="0"/>
              <a:t>, aunque se recomienda usar tipos de </a:t>
            </a:r>
            <a:r>
              <a:rPr lang="es-MX" sz="2400" dirty="0" smtClean="0"/>
              <a:t>datos</a:t>
            </a:r>
            <a:r>
              <a:rPr lang="es-MX" sz="2400" dirty="0"/>
              <a:t> </a:t>
            </a:r>
            <a:r>
              <a:rPr lang="es-MX" sz="2400" dirty="0" smtClean="0"/>
              <a:t>de </a:t>
            </a:r>
            <a:r>
              <a:rPr lang="es-MX" sz="2400" dirty="0"/>
              <a:t>referencia en lugar de tipos primitivos.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7461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oper Black" panose="0208090404030B020404" pitchFamily="18" charset="0"/>
              </a:rPr>
              <a:t>¿Que es tope en una PILA?</a:t>
            </a:r>
            <a:endParaRPr lang="es-BO" dirty="0">
              <a:latin typeface="Cooper Black" panose="0208090404030B0204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En una pila (stack), el término "tope" se refiere al </a:t>
            </a:r>
            <a:r>
              <a:rPr lang="es-MX" sz="2400" dirty="0" smtClean="0"/>
              <a:t>elemento </a:t>
            </a:r>
            <a:r>
              <a:rPr lang="es-MX" sz="2400" dirty="0"/>
              <a:t>que se encuentra en la parte superior de </a:t>
            </a:r>
            <a:r>
              <a:rPr lang="es-MX" sz="2400" dirty="0" smtClean="0"/>
              <a:t>la </a:t>
            </a:r>
            <a:r>
              <a:rPr lang="es-MX" sz="2400" dirty="0"/>
              <a:t>pila, es decir, el elemento que se agregó más </a:t>
            </a:r>
            <a:r>
              <a:rPr lang="es-MX" sz="2400" dirty="0" smtClean="0"/>
              <a:t>recientemente </a:t>
            </a:r>
            <a:r>
              <a:rPr lang="es-MX" sz="2400" dirty="0"/>
              <a:t>a la pila y que aún no ha sido </a:t>
            </a:r>
            <a:r>
              <a:rPr lang="es-MX" sz="2400" dirty="0" smtClean="0"/>
              <a:t>eliminado </a:t>
            </a:r>
            <a:r>
              <a:rPr lang="es-MX" sz="2400" dirty="0"/>
              <a:t>mediante la operación de "pop". En otras </a:t>
            </a:r>
            <a:r>
              <a:rPr lang="es-MX" sz="2400" dirty="0" smtClean="0"/>
              <a:t>palabras</a:t>
            </a:r>
            <a:r>
              <a:rPr lang="es-MX" sz="2400" dirty="0"/>
              <a:t>, el tope de la pila es el elemento que </a:t>
            </a:r>
            <a:r>
              <a:rPr lang="es-MX" sz="2400" dirty="0" smtClean="0"/>
              <a:t>se accede </a:t>
            </a:r>
            <a:r>
              <a:rPr lang="es-MX" sz="2400" dirty="0"/>
              <a:t>primero en la pila cuando se realiza la </a:t>
            </a:r>
            <a:r>
              <a:rPr lang="es-MX" sz="2400" dirty="0" smtClean="0"/>
              <a:t>operación </a:t>
            </a:r>
            <a:r>
              <a:rPr lang="es-MX" sz="2400" dirty="0"/>
              <a:t>"pop".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3541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ooper Black" panose="0208090404030B020404" pitchFamily="18" charset="0"/>
              </a:rPr>
              <a:t>¿Que es </a:t>
            </a:r>
            <a:r>
              <a:rPr lang="es-MX" dirty="0" smtClean="0">
                <a:latin typeface="Cooper Black" panose="0208090404030B020404" pitchFamily="18" charset="0"/>
              </a:rPr>
              <a:t>Max </a:t>
            </a:r>
            <a:r>
              <a:rPr lang="es-MX" dirty="0">
                <a:latin typeface="Cooper Black" panose="0208090404030B020404" pitchFamily="18" charset="0"/>
              </a:rPr>
              <a:t>en una Pila?</a:t>
            </a:r>
            <a:endParaRPr lang="es-BO" dirty="0">
              <a:latin typeface="Cooper Black" panose="0208090404030B0204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"Max" puede ser una abreviatura de "máximo", lo </a:t>
            </a:r>
            <a:r>
              <a:rPr lang="es-MX" sz="2400" dirty="0" smtClean="0"/>
              <a:t>que </a:t>
            </a:r>
            <a:r>
              <a:rPr lang="es-MX" sz="2400" dirty="0"/>
              <a:t>significa que se está haciendo referencia al </a:t>
            </a:r>
            <a:r>
              <a:rPr lang="es-MX" sz="2400" dirty="0" smtClean="0"/>
              <a:t>valor </a:t>
            </a:r>
            <a:r>
              <a:rPr lang="es-MX" sz="2400" dirty="0"/>
              <a:t>máximo que se puede almacenar en la pila. En </a:t>
            </a:r>
            <a:r>
              <a:rPr lang="es-MX" sz="2400" dirty="0" smtClean="0"/>
              <a:t>este </a:t>
            </a:r>
            <a:r>
              <a:rPr lang="es-MX" sz="2400" dirty="0"/>
              <a:t>sentido, "MAX" se refiere a la capacidad </a:t>
            </a:r>
            <a:r>
              <a:rPr lang="es-MX" sz="2400" dirty="0" smtClean="0"/>
              <a:t>máxima de </a:t>
            </a:r>
            <a:r>
              <a:rPr lang="es-MX" sz="2400" dirty="0"/>
              <a:t>la pila, es decir, el número máximo de elementos </a:t>
            </a:r>
            <a:r>
              <a:rPr lang="es-MX" sz="2400" dirty="0" smtClean="0"/>
              <a:t>que </a:t>
            </a:r>
            <a:r>
              <a:rPr lang="es-MX" sz="2400" dirty="0"/>
              <a:t>la pila puede contener.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8997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>
                <a:latin typeface="Cooper Black" panose="0208090404030B020404" pitchFamily="18" charset="0"/>
              </a:rPr>
              <a:t>¿A que se refiere los métodos </a:t>
            </a:r>
            <a:r>
              <a:rPr lang="es-MX" sz="2800" dirty="0" err="1" smtClean="0">
                <a:latin typeface="Cooper Black" panose="0208090404030B020404" pitchFamily="18" charset="0"/>
              </a:rPr>
              <a:t>esVacia</a:t>
            </a:r>
            <a:r>
              <a:rPr lang="es-MX" sz="2800" dirty="0">
                <a:latin typeface="Cooper Black" panose="0208090404030B020404" pitchFamily="18" charset="0"/>
              </a:rPr>
              <a:t>() y </a:t>
            </a:r>
            <a:r>
              <a:rPr lang="es-MX" sz="2800" dirty="0" smtClean="0">
                <a:latin typeface="Cooper Black" panose="0208090404030B020404" pitchFamily="18" charset="0"/>
              </a:rPr>
              <a:t/>
            </a:r>
            <a:br>
              <a:rPr lang="es-MX" sz="2800" dirty="0" smtClean="0">
                <a:latin typeface="Cooper Black" panose="0208090404030B020404" pitchFamily="18" charset="0"/>
              </a:rPr>
            </a:br>
            <a:r>
              <a:rPr lang="es-MX" sz="2800" dirty="0" err="1">
                <a:latin typeface="Cooper Black" panose="0208090404030B020404" pitchFamily="18" charset="0"/>
              </a:rPr>
              <a:t>esLLena</a:t>
            </a:r>
            <a:r>
              <a:rPr lang="es-MX" sz="2800" dirty="0">
                <a:latin typeface="Cooper Black" panose="0208090404030B020404" pitchFamily="18" charset="0"/>
              </a:rPr>
              <a:t>() en una PILA?</a:t>
            </a:r>
            <a:endParaRPr lang="es-BO" sz="2800" dirty="0">
              <a:latin typeface="Cooper Black" panose="0208090404030B0204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El método "</a:t>
            </a:r>
            <a:r>
              <a:rPr lang="es-MX" sz="2400" dirty="0" err="1"/>
              <a:t>esVacia</a:t>
            </a:r>
            <a:r>
              <a:rPr lang="es-MX" sz="2400" dirty="0"/>
              <a:t>()" se utiliza para determinar si la pila no </a:t>
            </a:r>
            <a:r>
              <a:rPr lang="es-MX" sz="2400" dirty="0" smtClean="0"/>
              <a:t>contiene </a:t>
            </a:r>
            <a:r>
              <a:rPr lang="es-MX" sz="2400" dirty="0"/>
              <a:t>ningún elemento. Este método devuelve un valor </a:t>
            </a:r>
            <a:r>
              <a:rPr lang="es-MX" sz="2400" dirty="0" smtClean="0"/>
              <a:t>booleano </a:t>
            </a:r>
            <a:r>
              <a:rPr lang="es-MX" sz="2400" dirty="0"/>
              <a:t>(verdadero o falso) que indica si la pila está </a:t>
            </a:r>
            <a:r>
              <a:rPr lang="es-MX" sz="2400" dirty="0" smtClean="0"/>
              <a:t>vacía </a:t>
            </a:r>
            <a:r>
              <a:rPr lang="es-MX" sz="2400" dirty="0"/>
              <a:t>o no. Si la pila está vacía, el método devuelve </a:t>
            </a:r>
            <a:r>
              <a:rPr lang="es-MX" sz="2400" dirty="0" smtClean="0"/>
              <a:t>"</a:t>
            </a:r>
            <a:r>
              <a:rPr lang="es-MX" sz="2400" dirty="0"/>
              <a:t>verdadero", de lo contrario, devuelve "falso</a:t>
            </a:r>
            <a:r>
              <a:rPr lang="es-MX" sz="2400" dirty="0" smtClean="0"/>
              <a:t>".</a:t>
            </a:r>
          </a:p>
          <a:p>
            <a:pPr marL="0" indent="0">
              <a:buNone/>
            </a:pPr>
            <a:r>
              <a:rPr lang="es-MX" sz="2400" dirty="0" smtClean="0"/>
              <a:t> El </a:t>
            </a:r>
            <a:r>
              <a:rPr lang="es-MX" sz="2400" dirty="0"/>
              <a:t>método "</a:t>
            </a:r>
            <a:r>
              <a:rPr lang="es-MX" sz="2400" dirty="0" err="1"/>
              <a:t>esLlena</a:t>
            </a:r>
            <a:r>
              <a:rPr lang="es-MX" sz="2400" dirty="0"/>
              <a:t>()" se utiliza para determinar si la pila </a:t>
            </a:r>
            <a:r>
              <a:rPr lang="es-MX" sz="2400" dirty="0" err="1" smtClean="0"/>
              <a:t>hasalcanzado</a:t>
            </a:r>
            <a:r>
              <a:rPr lang="es-MX" sz="2400" dirty="0" smtClean="0"/>
              <a:t> </a:t>
            </a:r>
            <a:r>
              <a:rPr lang="es-MX" sz="2400" dirty="0"/>
              <a:t>su capacidad máxima, es decir, si no puede </a:t>
            </a:r>
            <a:r>
              <a:rPr lang="es-MX" sz="2400" dirty="0" smtClean="0"/>
              <a:t>contener </a:t>
            </a:r>
            <a:r>
              <a:rPr lang="es-MX" sz="2400" dirty="0"/>
              <a:t>más elementos. Este método también devuelve </a:t>
            </a:r>
            <a:r>
              <a:rPr lang="es-MX" sz="2400" dirty="0" smtClean="0"/>
              <a:t>un </a:t>
            </a:r>
            <a:r>
              <a:rPr lang="es-MX" sz="2400" dirty="0"/>
              <a:t>valor booleano que indica si la pila está llena o no. Si la </a:t>
            </a:r>
            <a:r>
              <a:rPr lang="es-MX" sz="2400" dirty="0" smtClean="0"/>
              <a:t>pila </a:t>
            </a:r>
            <a:r>
              <a:rPr lang="es-MX" sz="2400" dirty="0"/>
              <a:t>está llena, el método devuelve "verdadero", de lo </a:t>
            </a:r>
            <a:r>
              <a:rPr lang="es-MX" sz="2400" dirty="0" smtClean="0"/>
              <a:t>contrario</a:t>
            </a:r>
            <a:r>
              <a:rPr lang="es-MX" sz="2400" dirty="0"/>
              <a:t>, devuelve "falso".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2228234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</TotalTime>
  <Words>809</Words>
  <Application>Microsoft Office PowerPoint</Application>
  <PresentationFormat>Panorámica</PresentationFormat>
  <Paragraphs>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Cooper Black</vt:lpstr>
      <vt:lpstr>Celestial</vt:lpstr>
      <vt:lpstr>Tarea - Hito 3  Estructura de  datos </vt:lpstr>
      <vt:lpstr>¿A que se refiere cuando se habla  de estructura de datos?</vt:lpstr>
      <vt:lpstr>¿Cuales son los tipos de  estructura que existe?</vt:lpstr>
      <vt:lpstr>¿Apoyándose en el link adjunto,  explique, por qué son útiles las  estructuras de datos?</vt:lpstr>
      <vt:lpstr>¿Que es una PILA?</vt:lpstr>
      <vt:lpstr>¿Que es STACK en JAVA un stack  será lo mismo que una pila ?</vt:lpstr>
      <vt:lpstr>¿Que es tope en una PILA?</vt:lpstr>
      <vt:lpstr>¿Que es Max en una Pila?</vt:lpstr>
      <vt:lpstr>¿A que se refiere los métodos esVacia() y  esLLena() en una PILA?</vt:lpstr>
      <vt:lpstr>¿Qué son los métodos  estáticos en JAVA?</vt:lpstr>
      <vt:lpstr>¿A través de un gráfico, muestre los  métodos mínimos que debería de  tener una PILA?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- Hito 3  Estructura de  datos</dc:title>
  <dc:creator>HP-Ryzen 5</dc:creator>
  <cp:lastModifiedBy>HP-Ryzen 5</cp:lastModifiedBy>
  <cp:revision>4</cp:revision>
  <dcterms:created xsi:type="dcterms:W3CDTF">2023-05-04T23:47:11Z</dcterms:created>
  <dcterms:modified xsi:type="dcterms:W3CDTF">2023-05-05T00:17:57Z</dcterms:modified>
</cp:coreProperties>
</file>