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Lst>
  <p:sldSz cx="12192000" cy="6858000"/>
  <p:notesSz cx="6858000" cy="9144000"/>
  <p:defaultText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1" autoAdjust="0"/>
    <p:restoredTop sz="94660"/>
  </p:normalViewPr>
  <p:slideViewPr>
    <p:cSldViewPr snapToGrid="0">
      <p:cViewPr varScale="1">
        <p:scale>
          <a:sx n="74" d="100"/>
          <a:sy n="74" d="100"/>
        </p:scale>
        <p:origin x="5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0080F5E-8F0A-45C9-8193-0379D96AD405}" type="datetimeFigureOut">
              <a:rPr lang="es-BO" smtClean="0"/>
              <a:t>13/6/2023</a:t>
            </a:fld>
            <a:endParaRPr lang="es-BO"/>
          </a:p>
        </p:txBody>
      </p:sp>
      <p:sp>
        <p:nvSpPr>
          <p:cNvPr id="5" name="Footer Placeholder 4"/>
          <p:cNvSpPr>
            <a:spLocks noGrp="1"/>
          </p:cNvSpPr>
          <p:nvPr>
            <p:ph type="ftr" sz="quarter" idx="11"/>
          </p:nvPr>
        </p:nvSpPr>
        <p:spPr>
          <a:xfrm>
            <a:off x="1876424" y="5410201"/>
            <a:ext cx="5124886" cy="365125"/>
          </a:xfrm>
        </p:spPr>
        <p:txBody>
          <a:bodyPr/>
          <a:lstStyle/>
          <a:p>
            <a:endParaRPr lang="es-BO"/>
          </a:p>
        </p:txBody>
      </p:sp>
      <p:sp>
        <p:nvSpPr>
          <p:cNvPr id="6" name="Slide Number Placeholder 5"/>
          <p:cNvSpPr>
            <a:spLocks noGrp="1"/>
          </p:cNvSpPr>
          <p:nvPr>
            <p:ph type="sldNum" sz="quarter" idx="12"/>
          </p:nvPr>
        </p:nvSpPr>
        <p:spPr>
          <a:xfrm>
            <a:off x="9896911" y="5410199"/>
            <a:ext cx="771089" cy="365125"/>
          </a:xfrm>
        </p:spPr>
        <p:txBody>
          <a:bodyPr/>
          <a:lstStyle/>
          <a:p>
            <a:fld id="{82AD772C-86ED-4275-A880-9FEF30713D0B}" type="slidenum">
              <a:rPr lang="es-BO" smtClean="0"/>
              <a:t>‹Nº›</a:t>
            </a:fld>
            <a:endParaRPr lang="es-BO"/>
          </a:p>
        </p:txBody>
      </p:sp>
    </p:spTree>
    <p:extLst>
      <p:ext uri="{BB962C8B-B14F-4D97-AF65-F5344CB8AC3E}">
        <p14:creationId xmlns:p14="http://schemas.microsoft.com/office/powerpoint/2010/main" val="2819392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0080F5E-8F0A-45C9-8193-0379D96AD405}" type="datetimeFigureOut">
              <a:rPr lang="es-BO" smtClean="0"/>
              <a:t>13/6/2023</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82AD772C-86ED-4275-A880-9FEF30713D0B}" type="slidenum">
              <a:rPr lang="es-BO" smtClean="0"/>
              <a:t>‹Nº›</a:t>
            </a:fld>
            <a:endParaRPr lang="es-BO"/>
          </a:p>
        </p:txBody>
      </p:sp>
    </p:spTree>
    <p:extLst>
      <p:ext uri="{BB962C8B-B14F-4D97-AF65-F5344CB8AC3E}">
        <p14:creationId xmlns:p14="http://schemas.microsoft.com/office/powerpoint/2010/main" val="1115925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0080F5E-8F0A-45C9-8193-0379D96AD405}" type="datetimeFigureOut">
              <a:rPr lang="es-BO" smtClean="0"/>
              <a:t>13/6/2023</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82AD772C-86ED-4275-A880-9FEF30713D0B}" type="slidenum">
              <a:rPr lang="es-BO" smtClean="0"/>
              <a:t>‹Nº›</a:t>
            </a:fld>
            <a:endParaRPr lang="es-BO"/>
          </a:p>
        </p:txBody>
      </p:sp>
    </p:spTree>
    <p:extLst>
      <p:ext uri="{BB962C8B-B14F-4D97-AF65-F5344CB8AC3E}">
        <p14:creationId xmlns:p14="http://schemas.microsoft.com/office/powerpoint/2010/main" val="1148903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0080F5E-8F0A-45C9-8193-0379D96AD405}" type="datetimeFigureOut">
              <a:rPr lang="es-BO" smtClean="0"/>
              <a:t>13/6/2023</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82AD772C-86ED-4275-A880-9FEF30713D0B}" type="slidenum">
              <a:rPr lang="es-BO" smtClean="0"/>
              <a:t>‹Nº›</a:t>
            </a:fld>
            <a:endParaRPr lang="es-BO"/>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83804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0080F5E-8F0A-45C9-8193-0379D96AD405}" type="datetimeFigureOut">
              <a:rPr lang="es-BO" smtClean="0"/>
              <a:t>13/6/2023</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82AD772C-86ED-4275-A880-9FEF30713D0B}" type="slidenum">
              <a:rPr lang="es-BO" smtClean="0"/>
              <a:t>‹Nº›</a:t>
            </a:fld>
            <a:endParaRPr lang="es-BO"/>
          </a:p>
        </p:txBody>
      </p:sp>
    </p:spTree>
    <p:extLst>
      <p:ext uri="{BB962C8B-B14F-4D97-AF65-F5344CB8AC3E}">
        <p14:creationId xmlns:p14="http://schemas.microsoft.com/office/powerpoint/2010/main" val="182149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60080F5E-8F0A-45C9-8193-0379D96AD405}" type="datetimeFigureOut">
              <a:rPr lang="es-BO" smtClean="0"/>
              <a:t>13/6/2023</a:t>
            </a:fld>
            <a:endParaRPr lang="es-BO"/>
          </a:p>
        </p:txBody>
      </p:sp>
      <p:sp>
        <p:nvSpPr>
          <p:cNvPr id="4" name="Footer Placeholder 3"/>
          <p:cNvSpPr>
            <a:spLocks noGrp="1"/>
          </p:cNvSpPr>
          <p:nvPr>
            <p:ph type="ftr" sz="quarter" idx="11"/>
          </p:nvPr>
        </p:nvSpPr>
        <p:spPr/>
        <p:txBody>
          <a:bodyPr/>
          <a:lstStyle/>
          <a:p>
            <a:endParaRPr lang="es-BO"/>
          </a:p>
        </p:txBody>
      </p:sp>
      <p:sp>
        <p:nvSpPr>
          <p:cNvPr id="5" name="Slide Number Placeholder 4"/>
          <p:cNvSpPr>
            <a:spLocks noGrp="1"/>
          </p:cNvSpPr>
          <p:nvPr>
            <p:ph type="sldNum" sz="quarter" idx="12"/>
          </p:nvPr>
        </p:nvSpPr>
        <p:spPr/>
        <p:txBody>
          <a:bodyPr/>
          <a:lstStyle/>
          <a:p>
            <a:fld id="{82AD772C-86ED-4275-A880-9FEF30713D0B}" type="slidenum">
              <a:rPr lang="es-BO" smtClean="0"/>
              <a:t>‹Nº›</a:t>
            </a:fld>
            <a:endParaRPr lang="es-BO"/>
          </a:p>
        </p:txBody>
      </p:sp>
    </p:spTree>
    <p:extLst>
      <p:ext uri="{BB962C8B-B14F-4D97-AF65-F5344CB8AC3E}">
        <p14:creationId xmlns:p14="http://schemas.microsoft.com/office/powerpoint/2010/main" val="370591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60080F5E-8F0A-45C9-8193-0379D96AD405}" type="datetimeFigureOut">
              <a:rPr lang="es-BO" smtClean="0"/>
              <a:t>13/6/2023</a:t>
            </a:fld>
            <a:endParaRPr lang="es-BO"/>
          </a:p>
        </p:txBody>
      </p:sp>
      <p:sp>
        <p:nvSpPr>
          <p:cNvPr id="4" name="Footer Placeholder 3"/>
          <p:cNvSpPr>
            <a:spLocks noGrp="1"/>
          </p:cNvSpPr>
          <p:nvPr>
            <p:ph type="ftr" sz="quarter" idx="11"/>
          </p:nvPr>
        </p:nvSpPr>
        <p:spPr/>
        <p:txBody>
          <a:bodyPr/>
          <a:lstStyle/>
          <a:p>
            <a:endParaRPr lang="es-BO"/>
          </a:p>
        </p:txBody>
      </p:sp>
      <p:sp>
        <p:nvSpPr>
          <p:cNvPr id="5" name="Slide Number Placeholder 4"/>
          <p:cNvSpPr>
            <a:spLocks noGrp="1"/>
          </p:cNvSpPr>
          <p:nvPr>
            <p:ph type="sldNum" sz="quarter" idx="12"/>
          </p:nvPr>
        </p:nvSpPr>
        <p:spPr/>
        <p:txBody>
          <a:bodyPr/>
          <a:lstStyle/>
          <a:p>
            <a:fld id="{82AD772C-86ED-4275-A880-9FEF30713D0B}" type="slidenum">
              <a:rPr lang="es-BO" smtClean="0"/>
              <a:t>‹Nº›</a:t>
            </a:fld>
            <a:endParaRPr lang="es-BO"/>
          </a:p>
        </p:txBody>
      </p:sp>
    </p:spTree>
    <p:extLst>
      <p:ext uri="{BB962C8B-B14F-4D97-AF65-F5344CB8AC3E}">
        <p14:creationId xmlns:p14="http://schemas.microsoft.com/office/powerpoint/2010/main" val="335570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0080F5E-8F0A-45C9-8193-0379D96AD405}" type="datetimeFigureOut">
              <a:rPr lang="es-BO" smtClean="0"/>
              <a:t>13/6/2023</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82AD772C-86ED-4275-A880-9FEF30713D0B}" type="slidenum">
              <a:rPr lang="es-BO" smtClean="0"/>
              <a:t>‹Nº›</a:t>
            </a:fld>
            <a:endParaRPr lang="es-BO"/>
          </a:p>
        </p:txBody>
      </p:sp>
    </p:spTree>
    <p:extLst>
      <p:ext uri="{BB962C8B-B14F-4D97-AF65-F5344CB8AC3E}">
        <p14:creationId xmlns:p14="http://schemas.microsoft.com/office/powerpoint/2010/main" val="6299689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0080F5E-8F0A-45C9-8193-0379D96AD405}" type="datetimeFigureOut">
              <a:rPr lang="es-BO" smtClean="0"/>
              <a:t>13/6/2023</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82AD772C-86ED-4275-A880-9FEF30713D0B}" type="slidenum">
              <a:rPr lang="es-BO" smtClean="0"/>
              <a:t>‹Nº›</a:t>
            </a:fld>
            <a:endParaRPr lang="es-BO"/>
          </a:p>
        </p:txBody>
      </p:sp>
    </p:spTree>
    <p:extLst>
      <p:ext uri="{BB962C8B-B14F-4D97-AF65-F5344CB8AC3E}">
        <p14:creationId xmlns:p14="http://schemas.microsoft.com/office/powerpoint/2010/main" val="572505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0080F5E-8F0A-45C9-8193-0379D96AD405}" type="datetimeFigureOut">
              <a:rPr lang="es-BO" smtClean="0"/>
              <a:t>13/6/2023</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82AD772C-86ED-4275-A880-9FEF30713D0B}" type="slidenum">
              <a:rPr lang="es-BO" smtClean="0"/>
              <a:t>‹Nº›</a:t>
            </a:fld>
            <a:endParaRPr lang="es-BO"/>
          </a:p>
        </p:txBody>
      </p:sp>
    </p:spTree>
    <p:extLst>
      <p:ext uri="{BB962C8B-B14F-4D97-AF65-F5344CB8AC3E}">
        <p14:creationId xmlns:p14="http://schemas.microsoft.com/office/powerpoint/2010/main" val="628318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0080F5E-8F0A-45C9-8193-0379D96AD405}" type="datetimeFigureOut">
              <a:rPr lang="es-BO" smtClean="0"/>
              <a:t>13/6/2023</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82AD772C-86ED-4275-A880-9FEF30713D0B}" type="slidenum">
              <a:rPr lang="es-BO" smtClean="0"/>
              <a:t>‹Nº›</a:t>
            </a:fld>
            <a:endParaRPr lang="es-BO"/>
          </a:p>
        </p:txBody>
      </p:sp>
    </p:spTree>
    <p:extLst>
      <p:ext uri="{BB962C8B-B14F-4D97-AF65-F5344CB8AC3E}">
        <p14:creationId xmlns:p14="http://schemas.microsoft.com/office/powerpoint/2010/main" val="1883159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0080F5E-8F0A-45C9-8193-0379D96AD405}" type="datetimeFigureOut">
              <a:rPr lang="es-BO" smtClean="0"/>
              <a:t>13/6/2023</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82AD772C-86ED-4275-A880-9FEF30713D0B}" type="slidenum">
              <a:rPr lang="es-BO" smtClean="0"/>
              <a:t>‹Nº›</a:t>
            </a:fld>
            <a:endParaRPr lang="es-BO"/>
          </a:p>
        </p:txBody>
      </p:sp>
    </p:spTree>
    <p:extLst>
      <p:ext uri="{BB962C8B-B14F-4D97-AF65-F5344CB8AC3E}">
        <p14:creationId xmlns:p14="http://schemas.microsoft.com/office/powerpoint/2010/main" val="3637210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0080F5E-8F0A-45C9-8193-0379D96AD405}" type="datetimeFigureOut">
              <a:rPr lang="es-BO" smtClean="0"/>
              <a:t>13/6/2023</a:t>
            </a:fld>
            <a:endParaRPr lang="es-BO"/>
          </a:p>
        </p:txBody>
      </p:sp>
      <p:sp>
        <p:nvSpPr>
          <p:cNvPr id="8" name="Footer Placeholder 7"/>
          <p:cNvSpPr>
            <a:spLocks noGrp="1"/>
          </p:cNvSpPr>
          <p:nvPr>
            <p:ph type="ftr" sz="quarter" idx="11"/>
          </p:nvPr>
        </p:nvSpPr>
        <p:spPr/>
        <p:txBody>
          <a:bodyPr/>
          <a:lstStyle/>
          <a:p>
            <a:endParaRPr lang="es-BO"/>
          </a:p>
        </p:txBody>
      </p:sp>
      <p:sp>
        <p:nvSpPr>
          <p:cNvPr id="9" name="Slide Number Placeholder 8"/>
          <p:cNvSpPr>
            <a:spLocks noGrp="1"/>
          </p:cNvSpPr>
          <p:nvPr>
            <p:ph type="sldNum" sz="quarter" idx="12"/>
          </p:nvPr>
        </p:nvSpPr>
        <p:spPr/>
        <p:txBody>
          <a:bodyPr/>
          <a:lstStyle/>
          <a:p>
            <a:fld id="{82AD772C-86ED-4275-A880-9FEF30713D0B}" type="slidenum">
              <a:rPr lang="es-BO" smtClean="0"/>
              <a:t>‹Nº›</a:t>
            </a:fld>
            <a:endParaRPr lang="es-BO"/>
          </a:p>
        </p:txBody>
      </p:sp>
    </p:spTree>
    <p:extLst>
      <p:ext uri="{BB962C8B-B14F-4D97-AF65-F5344CB8AC3E}">
        <p14:creationId xmlns:p14="http://schemas.microsoft.com/office/powerpoint/2010/main" val="2345299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0080F5E-8F0A-45C9-8193-0379D96AD405}" type="datetimeFigureOut">
              <a:rPr lang="es-BO" smtClean="0"/>
              <a:t>13/6/2023</a:t>
            </a:fld>
            <a:endParaRPr lang="es-BO"/>
          </a:p>
        </p:txBody>
      </p:sp>
      <p:sp>
        <p:nvSpPr>
          <p:cNvPr id="4" name="Footer Placeholder 3"/>
          <p:cNvSpPr>
            <a:spLocks noGrp="1"/>
          </p:cNvSpPr>
          <p:nvPr>
            <p:ph type="ftr" sz="quarter" idx="11"/>
          </p:nvPr>
        </p:nvSpPr>
        <p:spPr/>
        <p:txBody>
          <a:bodyPr/>
          <a:lstStyle/>
          <a:p>
            <a:endParaRPr lang="es-BO"/>
          </a:p>
        </p:txBody>
      </p:sp>
      <p:sp>
        <p:nvSpPr>
          <p:cNvPr id="5" name="Slide Number Placeholder 4"/>
          <p:cNvSpPr>
            <a:spLocks noGrp="1"/>
          </p:cNvSpPr>
          <p:nvPr>
            <p:ph type="sldNum" sz="quarter" idx="12"/>
          </p:nvPr>
        </p:nvSpPr>
        <p:spPr/>
        <p:txBody>
          <a:bodyPr/>
          <a:lstStyle/>
          <a:p>
            <a:fld id="{82AD772C-86ED-4275-A880-9FEF30713D0B}" type="slidenum">
              <a:rPr lang="es-BO" smtClean="0"/>
              <a:t>‹Nº›</a:t>
            </a:fld>
            <a:endParaRPr lang="es-BO"/>
          </a:p>
        </p:txBody>
      </p:sp>
    </p:spTree>
    <p:extLst>
      <p:ext uri="{BB962C8B-B14F-4D97-AF65-F5344CB8AC3E}">
        <p14:creationId xmlns:p14="http://schemas.microsoft.com/office/powerpoint/2010/main" val="729403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080F5E-8F0A-45C9-8193-0379D96AD405}" type="datetimeFigureOut">
              <a:rPr lang="es-BO" smtClean="0"/>
              <a:t>13/6/2023</a:t>
            </a:fld>
            <a:endParaRPr lang="es-BO"/>
          </a:p>
        </p:txBody>
      </p:sp>
      <p:sp>
        <p:nvSpPr>
          <p:cNvPr id="3" name="Footer Placeholder 2"/>
          <p:cNvSpPr>
            <a:spLocks noGrp="1"/>
          </p:cNvSpPr>
          <p:nvPr>
            <p:ph type="ftr" sz="quarter" idx="11"/>
          </p:nvPr>
        </p:nvSpPr>
        <p:spPr/>
        <p:txBody>
          <a:bodyPr/>
          <a:lstStyle/>
          <a:p>
            <a:endParaRPr lang="es-BO"/>
          </a:p>
        </p:txBody>
      </p:sp>
      <p:sp>
        <p:nvSpPr>
          <p:cNvPr id="4" name="Slide Number Placeholder 3"/>
          <p:cNvSpPr>
            <a:spLocks noGrp="1"/>
          </p:cNvSpPr>
          <p:nvPr>
            <p:ph type="sldNum" sz="quarter" idx="12"/>
          </p:nvPr>
        </p:nvSpPr>
        <p:spPr/>
        <p:txBody>
          <a:bodyPr/>
          <a:lstStyle/>
          <a:p>
            <a:fld id="{82AD772C-86ED-4275-A880-9FEF30713D0B}" type="slidenum">
              <a:rPr lang="es-BO" smtClean="0"/>
              <a:t>‹Nº›</a:t>
            </a:fld>
            <a:endParaRPr lang="es-BO"/>
          </a:p>
        </p:txBody>
      </p:sp>
    </p:spTree>
    <p:extLst>
      <p:ext uri="{BB962C8B-B14F-4D97-AF65-F5344CB8AC3E}">
        <p14:creationId xmlns:p14="http://schemas.microsoft.com/office/powerpoint/2010/main" val="3323049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0080F5E-8F0A-45C9-8193-0379D96AD405}" type="datetimeFigureOut">
              <a:rPr lang="es-BO" smtClean="0"/>
              <a:t>13/6/2023</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82AD772C-86ED-4275-A880-9FEF30713D0B}" type="slidenum">
              <a:rPr lang="es-BO" smtClean="0"/>
              <a:t>‹Nº›</a:t>
            </a:fld>
            <a:endParaRPr lang="es-BO"/>
          </a:p>
        </p:txBody>
      </p:sp>
    </p:spTree>
    <p:extLst>
      <p:ext uri="{BB962C8B-B14F-4D97-AF65-F5344CB8AC3E}">
        <p14:creationId xmlns:p14="http://schemas.microsoft.com/office/powerpoint/2010/main" val="321227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0080F5E-8F0A-45C9-8193-0379D96AD405}" type="datetimeFigureOut">
              <a:rPr lang="es-BO" smtClean="0"/>
              <a:t>13/6/2023</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82AD772C-86ED-4275-A880-9FEF30713D0B}" type="slidenum">
              <a:rPr lang="es-BO" smtClean="0"/>
              <a:t>‹Nº›</a:t>
            </a:fld>
            <a:endParaRPr lang="es-BO"/>
          </a:p>
        </p:txBody>
      </p:sp>
    </p:spTree>
    <p:extLst>
      <p:ext uri="{BB962C8B-B14F-4D97-AF65-F5344CB8AC3E}">
        <p14:creationId xmlns:p14="http://schemas.microsoft.com/office/powerpoint/2010/main" val="3937329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0080F5E-8F0A-45C9-8193-0379D96AD405}" type="datetimeFigureOut">
              <a:rPr lang="es-BO" smtClean="0"/>
              <a:t>13/6/2023</a:t>
            </a:fld>
            <a:endParaRPr lang="es-BO"/>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BO"/>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2AD772C-86ED-4275-A880-9FEF30713D0B}" type="slidenum">
              <a:rPr lang="es-BO" smtClean="0"/>
              <a:t>‹Nº›</a:t>
            </a:fld>
            <a:endParaRPr lang="es-BO"/>
          </a:p>
        </p:txBody>
      </p:sp>
    </p:spTree>
    <p:extLst>
      <p:ext uri="{BB962C8B-B14F-4D97-AF65-F5344CB8AC3E}">
        <p14:creationId xmlns:p14="http://schemas.microsoft.com/office/powerpoint/2010/main" val="3789488289"/>
      </p:ext>
    </p:extLst>
  </p:cSld>
  <p:clrMap bg1="dk1" tx1="lt1" bg2="dk2" tx2="lt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 id="214748381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BO" dirty="0" smtClean="0"/>
              <a:t>Tarea final hito4 Estructura de </a:t>
            </a:r>
            <a:r>
              <a:rPr lang="es-BO" smtClean="0"/>
              <a:t>datos  </a:t>
            </a:r>
            <a:endParaRPr lang="es-BO" dirty="0"/>
          </a:p>
        </p:txBody>
      </p:sp>
      <p:sp>
        <p:nvSpPr>
          <p:cNvPr id="3" name="Subtítulo 2"/>
          <p:cNvSpPr>
            <a:spLocks noGrp="1"/>
          </p:cNvSpPr>
          <p:nvPr>
            <p:ph type="subTitle" idx="1"/>
          </p:nvPr>
        </p:nvSpPr>
        <p:spPr/>
        <p:txBody>
          <a:bodyPr/>
          <a:lstStyle/>
          <a:p>
            <a:r>
              <a:rPr lang="es-BO" dirty="0" smtClean="0"/>
              <a:t>estudiante: Saúl Escobar Serrano</a:t>
            </a:r>
            <a:endParaRPr lang="es-BO" dirty="0"/>
          </a:p>
        </p:txBody>
      </p:sp>
    </p:spTree>
    <p:extLst>
      <p:ext uri="{BB962C8B-B14F-4D97-AF65-F5344CB8AC3E}">
        <p14:creationId xmlns:p14="http://schemas.microsoft.com/office/powerpoint/2010/main" val="32246811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métodos </a:t>
            </a:r>
            <a:r>
              <a:rPr lang="es-MX" dirty="0" err="1"/>
              <a:t>esVacia</a:t>
            </a:r>
            <a:r>
              <a:rPr lang="es-MX" dirty="0"/>
              <a:t>() y </a:t>
            </a:r>
            <a:r>
              <a:rPr lang="es-MX" dirty="0" err="1"/>
              <a:t>esLLena</a:t>
            </a:r>
            <a:r>
              <a:rPr lang="es-MX" dirty="0"/>
              <a:t>() en una COLA</a:t>
            </a:r>
            <a:endParaRPr lang="es-BO" dirty="0"/>
          </a:p>
        </p:txBody>
      </p:sp>
      <p:pic>
        <p:nvPicPr>
          <p:cNvPr id="3" name="Imagen 2"/>
          <p:cNvPicPr>
            <a:picLocks noChangeAspect="1"/>
          </p:cNvPicPr>
          <p:nvPr/>
        </p:nvPicPr>
        <p:blipFill>
          <a:blip r:embed="rId2"/>
          <a:stretch>
            <a:fillRect/>
          </a:stretch>
        </p:blipFill>
        <p:spPr>
          <a:xfrm>
            <a:off x="1957047" y="2506026"/>
            <a:ext cx="6723314" cy="3534166"/>
          </a:xfrm>
          <a:prstGeom prst="rect">
            <a:avLst/>
          </a:prstGeom>
        </p:spPr>
      </p:pic>
    </p:spTree>
    <p:extLst>
      <p:ext uri="{BB962C8B-B14F-4D97-AF65-F5344CB8AC3E}">
        <p14:creationId xmlns:p14="http://schemas.microsoft.com/office/powerpoint/2010/main" val="2645046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¿Qué son los métodos estáticos en JAVA? </a:t>
            </a:r>
            <a:endParaRPr lang="es-BO" dirty="0"/>
          </a:p>
        </p:txBody>
      </p:sp>
      <p:sp>
        <p:nvSpPr>
          <p:cNvPr id="3" name="Marcador de contenido 2"/>
          <p:cNvSpPr>
            <a:spLocks noGrp="1"/>
          </p:cNvSpPr>
          <p:nvPr>
            <p:ph idx="1"/>
          </p:nvPr>
        </p:nvSpPr>
        <p:spPr/>
        <p:txBody>
          <a:bodyPr>
            <a:normAutofit fontScale="62500" lnSpcReduction="20000"/>
          </a:bodyPr>
          <a:lstStyle/>
          <a:p>
            <a:pPr marL="0" indent="0">
              <a:buNone/>
            </a:pPr>
            <a:r>
              <a:rPr lang="es-MX" dirty="0"/>
              <a:t>Los métodos estáticos en Java son métodos que se definen en una clase como parte de su definición, en lugar de estar asociados con instancias individuales de la clase. </a:t>
            </a:r>
            <a:endParaRPr lang="es-MX" dirty="0" smtClean="0"/>
          </a:p>
          <a:p>
            <a:pPr marL="0" indent="0">
              <a:buNone/>
            </a:pPr>
            <a:r>
              <a:rPr lang="es-MX" dirty="0"/>
              <a:t>No requieren una instancia: Los métodos estáticos se pueden llamar directamente utilizando el nombre de la clase seguido del operador punto, sin necesidad de crear un objeto o instancia de la clase que los contiene.</a:t>
            </a:r>
          </a:p>
          <a:p>
            <a:pPr marL="0" indent="0">
              <a:buNone/>
            </a:pPr>
            <a:r>
              <a:rPr lang="es-MX" dirty="0"/>
              <a:t>No pueden acceder a variables de instancia: Los métodos estáticos no pueden acceder directamente a variables de instancia (variables no estáticas) ni utilizar la palabra clave "</a:t>
            </a:r>
            <a:r>
              <a:rPr lang="es-MX" dirty="0" err="1"/>
              <a:t>this</a:t>
            </a:r>
            <a:r>
              <a:rPr lang="es-MX" dirty="0"/>
              <a:t>" dentro de ellos, ya que no están asociados con una instancia particular de la clase.</a:t>
            </a:r>
          </a:p>
          <a:p>
            <a:pPr marL="0" indent="0">
              <a:buNone/>
            </a:pPr>
            <a:r>
              <a:rPr lang="es-MX" dirty="0"/>
              <a:t>Acceden a variables estáticas: Los métodos estáticos pueden acceder y manipular variables estáticas (variables declaradas con la palabra clave "</a:t>
            </a:r>
            <a:r>
              <a:rPr lang="es-MX" dirty="0" err="1"/>
              <a:t>static</a:t>
            </a:r>
            <a:r>
              <a:rPr lang="es-MX" dirty="0"/>
              <a:t>") y otros métodos estáticos de la misma clase.</a:t>
            </a:r>
          </a:p>
          <a:p>
            <a:pPr marL="0" indent="0">
              <a:buNone/>
            </a:pPr>
            <a:r>
              <a:rPr lang="es-MX" dirty="0"/>
              <a:t>Se pueden llamar directamente desde otras clases: Los métodos estáticos se pueden invocar directamente desde otras clases sin la necesidad de importar la clase que los contiene, siempre y cuando la clase y el método estén accesibles y visibles en el contexto en el que se hace la llamada.</a:t>
            </a:r>
          </a:p>
        </p:txBody>
      </p:sp>
    </p:spTree>
    <p:extLst>
      <p:ext uri="{BB962C8B-B14F-4D97-AF65-F5344CB8AC3E}">
        <p14:creationId xmlns:p14="http://schemas.microsoft.com/office/powerpoint/2010/main" val="12334455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smtClean="0"/>
              <a:t>¿A través de un gráfico, muestre los métodos mínimos que debería de tener una COLA? </a:t>
            </a:r>
            <a:endParaRPr lang="es-BO" dirty="0"/>
          </a:p>
        </p:txBody>
      </p:sp>
      <p:pic>
        <p:nvPicPr>
          <p:cNvPr id="4" name="Marcador de contenido 3"/>
          <p:cNvPicPr>
            <a:picLocks noGrp="1" noChangeAspect="1"/>
          </p:cNvPicPr>
          <p:nvPr>
            <p:ph idx="1"/>
          </p:nvPr>
        </p:nvPicPr>
        <p:blipFill>
          <a:blip r:embed="rId2"/>
          <a:stretch>
            <a:fillRect/>
          </a:stretch>
        </p:blipFill>
        <p:spPr>
          <a:xfrm>
            <a:off x="2050486" y="2281789"/>
            <a:ext cx="8087854" cy="3477110"/>
          </a:xfrm>
          <a:prstGeom prst="rect">
            <a:avLst/>
          </a:prstGeom>
        </p:spPr>
      </p:pic>
    </p:spTree>
    <p:extLst>
      <p:ext uri="{BB962C8B-B14F-4D97-AF65-F5344CB8AC3E}">
        <p14:creationId xmlns:p14="http://schemas.microsoft.com/office/powerpoint/2010/main" val="2140439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 que se refiere cuando se habla de ESTRUCTURA DE DATOS? </a:t>
            </a:r>
            <a:endParaRPr lang="es-BO" dirty="0"/>
          </a:p>
        </p:txBody>
      </p:sp>
      <p:sp>
        <p:nvSpPr>
          <p:cNvPr id="3" name="Marcador de contenido 2"/>
          <p:cNvSpPr>
            <a:spLocks noGrp="1"/>
          </p:cNvSpPr>
          <p:nvPr>
            <p:ph idx="1"/>
          </p:nvPr>
        </p:nvSpPr>
        <p:spPr/>
        <p:txBody>
          <a:bodyPr/>
          <a:lstStyle/>
          <a:p>
            <a:pPr marL="0" indent="0">
              <a:buNone/>
            </a:pPr>
            <a:r>
              <a:rPr lang="es-MX" dirty="0"/>
              <a:t>La estructura de datos se refiere a la forma en que los datos se organizan, almacenan y manipulan en un sistema informático. Es un concepto fundamental en la ciencia de la computación y se utiliza para representar la forma en que se organiza la información dentro de una computadora o en una estructura de almacenamiento de datos.</a:t>
            </a:r>
            <a:endParaRPr lang="es-BO" dirty="0"/>
          </a:p>
        </p:txBody>
      </p:sp>
    </p:spTree>
    <p:extLst>
      <p:ext uri="{BB962C8B-B14F-4D97-AF65-F5344CB8AC3E}">
        <p14:creationId xmlns:p14="http://schemas.microsoft.com/office/powerpoint/2010/main" val="39616127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smtClean="0"/>
              <a:t>¿Que significa FIFO? </a:t>
            </a:r>
            <a:endParaRPr lang="es-BO" dirty="0"/>
          </a:p>
        </p:txBody>
      </p:sp>
      <p:sp>
        <p:nvSpPr>
          <p:cNvPr id="3" name="Marcador de contenido 2"/>
          <p:cNvSpPr>
            <a:spLocks noGrp="1"/>
          </p:cNvSpPr>
          <p:nvPr>
            <p:ph idx="1"/>
          </p:nvPr>
        </p:nvSpPr>
        <p:spPr/>
        <p:txBody>
          <a:bodyPr>
            <a:normAutofit fontScale="92500" lnSpcReduction="20000"/>
          </a:bodyPr>
          <a:lstStyle/>
          <a:p>
            <a:pPr marL="0" indent="0">
              <a:buNone/>
            </a:pPr>
            <a:r>
              <a:rPr lang="es-MX" dirty="0"/>
              <a:t>FIFO es un acrónimo de "</a:t>
            </a:r>
            <a:r>
              <a:rPr lang="es-MX" dirty="0" err="1"/>
              <a:t>First</a:t>
            </a:r>
            <a:r>
              <a:rPr lang="es-MX" dirty="0"/>
              <a:t> In, </a:t>
            </a:r>
            <a:r>
              <a:rPr lang="es-MX" dirty="0" err="1"/>
              <a:t>First</a:t>
            </a:r>
            <a:r>
              <a:rPr lang="es-MX" dirty="0"/>
              <a:t> </a:t>
            </a:r>
            <a:r>
              <a:rPr lang="es-MX" dirty="0" err="1"/>
              <a:t>Out</a:t>
            </a:r>
            <a:r>
              <a:rPr lang="es-MX" dirty="0"/>
              <a:t>", que en español significa "primero en entrar, primero en salir". Es un principio o estrategia utilizado en la gestión de datos o en la planificación de tareas</a:t>
            </a:r>
            <a:r>
              <a:rPr lang="es-MX" dirty="0" smtClean="0"/>
              <a:t>.</a:t>
            </a:r>
          </a:p>
          <a:p>
            <a:pPr marL="0" indent="0">
              <a:buNone/>
            </a:pPr>
            <a:r>
              <a:rPr lang="es-MX" dirty="0"/>
              <a:t>En el contexto de las estructuras de datos, una cola es un ejemplo común de implementación de la estrategia FIFO. Los elementos se agregan al final de la cola y se eliminan del principio. Cada vez que se retira un elemento de la cola, el siguiente elemento en la cola se convierte en el primero en ser procesado.</a:t>
            </a:r>
          </a:p>
          <a:p>
            <a:pPr marL="0" indent="0">
              <a:buNone/>
            </a:pPr>
            <a:r>
              <a:rPr lang="es-MX" dirty="0" smtClean="0"/>
              <a:t/>
            </a:r>
            <a:br>
              <a:rPr lang="es-MX" dirty="0" smtClean="0"/>
            </a:br>
            <a:endParaRPr lang="es-BO" dirty="0"/>
          </a:p>
        </p:txBody>
      </p:sp>
    </p:spTree>
    <p:extLst>
      <p:ext uri="{BB962C8B-B14F-4D97-AF65-F5344CB8AC3E}">
        <p14:creationId xmlns:p14="http://schemas.microsoft.com/office/powerpoint/2010/main" val="25539639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¿Muestra la diferencia entre LIFO y FIFO?</a:t>
            </a:r>
            <a:endParaRPr lang="es-BO" dirty="0"/>
          </a:p>
        </p:txBody>
      </p:sp>
      <p:sp>
        <p:nvSpPr>
          <p:cNvPr id="3" name="Marcador de contenido 2"/>
          <p:cNvSpPr>
            <a:spLocks noGrp="1"/>
          </p:cNvSpPr>
          <p:nvPr>
            <p:ph idx="1"/>
          </p:nvPr>
        </p:nvSpPr>
        <p:spPr>
          <a:xfrm>
            <a:off x="1141412" y="2249487"/>
            <a:ext cx="9905999" cy="4202828"/>
          </a:xfrm>
        </p:spPr>
        <p:txBody>
          <a:bodyPr>
            <a:normAutofit fontScale="47500" lnSpcReduction="20000"/>
          </a:bodyPr>
          <a:lstStyle/>
          <a:p>
            <a:pPr marL="0" indent="0">
              <a:buNone/>
            </a:pPr>
            <a:r>
              <a:rPr lang="es-MX" sz="3400" dirty="0"/>
              <a:t>La diferencia entre LIFO (</a:t>
            </a:r>
            <a:r>
              <a:rPr lang="es-MX" sz="3400" dirty="0" err="1"/>
              <a:t>Last</a:t>
            </a:r>
            <a:r>
              <a:rPr lang="es-MX" sz="3400" dirty="0"/>
              <a:t> In, </a:t>
            </a:r>
            <a:r>
              <a:rPr lang="es-MX" sz="3400" dirty="0" err="1"/>
              <a:t>First</a:t>
            </a:r>
            <a:r>
              <a:rPr lang="es-MX" sz="3400" dirty="0"/>
              <a:t> </a:t>
            </a:r>
            <a:r>
              <a:rPr lang="es-MX" sz="3400" dirty="0" err="1"/>
              <a:t>Out</a:t>
            </a:r>
            <a:r>
              <a:rPr lang="es-MX" sz="3400" dirty="0"/>
              <a:t>) y FIFO (</a:t>
            </a:r>
            <a:r>
              <a:rPr lang="es-MX" sz="3400" dirty="0" err="1"/>
              <a:t>First</a:t>
            </a:r>
            <a:r>
              <a:rPr lang="es-MX" sz="3400" dirty="0"/>
              <a:t> In, </a:t>
            </a:r>
            <a:r>
              <a:rPr lang="es-MX" sz="3400" dirty="0" err="1"/>
              <a:t>First</a:t>
            </a:r>
            <a:r>
              <a:rPr lang="es-MX" sz="3400" dirty="0"/>
              <a:t> </a:t>
            </a:r>
            <a:r>
              <a:rPr lang="es-MX" sz="3400" dirty="0" err="1"/>
              <a:t>Out</a:t>
            </a:r>
            <a:r>
              <a:rPr lang="es-MX" sz="3400" dirty="0"/>
              <a:t>) radica en el orden en que los elementos son procesados o eliminados de una estructura de datos</a:t>
            </a:r>
            <a:r>
              <a:rPr lang="es-MX" sz="3400" dirty="0" smtClean="0"/>
              <a:t>.</a:t>
            </a:r>
          </a:p>
          <a:p>
            <a:pPr marL="0" indent="0">
              <a:buNone/>
            </a:pPr>
            <a:r>
              <a:rPr lang="es-BO" sz="3400" dirty="0" smtClean="0"/>
              <a:t> </a:t>
            </a:r>
            <a:r>
              <a:rPr lang="es-MX" sz="3400" dirty="0"/>
              <a:t>LIFO (</a:t>
            </a:r>
            <a:r>
              <a:rPr lang="es-MX" sz="3400" dirty="0" err="1"/>
              <a:t>Last</a:t>
            </a:r>
            <a:r>
              <a:rPr lang="es-MX" sz="3400" dirty="0"/>
              <a:t> In, </a:t>
            </a:r>
            <a:r>
              <a:rPr lang="es-MX" sz="3400" dirty="0" err="1"/>
              <a:t>First</a:t>
            </a:r>
            <a:r>
              <a:rPr lang="es-MX" sz="3400" dirty="0"/>
              <a:t> </a:t>
            </a:r>
            <a:r>
              <a:rPr lang="es-MX" sz="3400" dirty="0" err="1"/>
              <a:t>Out</a:t>
            </a:r>
            <a:r>
              <a:rPr lang="es-MX" sz="3400" dirty="0"/>
              <a:t>):</a:t>
            </a:r>
          </a:p>
          <a:p>
            <a:r>
              <a:rPr lang="es-MX" sz="3400" dirty="0"/>
              <a:t>También conocido como el principio "último en entrar, primero en salir".</a:t>
            </a:r>
          </a:p>
          <a:p>
            <a:r>
              <a:rPr lang="es-MX" sz="3400" dirty="0"/>
              <a:t>El último elemento que se agrega a la estructura es el primero en ser procesado o eliminado.</a:t>
            </a:r>
          </a:p>
          <a:p>
            <a:r>
              <a:rPr lang="es-MX" sz="3400" dirty="0"/>
              <a:t>Se asemeja a una pila de objetos físicos, donde el último objeto que se coloca encima es el primero en ser retirado</a:t>
            </a:r>
            <a:r>
              <a:rPr lang="es-MX" sz="3400" dirty="0" smtClean="0"/>
              <a:t>.</a:t>
            </a:r>
          </a:p>
          <a:p>
            <a:r>
              <a:rPr lang="es-MX" sz="3400" dirty="0"/>
              <a:t>FIFO (</a:t>
            </a:r>
            <a:r>
              <a:rPr lang="es-MX" sz="3400" dirty="0" err="1"/>
              <a:t>First</a:t>
            </a:r>
            <a:r>
              <a:rPr lang="es-MX" sz="3400" dirty="0"/>
              <a:t> In, </a:t>
            </a:r>
            <a:r>
              <a:rPr lang="es-MX" sz="3400" dirty="0" err="1"/>
              <a:t>First</a:t>
            </a:r>
            <a:r>
              <a:rPr lang="es-MX" sz="3400" dirty="0"/>
              <a:t> </a:t>
            </a:r>
            <a:r>
              <a:rPr lang="es-MX" sz="3400" dirty="0" err="1"/>
              <a:t>Out</a:t>
            </a:r>
            <a:r>
              <a:rPr lang="es-MX" sz="3400" dirty="0"/>
              <a:t>):</a:t>
            </a:r>
          </a:p>
          <a:p>
            <a:r>
              <a:rPr lang="es-MX" sz="3400" dirty="0"/>
              <a:t>También conocido como el principio "primero en entrar, primero en salir".</a:t>
            </a:r>
          </a:p>
          <a:p>
            <a:r>
              <a:rPr lang="es-MX" sz="3400" dirty="0"/>
              <a:t>El primer elemento que se agrega a la estructura es el primero en ser procesado o eliminado.</a:t>
            </a:r>
          </a:p>
          <a:p>
            <a:r>
              <a:rPr lang="es-MX" sz="3400" dirty="0"/>
              <a:t>Se asemeja a una cola de personas esperando su turno, donde la primera persona que llega es la primera en ser atendida.</a:t>
            </a:r>
          </a:p>
          <a:p>
            <a:endParaRPr lang="es-MX" dirty="0"/>
          </a:p>
          <a:p>
            <a:pPr marL="0" indent="0">
              <a:buNone/>
            </a:pPr>
            <a:endParaRPr lang="es-BO" dirty="0"/>
          </a:p>
        </p:txBody>
      </p:sp>
    </p:spTree>
    <p:extLst>
      <p:ext uri="{BB962C8B-B14F-4D97-AF65-F5344CB8AC3E}">
        <p14:creationId xmlns:p14="http://schemas.microsoft.com/office/powerpoint/2010/main" val="355282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smtClean="0"/>
              <a:t>¿Qué es una COLA? </a:t>
            </a:r>
            <a:endParaRPr lang="es-BO" dirty="0"/>
          </a:p>
        </p:txBody>
      </p:sp>
      <p:sp>
        <p:nvSpPr>
          <p:cNvPr id="3" name="Marcador de contenido 2"/>
          <p:cNvSpPr>
            <a:spLocks noGrp="1"/>
          </p:cNvSpPr>
          <p:nvPr>
            <p:ph idx="1"/>
          </p:nvPr>
        </p:nvSpPr>
        <p:spPr/>
        <p:txBody>
          <a:bodyPr>
            <a:normAutofit fontScale="92500" lnSpcReduction="10000"/>
          </a:bodyPr>
          <a:lstStyle/>
          <a:p>
            <a:pPr marL="0" indent="0">
              <a:buNone/>
            </a:pPr>
            <a:r>
              <a:rPr lang="es-MX" dirty="0"/>
              <a:t>En el contexto de estructuras de datos, una cola es una estructura de datos lineal que sigue el principio FIFO (</a:t>
            </a:r>
            <a:r>
              <a:rPr lang="es-MX" dirty="0" err="1"/>
              <a:t>First</a:t>
            </a:r>
            <a:r>
              <a:rPr lang="es-MX" dirty="0"/>
              <a:t> In, </a:t>
            </a:r>
            <a:r>
              <a:rPr lang="es-MX" dirty="0" err="1"/>
              <a:t>First</a:t>
            </a:r>
            <a:r>
              <a:rPr lang="es-MX" dirty="0"/>
              <a:t> </a:t>
            </a:r>
            <a:r>
              <a:rPr lang="es-MX" dirty="0" err="1"/>
              <a:t>Out</a:t>
            </a:r>
            <a:r>
              <a:rPr lang="es-MX" dirty="0"/>
              <a:t>), lo que significa que el primer elemento que se agrega a la cola es el primero en ser eliminado. Es similar a una cola de personas esperando su turno, donde la persona que llega primero es la primera en ser atendida.</a:t>
            </a:r>
          </a:p>
          <a:p>
            <a:pPr marL="0" indent="0">
              <a:buNone/>
            </a:pPr>
            <a:r>
              <a:rPr lang="es-MX" dirty="0"/>
              <a:t>En una cola, los elementos se agregan al final de la cola (operación conocida como "</a:t>
            </a:r>
            <a:r>
              <a:rPr lang="es-MX" dirty="0" err="1"/>
              <a:t>enqueue</a:t>
            </a:r>
            <a:r>
              <a:rPr lang="es-MX" dirty="0"/>
              <a:t>" o "</a:t>
            </a:r>
            <a:r>
              <a:rPr lang="es-MX" dirty="0" err="1"/>
              <a:t>push</a:t>
            </a:r>
            <a:r>
              <a:rPr lang="es-MX" dirty="0"/>
              <a:t>") y se eliminan del principio de la cola (operación conocida como "</a:t>
            </a:r>
            <a:r>
              <a:rPr lang="es-MX" dirty="0" err="1"/>
              <a:t>dequeue</a:t>
            </a:r>
            <a:r>
              <a:rPr lang="es-MX" dirty="0"/>
              <a:t>" o "pop"). Esto garantiza que los elementos se procesen en el mismo orden en que fueron agregados.</a:t>
            </a:r>
          </a:p>
          <a:p>
            <a:pPr marL="0" indent="0">
              <a:buNone/>
            </a:pPr>
            <a:endParaRPr lang="es-BO" dirty="0"/>
          </a:p>
        </p:txBody>
      </p:sp>
    </p:spTree>
    <p:extLst>
      <p:ext uri="{BB962C8B-B14F-4D97-AF65-F5344CB8AC3E}">
        <p14:creationId xmlns:p14="http://schemas.microsoft.com/office/powerpoint/2010/main" val="35504653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¿Qué es QUEUE en JAVA, una QUEUE será lo mismo que una COLA?</a:t>
            </a:r>
            <a:endParaRPr lang="es-BO" dirty="0"/>
          </a:p>
        </p:txBody>
      </p:sp>
      <p:sp>
        <p:nvSpPr>
          <p:cNvPr id="3" name="Marcador de contenido 2"/>
          <p:cNvSpPr>
            <a:spLocks noGrp="1"/>
          </p:cNvSpPr>
          <p:nvPr>
            <p:ph idx="1"/>
          </p:nvPr>
        </p:nvSpPr>
        <p:spPr/>
        <p:txBody>
          <a:bodyPr>
            <a:normAutofit fontScale="85000" lnSpcReduction="20000"/>
          </a:bodyPr>
          <a:lstStyle/>
          <a:p>
            <a:pPr marL="0" indent="0">
              <a:buNone/>
            </a:pPr>
            <a:r>
              <a:rPr lang="es-MX" dirty="0" smtClean="0"/>
              <a:t>En Java, </a:t>
            </a:r>
            <a:r>
              <a:rPr lang="es-MX" dirty="0" err="1" smtClean="0"/>
              <a:t>Queue</a:t>
            </a:r>
            <a:r>
              <a:rPr lang="es-MX" dirty="0" smtClean="0"/>
              <a:t> es una interfaz que forma parte del </a:t>
            </a:r>
            <a:r>
              <a:rPr lang="es-MX" dirty="0" err="1" smtClean="0"/>
              <a:t>framework</a:t>
            </a:r>
            <a:r>
              <a:rPr lang="es-MX" dirty="0" smtClean="0"/>
              <a:t> de colecciones (</a:t>
            </a:r>
            <a:r>
              <a:rPr lang="es-MX" dirty="0" err="1" smtClean="0"/>
              <a:t>java.util.Queue</a:t>
            </a:r>
            <a:r>
              <a:rPr lang="es-MX" dirty="0" smtClean="0"/>
              <a:t>). Representa una estructura de datos de cola en la programación orientada a objetos y define un conjunto de métodos para manipular la cola.</a:t>
            </a:r>
          </a:p>
          <a:p>
            <a:pPr marL="0" indent="0">
              <a:buNone/>
            </a:pPr>
            <a:r>
              <a:rPr lang="es-MX" dirty="0" smtClean="0"/>
              <a:t>En este contexto, una </a:t>
            </a:r>
            <a:r>
              <a:rPr lang="es-MX" dirty="0" err="1" smtClean="0"/>
              <a:t>Queue</a:t>
            </a:r>
            <a:r>
              <a:rPr lang="es-MX" dirty="0" smtClean="0"/>
              <a:t> en Java es esencialmente lo mismo que una cola en términos de estructura de datos. Implementa el principio FIFO (</a:t>
            </a:r>
            <a:r>
              <a:rPr lang="es-MX" dirty="0" err="1" smtClean="0"/>
              <a:t>First</a:t>
            </a:r>
            <a:r>
              <a:rPr lang="es-MX" dirty="0" smtClean="0"/>
              <a:t> In, </a:t>
            </a:r>
            <a:r>
              <a:rPr lang="es-MX" dirty="0" err="1" smtClean="0"/>
              <a:t>First</a:t>
            </a:r>
            <a:r>
              <a:rPr lang="es-MX" dirty="0" smtClean="0"/>
              <a:t> </a:t>
            </a:r>
            <a:r>
              <a:rPr lang="es-MX" dirty="0" err="1" smtClean="0"/>
              <a:t>Out</a:t>
            </a:r>
            <a:r>
              <a:rPr lang="es-MX" dirty="0" smtClean="0"/>
              <a:t>), lo que significa que los elementos se agregan al final de la cola y se eliminan del principio.</a:t>
            </a:r>
          </a:p>
          <a:p>
            <a:pPr marL="0" indent="0">
              <a:buNone/>
            </a:pPr>
            <a:r>
              <a:rPr lang="es-MX" dirty="0" smtClean="0"/>
              <a:t>La interfaz </a:t>
            </a:r>
            <a:r>
              <a:rPr lang="es-MX" dirty="0" err="1" smtClean="0"/>
              <a:t>Queue</a:t>
            </a:r>
            <a:r>
              <a:rPr lang="es-MX" dirty="0" smtClean="0"/>
              <a:t> en Java proporciona métodos como </a:t>
            </a:r>
            <a:r>
              <a:rPr lang="es-MX" dirty="0" err="1" smtClean="0"/>
              <a:t>add</a:t>
            </a:r>
            <a:r>
              <a:rPr lang="es-MX" dirty="0" smtClean="0"/>
              <a:t>, </a:t>
            </a:r>
            <a:r>
              <a:rPr lang="es-MX" dirty="0" err="1" smtClean="0"/>
              <a:t>offer</a:t>
            </a:r>
            <a:r>
              <a:rPr lang="es-MX" dirty="0" smtClean="0"/>
              <a:t> para agregar elementos a la cola, y métodos como </a:t>
            </a:r>
            <a:r>
              <a:rPr lang="es-MX" dirty="0" err="1" smtClean="0"/>
              <a:t>remove</a:t>
            </a:r>
            <a:r>
              <a:rPr lang="es-MX" dirty="0" smtClean="0"/>
              <a:t>, </a:t>
            </a:r>
            <a:r>
              <a:rPr lang="es-MX" dirty="0" err="1" smtClean="0"/>
              <a:t>poll</a:t>
            </a:r>
            <a:r>
              <a:rPr lang="es-MX" dirty="0" smtClean="0"/>
              <a:t> para eliminar y obtener el primer elemento de la cola. Además, la interfaz </a:t>
            </a:r>
            <a:r>
              <a:rPr lang="es-MX" dirty="0" err="1" smtClean="0"/>
              <a:t>Queue</a:t>
            </a:r>
            <a:r>
              <a:rPr lang="es-MX" dirty="0" smtClean="0"/>
              <a:t> también incluye métodos adicionales para consultar y manipular la cola, como </a:t>
            </a:r>
            <a:r>
              <a:rPr lang="es-MX" dirty="0" err="1" smtClean="0"/>
              <a:t>peek</a:t>
            </a:r>
            <a:r>
              <a:rPr lang="es-MX" dirty="0" smtClean="0"/>
              <a:t>, </a:t>
            </a:r>
            <a:r>
              <a:rPr lang="es-MX" dirty="0" err="1" smtClean="0"/>
              <a:t>isEmpty</a:t>
            </a:r>
            <a:r>
              <a:rPr lang="es-MX" dirty="0" smtClean="0"/>
              <a:t>, </a:t>
            </a:r>
            <a:r>
              <a:rPr lang="es-MX" dirty="0" err="1" smtClean="0"/>
              <a:t>size</a:t>
            </a:r>
            <a:r>
              <a:rPr lang="es-MX" dirty="0" smtClean="0"/>
              <a:t>, entre otros.</a:t>
            </a:r>
            <a:endParaRPr lang="es-BO" dirty="0"/>
          </a:p>
        </p:txBody>
      </p:sp>
    </p:spTree>
    <p:extLst>
      <p:ext uri="{BB962C8B-B14F-4D97-AF65-F5344CB8AC3E}">
        <p14:creationId xmlns:p14="http://schemas.microsoft.com/office/powerpoint/2010/main" val="27869085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¿Qué es INI o REAR en una COLA? </a:t>
            </a:r>
            <a:endParaRPr lang="es-BO" dirty="0"/>
          </a:p>
        </p:txBody>
      </p:sp>
      <p:sp>
        <p:nvSpPr>
          <p:cNvPr id="3" name="Marcador de contenido 2"/>
          <p:cNvSpPr>
            <a:spLocks noGrp="1"/>
          </p:cNvSpPr>
          <p:nvPr>
            <p:ph idx="1"/>
          </p:nvPr>
        </p:nvSpPr>
        <p:spPr/>
        <p:txBody>
          <a:bodyPr/>
          <a:lstStyle/>
          <a:p>
            <a:pPr marL="0" indent="0">
              <a:buNone/>
            </a:pPr>
            <a:r>
              <a:rPr lang="es-MX" dirty="0"/>
              <a:t>En una cola, "INI" o "REAR" son términos comúnmente utilizados para referirse al extremo posterior de la cola, es decir, al lugar donde se agregan los nuevos elementos.</a:t>
            </a:r>
          </a:p>
          <a:p>
            <a:pPr marL="0" indent="0">
              <a:buNone/>
            </a:pPr>
            <a:r>
              <a:rPr lang="es-MX" dirty="0"/>
              <a:t>"INI" se refiere al inicio o frente de la cola, mientras que "REAR" se refiere al final o parte posterior de la cola. Estos términos pueden variar dependiendo del contexto y las convenciones utilizadas en un lenguaje de programación o en una implementación específica de una cola.</a:t>
            </a:r>
          </a:p>
          <a:p>
            <a:pPr marL="0" indent="0">
              <a:buNone/>
            </a:pPr>
            <a:endParaRPr lang="es-BO" dirty="0"/>
          </a:p>
        </p:txBody>
      </p:sp>
    </p:spTree>
    <p:extLst>
      <p:ext uri="{BB962C8B-B14F-4D97-AF65-F5344CB8AC3E}">
        <p14:creationId xmlns:p14="http://schemas.microsoft.com/office/powerpoint/2010/main" val="10756563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¿Qué es FIN o FRONT en una COLA?</a:t>
            </a:r>
            <a:endParaRPr lang="es-BO" dirty="0"/>
          </a:p>
        </p:txBody>
      </p:sp>
      <p:sp>
        <p:nvSpPr>
          <p:cNvPr id="3" name="Marcador de contenido 2"/>
          <p:cNvSpPr>
            <a:spLocks noGrp="1"/>
          </p:cNvSpPr>
          <p:nvPr>
            <p:ph idx="1"/>
          </p:nvPr>
        </p:nvSpPr>
        <p:spPr/>
        <p:txBody>
          <a:bodyPr>
            <a:normAutofit fontScale="92500" lnSpcReduction="20000"/>
          </a:bodyPr>
          <a:lstStyle/>
          <a:p>
            <a:pPr marL="0" indent="0">
              <a:buNone/>
            </a:pPr>
            <a:r>
              <a:rPr lang="es-MX" dirty="0"/>
              <a:t>En una cola, "FIN" o "FRONT" son los términos utilizados comúnmente para referirse al extremo frontal de la cola, es decir, el lugar donde se eliminan los elementos de la cola.</a:t>
            </a:r>
          </a:p>
          <a:p>
            <a:pPr marL="0" indent="0">
              <a:buNone/>
            </a:pPr>
            <a:r>
              <a:rPr lang="es-MX" dirty="0"/>
              <a:t>"FIN" o "FRONT" representa la posición del primer elemento en la cola, también conocido como el elemento más antiguo o el siguiente elemento a ser eliminado.</a:t>
            </a:r>
          </a:p>
          <a:p>
            <a:pPr marL="0" indent="0">
              <a:buNone/>
            </a:pPr>
            <a:r>
              <a:rPr lang="es-MX" dirty="0"/>
              <a:t>Cuando se agregan elementos a una cola, se colocan en el extremo posterior (también llamado "REAR" o "INI"). A medida que se eliminan elementos de la cola, se toman del extremo frontal (FIN o FRONT). Por lo tanto, el extremo frontal siempre apunta al próximo elemento que será eliminado de la cola.</a:t>
            </a:r>
          </a:p>
          <a:p>
            <a:pPr marL="0" indent="0">
              <a:buNone/>
            </a:pPr>
            <a:endParaRPr lang="es-BO" dirty="0"/>
          </a:p>
        </p:txBody>
      </p:sp>
    </p:spTree>
    <p:extLst>
      <p:ext uri="{BB962C8B-B14F-4D97-AF65-F5344CB8AC3E}">
        <p14:creationId xmlns:p14="http://schemas.microsoft.com/office/powerpoint/2010/main" val="29568313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 que se refiere los métodos </a:t>
            </a:r>
            <a:r>
              <a:rPr lang="es-MX" dirty="0" err="1" smtClean="0"/>
              <a:t>esVacia</a:t>
            </a:r>
            <a:r>
              <a:rPr lang="es-MX" dirty="0" smtClean="0"/>
              <a:t>() y </a:t>
            </a:r>
            <a:r>
              <a:rPr lang="es-MX" dirty="0" err="1" smtClean="0"/>
              <a:t>esLLena</a:t>
            </a:r>
            <a:r>
              <a:rPr lang="es-MX" dirty="0" smtClean="0"/>
              <a:t>() en una COLA?</a:t>
            </a:r>
            <a:endParaRPr lang="es-BO" dirty="0"/>
          </a:p>
        </p:txBody>
      </p:sp>
      <p:sp>
        <p:nvSpPr>
          <p:cNvPr id="3" name="Marcador de contenido 2"/>
          <p:cNvSpPr>
            <a:spLocks noGrp="1"/>
          </p:cNvSpPr>
          <p:nvPr>
            <p:ph idx="1"/>
          </p:nvPr>
        </p:nvSpPr>
        <p:spPr>
          <a:xfrm>
            <a:off x="1141412" y="2249486"/>
            <a:ext cx="9905999" cy="4009645"/>
          </a:xfrm>
        </p:spPr>
        <p:txBody>
          <a:bodyPr>
            <a:normAutofit fontScale="85000" lnSpcReduction="10000"/>
          </a:bodyPr>
          <a:lstStyle/>
          <a:p>
            <a:pPr marL="0" indent="0">
              <a:buNone/>
            </a:pPr>
            <a:r>
              <a:rPr lang="es-MX" dirty="0"/>
              <a:t>Los métodos </a:t>
            </a:r>
            <a:r>
              <a:rPr lang="es-MX" dirty="0" err="1"/>
              <a:t>esVacia</a:t>
            </a:r>
            <a:r>
              <a:rPr lang="es-MX" dirty="0"/>
              <a:t>() y </a:t>
            </a:r>
            <a:r>
              <a:rPr lang="es-MX" dirty="0" err="1"/>
              <a:t>esLLena</a:t>
            </a:r>
            <a:r>
              <a:rPr lang="es-MX" dirty="0"/>
              <a:t>() se refieren a métodos utilizados en una implementación de cola para verificar el estado de la cola en cuanto a si está vacía o llena</a:t>
            </a:r>
            <a:r>
              <a:rPr lang="es-MX" dirty="0" smtClean="0"/>
              <a:t>.</a:t>
            </a:r>
            <a:endParaRPr lang="es-MX" dirty="0"/>
          </a:p>
          <a:p>
            <a:pPr marL="0" indent="0">
              <a:buNone/>
            </a:pPr>
            <a:r>
              <a:rPr lang="es-MX" b="1" u="sng" dirty="0" err="1"/>
              <a:t>esVacia</a:t>
            </a:r>
            <a:r>
              <a:rPr lang="es-MX" b="1" u="sng" dirty="0"/>
              <a:t>(): </a:t>
            </a:r>
            <a:r>
              <a:rPr lang="es-MX" dirty="0"/>
              <a:t>Este método se utiliza para verificar si la cola no contiene elementos, es decir, si está vacía. Retorna un valor booleano que indica si la cola está vacía o no. Si la cola está vacía, el método </a:t>
            </a:r>
            <a:r>
              <a:rPr lang="es-MX" dirty="0" err="1"/>
              <a:t>esVacia</a:t>
            </a:r>
            <a:r>
              <a:rPr lang="es-MX" dirty="0"/>
              <a:t>() devuelve true, de lo contrario, devuelve false</a:t>
            </a:r>
            <a:r>
              <a:rPr lang="es-MX" dirty="0" smtClean="0"/>
              <a:t>.</a:t>
            </a:r>
            <a:endParaRPr lang="es-MX" dirty="0"/>
          </a:p>
          <a:p>
            <a:pPr marL="0" indent="0">
              <a:buNone/>
            </a:pPr>
            <a:r>
              <a:rPr lang="es-MX" b="1" u="sng" dirty="0" err="1"/>
              <a:t>esLLena</a:t>
            </a:r>
            <a:r>
              <a:rPr lang="es-MX" b="1" u="sng" dirty="0"/>
              <a:t>(): </a:t>
            </a:r>
            <a:r>
              <a:rPr lang="es-MX" dirty="0"/>
              <a:t>Este método se utiliza para verificar si la cola ha alcanzado su capacidad máxima y está llena. No todas las implementaciones de cola tienen una capacidad máxima definida, pero en aquellas que sí la tienen, este método se utiliza para determinar si la cola ha alcanzado su capacidad máxima. Al igual que </a:t>
            </a:r>
            <a:r>
              <a:rPr lang="es-MX" dirty="0" err="1"/>
              <a:t>esVacia</a:t>
            </a:r>
            <a:r>
              <a:rPr lang="es-MX" dirty="0"/>
              <a:t>(), el método </a:t>
            </a:r>
            <a:r>
              <a:rPr lang="es-MX" dirty="0" err="1"/>
              <a:t>esLLena</a:t>
            </a:r>
            <a:r>
              <a:rPr lang="es-MX" dirty="0"/>
              <a:t>() también devuelve un valor booleano. Si la cola está llena, devuelve true, de lo contrario, devuelve false.</a:t>
            </a:r>
            <a:endParaRPr lang="es-BO" dirty="0"/>
          </a:p>
        </p:txBody>
      </p:sp>
    </p:spTree>
    <p:extLst>
      <p:ext uri="{BB962C8B-B14F-4D97-AF65-F5344CB8AC3E}">
        <p14:creationId xmlns:p14="http://schemas.microsoft.com/office/powerpoint/2010/main" val="39513446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TM04033919[[fn=Circuito]]</Template>
  <TotalTime>202</TotalTime>
  <Words>1353</Words>
  <Application>Microsoft Office PowerPoint</Application>
  <PresentationFormat>Panorámica</PresentationFormat>
  <Paragraphs>44</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Trebuchet MS</vt:lpstr>
      <vt:lpstr>Tw Cen MT</vt:lpstr>
      <vt:lpstr>Circuito</vt:lpstr>
      <vt:lpstr>Tarea final hito4 Estructura de datos  </vt:lpstr>
      <vt:lpstr>¿A que se refiere cuando se habla de ESTRUCTURA DE DATOS? </vt:lpstr>
      <vt:lpstr>¿Que significa FIFO? </vt:lpstr>
      <vt:lpstr>¿Muestra la diferencia entre LIFO y FIFO?</vt:lpstr>
      <vt:lpstr>¿Qué es una COLA? </vt:lpstr>
      <vt:lpstr>¿Qué es QUEUE en JAVA, una QUEUE será lo mismo que una COLA?</vt:lpstr>
      <vt:lpstr>¿Qué es INI o REAR en una COLA? </vt:lpstr>
      <vt:lpstr>. ¿Qué es FIN o FRONT en una COLA?</vt:lpstr>
      <vt:lpstr>¿A que se refiere los métodos esVacia() y esLLena() en una COLA?</vt:lpstr>
      <vt:lpstr>métodos esVacia() y esLLena() en una COLA</vt:lpstr>
      <vt:lpstr>¿Qué son los métodos estáticos en JAVA? </vt:lpstr>
      <vt:lpstr>¿A través de un gráfico, muestre los métodos mínimos que debería de tener una COLA?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Tarea final hito4 Estructura de datos</dc:title>
  <dc:creator>HP-Ryzen 5</dc:creator>
  <cp:lastModifiedBy>HP-Ryzen 5</cp:lastModifiedBy>
  <cp:revision>7</cp:revision>
  <dcterms:created xsi:type="dcterms:W3CDTF">2023-06-13T23:16:19Z</dcterms:created>
  <dcterms:modified xsi:type="dcterms:W3CDTF">2023-06-14T02:39:13Z</dcterms:modified>
</cp:coreProperties>
</file>