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12/12/2022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1360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12/12/2022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7211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12/12/2022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6407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12/12/2022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559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12/12/2022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60368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12/12/2022</a:t>
            </a:fld>
            <a:endParaRPr lang="es-B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87681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12/12/2022</a:t>
            </a:fld>
            <a:endParaRPr lang="es-B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0897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12/12/2022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78592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12/12/2022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0619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12/12/2022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0681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12/12/2022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7280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12/12/2022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236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12/12/2022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5781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12/12/2022</a:t>
            </a:fld>
            <a:endParaRPr lang="es-B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1452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12/12/2022</a:t>
            </a:fld>
            <a:endParaRPr lang="es-B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8244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12/12/2022</a:t>
            </a:fld>
            <a:endParaRPr lang="es-B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6216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F052-5795-4AED-9272-B0BF53C57619}" type="datetimeFigureOut">
              <a:rPr lang="es-BO" smtClean="0"/>
              <a:t>12/12/2022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6791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F3F052-5795-4AED-9272-B0BF53C57619}" type="datetimeFigureOut">
              <a:rPr lang="es-BO" smtClean="0"/>
              <a:t>12/12/2022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18A3-2F4B-450A-BE28-12031E26FE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85117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CA3E68AF-5539-530A-C100-33F728FE717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9451" y="2808614"/>
            <a:ext cx="9190229" cy="100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73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4D752-721F-FB83-1F84-4C7F46D1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2EAF90-DD54-7A4E-FC28-D168E124E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39421"/>
            <a:ext cx="10088383" cy="25340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7A71A4C-368D-7226-28DD-D8A00D4C4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428999"/>
            <a:ext cx="7591956" cy="258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8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4FC62-68E6-2BFE-C4E2-634436E1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Consultas 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857CBB-CB17-D6D7-D8EC-6BB3D7105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Realizaremos algunas consultas SQL con el manejo de </a:t>
            </a:r>
            <a:r>
              <a:rPr lang="es-BO" dirty="0" err="1"/>
              <a:t>Inner</a:t>
            </a:r>
            <a:r>
              <a:rPr lang="es-BO" dirty="0"/>
              <a:t> </a:t>
            </a:r>
            <a:r>
              <a:rPr lang="es-BO" dirty="0" err="1"/>
              <a:t>Join</a:t>
            </a:r>
            <a:r>
              <a:rPr lang="es-BO" dirty="0"/>
              <a:t>, donde </a:t>
            </a:r>
            <a:r>
              <a:rPr lang="es-BO" dirty="0" err="1"/>
              <a:t>Inner</a:t>
            </a:r>
            <a:r>
              <a:rPr lang="es-BO" dirty="0"/>
              <a:t> </a:t>
            </a:r>
            <a:r>
              <a:rPr lang="es-BO" dirty="0" err="1"/>
              <a:t>Join</a:t>
            </a:r>
            <a:r>
              <a:rPr lang="es-BO" dirty="0"/>
              <a:t> nos permita relacionar 2 o mas tablas gracias a que estas comparten un atributo en común.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2771F7-7471-089A-4388-EA5C3F0C9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314" y="3619132"/>
            <a:ext cx="6706536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CB294DB-149A-9BEB-21AC-2B089889B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10" y="936547"/>
            <a:ext cx="9325490" cy="14217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EB4E24B-CC6F-9065-3AE7-C514CBFA9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94" y="3429000"/>
            <a:ext cx="9264683" cy="181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3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5FB0FD-76F3-A342-9FEF-3FF581B5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137799"/>
            <a:ext cx="8946541" cy="4195481"/>
          </a:xfrm>
        </p:spPr>
        <p:txBody>
          <a:bodyPr/>
          <a:lstStyle/>
          <a:p>
            <a:r>
              <a:rPr lang="es-ES" dirty="0">
                <a:latin typeface="Californian FB" panose="0207040306080B030204" pitchFamily="18" charset="0"/>
              </a:rPr>
              <a:t>INTEGRANTES: </a:t>
            </a:r>
          </a:p>
          <a:p>
            <a:r>
              <a:rPr lang="es-ES" dirty="0">
                <a:latin typeface="Californian FB" panose="0207040306080B030204" pitchFamily="18" charset="0"/>
              </a:rPr>
              <a:t>VICTOR HUGO QUISPE TORREZ</a:t>
            </a:r>
          </a:p>
          <a:p>
            <a:r>
              <a:rPr lang="es-ES" dirty="0">
                <a:latin typeface="Californian FB" panose="0207040306080B030204" pitchFamily="18" charset="0"/>
              </a:rPr>
              <a:t>SAUL ESCOBAR SERRANO</a:t>
            </a:r>
          </a:p>
          <a:p>
            <a:r>
              <a:rPr lang="es-ES" dirty="0">
                <a:latin typeface="Californian FB" panose="0207040306080B030204" pitchFamily="18" charset="0"/>
              </a:rPr>
              <a:t>BRAYAN JOSE VILLCA ICHUTA</a:t>
            </a:r>
          </a:p>
          <a:p>
            <a:r>
              <a:rPr lang="es-ES" dirty="0">
                <a:latin typeface="Californian FB" panose="0207040306080B030204" pitchFamily="18" charset="0"/>
              </a:rPr>
              <a:t>HEBER MOLLERICONA MIRANDA</a:t>
            </a:r>
            <a:endParaRPr lang="es-BO" dirty="0">
              <a:latin typeface="Californian FB" panose="0207040306080B030204" pitchFamily="18" charset="0"/>
            </a:endParaRPr>
          </a:p>
        </p:txBody>
      </p:sp>
      <p:pic>
        <p:nvPicPr>
          <p:cNvPr id="4" name="object 11">
            <a:extLst>
              <a:ext uri="{FF2B5EF4-FFF2-40B4-BE49-F238E27FC236}">
                <a16:creationId xmlns:a16="http://schemas.microsoft.com/office/drawing/2014/main" id="{18ECA2B2-D6E4-8CDF-8C80-7E764970865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312" y="671667"/>
            <a:ext cx="9433941" cy="754684"/>
          </a:xfrm>
          <a:prstGeom prst="rect">
            <a:avLst/>
          </a:prstGeom>
        </p:spPr>
      </p:pic>
      <p:grpSp>
        <p:nvGrpSpPr>
          <p:cNvPr id="5" name="object 12">
            <a:extLst>
              <a:ext uri="{FF2B5EF4-FFF2-40B4-BE49-F238E27FC236}">
                <a16:creationId xmlns:a16="http://schemas.microsoft.com/office/drawing/2014/main" id="{C94C71AE-9F67-6579-C13A-C151A0467177}"/>
              </a:ext>
            </a:extLst>
          </p:cNvPr>
          <p:cNvGrpSpPr/>
          <p:nvPr/>
        </p:nvGrpSpPr>
        <p:grpSpPr>
          <a:xfrm>
            <a:off x="1103312" y="1725436"/>
            <a:ext cx="7675880" cy="754380"/>
            <a:chOff x="6566281" y="2928873"/>
            <a:chExt cx="7675880" cy="754380"/>
          </a:xfrm>
        </p:grpSpPr>
        <p:pic>
          <p:nvPicPr>
            <p:cNvPr id="6" name="object 13">
              <a:extLst>
                <a:ext uri="{FF2B5EF4-FFF2-40B4-BE49-F238E27FC236}">
                  <a16:creationId xmlns:a16="http://schemas.microsoft.com/office/drawing/2014/main" id="{673B9807-5E20-9068-D2B6-E68A5EB8CDC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6281" y="2928873"/>
              <a:ext cx="6366002" cy="754379"/>
            </a:xfrm>
            <a:prstGeom prst="rect">
              <a:avLst/>
            </a:prstGeom>
          </p:spPr>
        </p:pic>
        <p:pic>
          <p:nvPicPr>
            <p:cNvPr id="7" name="object 14">
              <a:extLst>
                <a:ext uri="{FF2B5EF4-FFF2-40B4-BE49-F238E27FC236}">
                  <a16:creationId xmlns:a16="http://schemas.microsoft.com/office/drawing/2014/main" id="{90A5C5C4-BA0B-93B4-60E6-61859A35DDF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53544" y="2928873"/>
              <a:ext cx="856488" cy="754379"/>
            </a:xfrm>
            <a:prstGeom prst="rect">
              <a:avLst/>
            </a:prstGeom>
          </p:spPr>
        </p:pic>
        <p:pic>
          <p:nvPicPr>
            <p:cNvPr id="8" name="object 15">
              <a:extLst>
                <a:ext uri="{FF2B5EF4-FFF2-40B4-BE49-F238E27FC236}">
                  <a16:creationId xmlns:a16="http://schemas.microsoft.com/office/drawing/2014/main" id="{F18D2005-55FD-54C8-BD10-394C7E95D38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81788" y="2928873"/>
              <a:ext cx="1459992" cy="754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14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1553964-8A23-ECC5-8798-4E642CA2B9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3" y="452438"/>
            <a:ext cx="94043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Aplicación</a:t>
            </a:r>
            <a:r>
              <a:rPr sz="4800" spc="-3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sz="4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sz="4800" spc="-3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sz="4800" spc="-2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desarrollarse</a:t>
            </a:r>
            <a:endParaRPr sz="4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A3F893D-EB61-0876-8A72-AF15FB807C2E}"/>
              </a:ext>
            </a:extLst>
          </p:cNvPr>
          <p:cNvSpPr txBox="1"/>
          <p:nvPr/>
        </p:nvSpPr>
        <p:spPr>
          <a:xfrm>
            <a:off x="5578944" y="1445350"/>
            <a:ext cx="5254625" cy="43763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s-ES" sz="2400" b="1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rgbClr val="FFFFFF"/>
                </a:solidFill>
                <a:latin typeface="Arial"/>
                <a:cs typeface="Arial"/>
              </a:rPr>
              <a:t>siguiente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s-BO" sz="2400" b="1" spc="-5" dirty="0">
                <a:solidFill>
                  <a:srgbClr val="FFFFFF"/>
                </a:solidFill>
                <a:latin typeface="Arial"/>
                <a:cs typeface="Arial"/>
              </a:rPr>
              <a:t>proyecto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s-BO" sz="2400" b="1" dirty="0">
                <a:solidFill>
                  <a:srgbClr val="FFFFFF"/>
                </a:solidFill>
                <a:latin typeface="Arial"/>
                <a:cs typeface="Arial"/>
              </a:rPr>
              <a:t>tiene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s-ES" sz="2400" b="1" spc="-5" dirty="0">
                <a:solidFill>
                  <a:srgbClr val="FFFFFF"/>
                </a:solidFill>
                <a:latin typeface="Arial"/>
                <a:cs typeface="Arial"/>
              </a:rPr>
              <a:t>el objetivo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 aplicar los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conocimientos adquiridos </a:t>
            </a:r>
            <a:r>
              <a:rPr sz="2400" b="1" dirty="0" err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s-ES" sz="2400" b="1" dirty="0">
                <a:solidFill>
                  <a:srgbClr val="FFFFFF"/>
                </a:solidFill>
                <a:latin typeface="Arial"/>
                <a:cs typeface="Arial"/>
              </a:rPr>
              <a:t>el manejo de una biblioteca, 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realizando</a:t>
            </a:r>
            <a:r>
              <a:rPr lang="en-US" sz="2400" b="1" spc="-5" dirty="0">
                <a:solidFill>
                  <a:srgbClr val="FFFFFF"/>
                </a:solidFill>
                <a:latin typeface="Arial"/>
                <a:cs typeface="Arial"/>
              </a:rPr>
              <a:t> y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priorizando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lang="en-US"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rgbClr val="FFFFFF"/>
                </a:solidFill>
                <a:latin typeface="Arial"/>
                <a:cs typeface="Arial"/>
              </a:rPr>
              <a:t>manejo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de funciones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y consultas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como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ejemplo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una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datos </a:t>
            </a:r>
            <a:r>
              <a:rPr sz="2400" b="1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lang="es-ES" sz="2400" b="1" dirty="0" err="1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lang="es-ES" sz="2400" b="1" dirty="0">
                <a:solidFill>
                  <a:srgbClr val="FFFFFF"/>
                </a:solidFill>
                <a:latin typeface="Arial"/>
                <a:cs typeface="Arial"/>
              </a:rPr>
              <a:t> biblioteca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CAF4484-3AC4-AA7A-ADB3-A21149EF6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2" y="1557581"/>
            <a:ext cx="4819134" cy="42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1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06364-A752-30BD-091F-004E3FAB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Objetivo</a:t>
            </a:r>
            <a:endParaRPr lang="es-BO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E8959-9A97-7607-8E5B-464D4537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es-ES" sz="2000" dirty="0">
                <a:latin typeface="Arial MT"/>
                <a:cs typeface="Arial MT"/>
              </a:rPr>
              <a:t>Crear una base de datos que simule a un grupo de bibliotecas en donde en base a ciertos parámetros sea posible hallar al usuario,</a:t>
            </a:r>
            <a:r>
              <a:rPr lang="es-ES" dirty="0">
                <a:latin typeface="Arial MT"/>
                <a:cs typeface="Arial MT"/>
              </a:rPr>
              <a:t> libro, la biblioteca correspondiente e incluso al genero del libro que uno quiere buscar.</a:t>
            </a:r>
            <a:endParaRPr lang="es-ES" sz="2000" dirty="0">
              <a:latin typeface="Arial MT"/>
              <a:cs typeface="Arial MT"/>
            </a:endParaRPr>
          </a:p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3F87E28-A425-46F5-249A-DC86E0020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16" y="2973180"/>
            <a:ext cx="4885008" cy="29436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400D2A2-BE95-DD04-3816-2304121F9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85" y="2973182"/>
            <a:ext cx="5220429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5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35F7717-5996-4624-F3C6-90238BD6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Visual Studio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AE520DB-A62B-2351-74BF-C4EA1F4E8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50" y="1325976"/>
            <a:ext cx="5811061" cy="364858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A4F394E-6D9F-3E99-E2ED-D2BFE0EF8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452" y="3150268"/>
            <a:ext cx="6258798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7A6B4D7-7B55-952F-22DC-B35EC61B3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6" y="279666"/>
            <a:ext cx="5372850" cy="47631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A025F28-C05A-CC25-9853-3DA8FC4FD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857" y="2031047"/>
            <a:ext cx="5934903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1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8FA3F-B33B-E38E-45B7-1362A4F6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Análisis y diseño</a:t>
            </a:r>
            <a:endParaRPr lang="es-BO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903FF58D-3B19-0CD1-238C-38024CF7D94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6111" y="1285615"/>
            <a:ext cx="6679915" cy="498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lang="en-US" sz="2400" spc="-5" dirty="0">
                <a:latin typeface="Arial MT"/>
                <a:cs typeface="Arial MT"/>
              </a:rPr>
              <a:t>El </a:t>
            </a:r>
            <a:r>
              <a:rPr lang="en-US" sz="2400" spc="-5" dirty="0" err="1">
                <a:latin typeface="Arial MT"/>
                <a:cs typeface="Arial MT"/>
              </a:rPr>
              <a:t>diseño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spc="-5" dirty="0" err="1">
                <a:latin typeface="Arial MT"/>
                <a:cs typeface="Arial MT"/>
              </a:rPr>
              <a:t>en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spc="-5" dirty="0" err="1">
                <a:latin typeface="Arial MT"/>
                <a:cs typeface="Arial MT"/>
              </a:rPr>
              <a:t>el</a:t>
            </a:r>
            <a:r>
              <a:rPr lang="en-US" sz="2400" spc="-5" dirty="0">
                <a:latin typeface="Arial MT"/>
                <a:cs typeface="Arial MT"/>
              </a:rPr>
              <a:t> editor SQL es </a:t>
            </a:r>
            <a:r>
              <a:rPr lang="en-US" sz="2400" spc="-5" dirty="0" err="1">
                <a:latin typeface="Arial MT"/>
                <a:cs typeface="Arial MT"/>
              </a:rPr>
              <a:t>el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spc="-5" dirty="0" err="1">
                <a:latin typeface="Arial MT"/>
                <a:cs typeface="Arial MT"/>
              </a:rPr>
              <a:t>siguiente</a:t>
            </a:r>
            <a:r>
              <a:rPr lang="en-US" sz="2400" spc="-5" dirty="0">
                <a:latin typeface="Arial MT"/>
                <a:cs typeface="Arial MT"/>
              </a:rPr>
              <a:t>: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5B9FE2-51A4-D4DB-1A0D-88C0B99FC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55" y="1776012"/>
            <a:ext cx="7947512" cy="508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3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AB52563-68BE-701B-8F56-8FF733F8F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3" y="452438"/>
            <a:ext cx="94043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BO" sz="4800" spc="-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Diseño</a:t>
            </a:r>
            <a:r>
              <a:rPr lang="es-BO" sz="4800" spc="-1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s-BO" sz="4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Entidad Relación</a:t>
            </a:r>
            <a:endParaRPr sz="4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1D7D56D0-F8C9-A990-4F69-8ED8EF1638C8}"/>
              </a:ext>
            </a:extLst>
          </p:cNvPr>
          <p:cNvSpPr txBox="1">
            <a:spLocks/>
          </p:cNvSpPr>
          <p:nvPr/>
        </p:nvSpPr>
        <p:spPr>
          <a:xfrm>
            <a:off x="520156" y="1965658"/>
            <a:ext cx="10840102" cy="4570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7468870" marR="5080" algn="just">
              <a:lnSpc>
                <a:spcPct val="150000"/>
              </a:lnSpc>
              <a:spcBef>
                <a:spcPts val="95"/>
              </a:spcBef>
            </a:pPr>
            <a:r>
              <a:rPr lang="es-ES" spc="-5" dirty="0"/>
              <a:t>Se</a:t>
            </a:r>
            <a:r>
              <a:rPr lang="es-ES" spc="-10" dirty="0"/>
              <a:t> </a:t>
            </a:r>
            <a:r>
              <a:rPr lang="es-ES" spc="-5" dirty="0"/>
              <a:t>trata</a:t>
            </a:r>
            <a:r>
              <a:rPr lang="es-ES" dirty="0"/>
              <a:t> </a:t>
            </a:r>
            <a:r>
              <a:rPr lang="es-ES" spc="-5" dirty="0"/>
              <a:t>de</a:t>
            </a:r>
            <a:r>
              <a:rPr lang="es-ES" spc="5" dirty="0"/>
              <a:t> </a:t>
            </a:r>
            <a:r>
              <a:rPr lang="es-ES" spc="-5" dirty="0"/>
              <a:t>la</a:t>
            </a:r>
            <a:r>
              <a:rPr lang="es-ES" dirty="0"/>
              <a:t> representación</a:t>
            </a:r>
            <a:r>
              <a:rPr lang="es-ES" spc="15" dirty="0"/>
              <a:t> </a:t>
            </a:r>
            <a:r>
              <a:rPr lang="es-ES" spc="-5" dirty="0"/>
              <a:t>de</a:t>
            </a:r>
            <a:r>
              <a:rPr lang="es-ES" spc="5" dirty="0"/>
              <a:t> </a:t>
            </a:r>
            <a:r>
              <a:rPr lang="es-ES" spc="-5" dirty="0"/>
              <a:t>la</a:t>
            </a:r>
            <a:r>
              <a:rPr lang="es-ES" spc="5" dirty="0"/>
              <a:t> </a:t>
            </a:r>
            <a:r>
              <a:rPr lang="es-ES" dirty="0"/>
              <a:t>base</a:t>
            </a:r>
            <a:r>
              <a:rPr lang="es-ES" spc="-10" dirty="0"/>
              <a:t> </a:t>
            </a:r>
            <a:r>
              <a:rPr lang="es-ES" spc="-5" dirty="0"/>
              <a:t>de</a:t>
            </a:r>
            <a:r>
              <a:rPr lang="es-ES" spc="5" dirty="0"/>
              <a:t> </a:t>
            </a:r>
            <a:r>
              <a:rPr lang="es-ES" spc="-5" dirty="0"/>
              <a:t>datos </a:t>
            </a:r>
            <a:r>
              <a:rPr lang="es-ES" spc="-765" dirty="0"/>
              <a:t> </a:t>
            </a:r>
            <a:r>
              <a:rPr lang="es-ES" spc="-5" dirty="0"/>
              <a:t>en el programa draw.io donde se nos muestra </a:t>
            </a:r>
            <a:r>
              <a:rPr lang="es-ES" dirty="0"/>
              <a:t>cada</a:t>
            </a:r>
            <a:r>
              <a:rPr lang="es-ES" spc="10" dirty="0"/>
              <a:t> </a:t>
            </a:r>
            <a:r>
              <a:rPr lang="es-ES" spc="-5" dirty="0"/>
              <a:t>entidad y sus atributos y el como se relacionan unas entre otras, gracias a las herramientas que nos ofrecen.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DEDC47-A05D-1CC8-D973-5F05F9DD9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3" y="1496151"/>
            <a:ext cx="6145474" cy="43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3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34ACD-0EB0-38A0-344D-5B983D1D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funciones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9896B9-8FA6-37D8-EBDB-42BC6D443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924" y="2052918"/>
            <a:ext cx="5114441" cy="4195481"/>
          </a:xfrm>
        </p:spPr>
        <p:txBody>
          <a:bodyPr>
            <a:normAutofit/>
          </a:bodyPr>
          <a:lstStyle/>
          <a:p>
            <a:pPr marL="584200" indent="-571500" algn="just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583565" algn="l"/>
                <a:tab pos="584200" algn="l"/>
              </a:tabLst>
            </a:pPr>
            <a:r>
              <a:rPr lang="es-ES" sz="2000" b="1" spc="-10" dirty="0">
                <a:latin typeface="Calibri"/>
                <a:cs typeface="Calibri"/>
              </a:rPr>
              <a:t>Definición:</a:t>
            </a:r>
          </a:p>
          <a:p>
            <a:pPr marL="584200" indent="-571500" algn="just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583565" algn="l"/>
                <a:tab pos="584200" algn="l"/>
              </a:tabLst>
            </a:pPr>
            <a:r>
              <a:rPr lang="es-ES" spc="-10" dirty="0">
                <a:latin typeface="Calibri"/>
                <a:cs typeface="Calibri"/>
              </a:rPr>
              <a:t>Como sabemos el editor SQL cuenta con algunas funciones agregadas (</a:t>
            </a:r>
            <a:r>
              <a:rPr lang="es-ES" spc="-10" dirty="0" err="1">
                <a:latin typeface="Calibri"/>
                <a:cs typeface="Calibri"/>
              </a:rPr>
              <a:t>max</a:t>
            </a:r>
            <a:r>
              <a:rPr lang="es-ES" spc="-10" dirty="0">
                <a:latin typeface="Calibri"/>
                <a:cs typeface="Calibri"/>
              </a:rPr>
              <a:t>, min, </a:t>
            </a:r>
            <a:r>
              <a:rPr lang="es-ES" spc="-10" dirty="0" err="1">
                <a:latin typeface="Calibri"/>
                <a:cs typeface="Calibri"/>
              </a:rPr>
              <a:t>count</a:t>
            </a:r>
            <a:r>
              <a:rPr lang="es-ES" spc="-10" dirty="0">
                <a:latin typeface="Calibri"/>
                <a:cs typeface="Calibri"/>
              </a:rPr>
              <a:t>, </a:t>
            </a:r>
            <a:r>
              <a:rPr lang="es-ES" spc="-10" dirty="0" err="1">
                <a:latin typeface="Calibri"/>
                <a:cs typeface="Calibri"/>
              </a:rPr>
              <a:t>avg</a:t>
            </a:r>
            <a:r>
              <a:rPr lang="es-ES" spc="-10" dirty="0">
                <a:latin typeface="Calibri"/>
                <a:cs typeface="Calibri"/>
              </a:rPr>
              <a:t>, sum) donde nos permiten efectuar acciones, pero devolviéndonos un valor único agregado. Eso nos lleva a que debemos crear nosotros una función en donde guiándonos en ciertos parámetros, nos sea posible obtener valores enteros o en cadena.</a:t>
            </a:r>
            <a:endParaRPr lang="es-ES" sz="4000" dirty="0">
              <a:latin typeface="Calibri"/>
              <a:cs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704867-1BD3-9856-D099-6742AE89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78958"/>
            <a:ext cx="4535509" cy="389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56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453</TotalTime>
  <Words>260</Words>
  <Application>Microsoft Office PowerPoint</Application>
  <PresentationFormat>Panorámica</PresentationFormat>
  <Paragraphs>19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Arial MT</vt:lpstr>
      <vt:lpstr>Calibri</vt:lpstr>
      <vt:lpstr>Californian FB</vt:lpstr>
      <vt:lpstr>Century Gothic</vt:lpstr>
      <vt:lpstr>Wingdings</vt:lpstr>
      <vt:lpstr>Wingdings 3</vt:lpstr>
      <vt:lpstr>Ion</vt:lpstr>
      <vt:lpstr>Presentación de PowerPoint</vt:lpstr>
      <vt:lpstr>Presentación de PowerPoint</vt:lpstr>
      <vt:lpstr>Aplicación a desarrollarse</vt:lpstr>
      <vt:lpstr>Objetivo</vt:lpstr>
      <vt:lpstr>Diseño en Visual Studio</vt:lpstr>
      <vt:lpstr>Presentación de PowerPoint</vt:lpstr>
      <vt:lpstr>Análisis y diseño</vt:lpstr>
      <vt:lpstr>Diseño Entidad Relación</vt:lpstr>
      <vt:lpstr>Manejo de funciones</vt:lpstr>
      <vt:lpstr>Presentación de PowerPoint</vt:lpstr>
      <vt:lpstr>Consultas SQL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UNIFRANZ</dc:creator>
  <cp:lastModifiedBy>VICTOR HUGO</cp:lastModifiedBy>
  <cp:revision>4</cp:revision>
  <dcterms:created xsi:type="dcterms:W3CDTF">2022-12-05T12:05:01Z</dcterms:created>
  <dcterms:modified xsi:type="dcterms:W3CDTF">2022-12-12T08:35:28Z</dcterms:modified>
</cp:coreProperties>
</file>