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6B8156-9C45-4983-B7FB-D264C340EB83}" type="datetimeFigureOut">
              <a:rPr lang="es-BO" smtClean="0"/>
              <a:t>9/5/2023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3030160A-174F-4F81-B66D-DB1719E04401}" type="slidenum">
              <a:rPr lang="es-BO" smtClean="0"/>
              <a:t>‹Nº›</a:t>
            </a:fld>
            <a:endParaRPr lang="es-BO"/>
          </a:p>
        </p:txBody>
      </p:sp>
    </p:spTree>
    <p:extLst>
      <p:ext uri="{BB962C8B-B14F-4D97-AF65-F5344CB8AC3E}">
        <p14:creationId xmlns:p14="http://schemas.microsoft.com/office/powerpoint/2010/main" val="19724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6B8156-9C45-4983-B7FB-D264C340EB83}" type="datetimeFigureOut">
              <a:rPr lang="es-BO" smtClean="0"/>
              <a:t>9/5/2023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3030160A-174F-4F81-B66D-DB1719E04401}" type="slidenum">
              <a:rPr lang="es-BO" smtClean="0"/>
              <a:t>‹Nº›</a:t>
            </a:fld>
            <a:endParaRPr lang="es-BO"/>
          </a:p>
        </p:txBody>
      </p:sp>
    </p:spTree>
    <p:extLst>
      <p:ext uri="{BB962C8B-B14F-4D97-AF65-F5344CB8AC3E}">
        <p14:creationId xmlns:p14="http://schemas.microsoft.com/office/powerpoint/2010/main" val="1658602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6B8156-9C45-4983-B7FB-D264C340EB83}" type="datetimeFigureOut">
              <a:rPr lang="es-BO" smtClean="0"/>
              <a:t>9/5/2023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3030160A-174F-4F81-B66D-DB1719E04401}" type="slidenum">
              <a:rPr lang="es-BO" smtClean="0"/>
              <a:t>‹Nº›</a:t>
            </a:fld>
            <a:endParaRPr lang="es-BO"/>
          </a:p>
        </p:txBody>
      </p:sp>
    </p:spTree>
    <p:extLst>
      <p:ext uri="{BB962C8B-B14F-4D97-AF65-F5344CB8AC3E}">
        <p14:creationId xmlns:p14="http://schemas.microsoft.com/office/powerpoint/2010/main" val="4021202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6B8156-9C45-4983-B7FB-D264C340EB83}" type="datetimeFigureOut">
              <a:rPr lang="es-BO" smtClean="0"/>
              <a:t>9/5/2023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3030160A-174F-4F81-B66D-DB1719E04401}" type="slidenum">
              <a:rPr lang="es-BO" smtClean="0"/>
              <a:t>‹Nº›</a:t>
            </a:fld>
            <a:endParaRPr lang="es-BO"/>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4562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6B8156-9C45-4983-B7FB-D264C340EB83}" type="datetimeFigureOut">
              <a:rPr lang="es-BO" smtClean="0"/>
              <a:t>9/5/2023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3030160A-174F-4F81-B66D-DB1719E04401}" type="slidenum">
              <a:rPr lang="es-BO" smtClean="0"/>
              <a:t>‹Nº›</a:t>
            </a:fld>
            <a:endParaRPr lang="es-BO"/>
          </a:p>
        </p:txBody>
      </p:sp>
    </p:spTree>
    <p:extLst>
      <p:ext uri="{BB962C8B-B14F-4D97-AF65-F5344CB8AC3E}">
        <p14:creationId xmlns:p14="http://schemas.microsoft.com/office/powerpoint/2010/main" val="626723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6B8156-9C45-4983-B7FB-D264C340EB83}" type="datetimeFigureOut">
              <a:rPr lang="es-BO" smtClean="0"/>
              <a:t>9/5/2023</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3030160A-174F-4F81-B66D-DB1719E04401}" type="slidenum">
              <a:rPr lang="es-BO" smtClean="0"/>
              <a:t>‹Nº›</a:t>
            </a:fld>
            <a:endParaRPr lang="es-BO"/>
          </a:p>
        </p:txBody>
      </p:sp>
    </p:spTree>
    <p:extLst>
      <p:ext uri="{BB962C8B-B14F-4D97-AF65-F5344CB8AC3E}">
        <p14:creationId xmlns:p14="http://schemas.microsoft.com/office/powerpoint/2010/main" val="1066002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6B8156-9C45-4983-B7FB-D264C340EB83}" type="datetimeFigureOut">
              <a:rPr lang="es-BO" smtClean="0"/>
              <a:t>9/5/2023</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3030160A-174F-4F81-B66D-DB1719E04401}" type="slidenum">
              <a:rPr lang="es-BO" smtClean="0"/>
              <a:t>‹Nº›</a:t>
            </a:fld>
            <a:endParaRPr lang="es-BO"/>
          </a:p>
        </p:txBody>
      </p:sp>
    </p:spTree>
    <p:extLst>
      <p:ext uri="{BB962C8B-B14F-4D97-AF65-F5344CB8AC3E}">
        <p14:creationId xmlns:p14="http://schemas.microsoft.com/office/powerpoint/2010/main" val="2743978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6B8156-9C45-4983-B7FB-D264C340EB83}" type="datetimeFigureOut">
              <a:rPr lang="es-BO" smtClean="0"/>
              <a:t>9/5/2023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3030160A-174F-4F81-B66D-DB1719E04401}" type="slidenum">
              <a:rPr lang="es-BO" smtClean="0"/>
              <a:t>‹Nº›</a:t>
            </a:fld>
            <a:endParaRPr lang="es-BO"/>
          </a:p>
        </p:txBody>
      </p:sp>
    </p:spTree>
    <p:extLst>
      <p:ext uri="{BB962C8B-B14F-4D97-AF65-F5344CB8AC3E}">
        <p14:creationId xmlns:p14="http://schemas.microsoft.com/office/powerpoint/2010/main" val="1762171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6B8156-9C45-4983-B7FB-D264C340EB83}" type="datetimeFigureOut">
              <a:rPr lang="es-BO" smtClean="0"/>
              <a:t>9/5/2023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3030160A-174F-4F81-B66D-DB1719E04401}" type="slidenum">
              <a:rPr lang="es-BO" smtClean="0"/>
              <a:t>‹Nº›</a:t>
            </a:fld>
            <a:endParaRPr lang="es-BO"/>
          </a:p>
        </p:txBody>
      </p:sp>
    </p:spTree>
    <p:extLst>
      <p:ext uri="{BB962C8B-B14F-4D97-AF65-F5344CB8AC3E}">
        <p14:creationId xmlns:p14="http://schemas.microsoft.com/office/powerpoint/2010/main" val="410779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6B8156-9C45-4983-B7FB-D264C340EB83}" type="datetimeFigureOut">
              <a:rPr lang="es-BO" smtClean="0"/>
              <a:t>9/5/2023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3030160A-174F-4F81-B66D-DB1719E04401}" type="slidenum">
              <a:rPr lang="es-BO" smtClean="0"/>
              <a:t>‹Nº›</a:t>
            </a:fld>
            <a:endParaRPr lang="es-BO"/>
          </a:p>
        </p:txBody>
      </p:sp>
    </p:spTree>
    <p:extLst>
      <p:ext uri="{BB962C8B-B14F-4D97-AF65-F5344CB8AC3E}">
        <p14:creationId xmlns:p14="http://schemas.microsoft.com/office/powerpoint/2010/main" val="3467527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6B8156-9C45-4983-B7FB-D264C340EB83}" type="datetimeFigureOut">
              <a:rPr lang="es-BO" smtClean="0"/>
              <a:t>9/5/2023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3030160A-174F-4F81-B66D-DB1719E04401}" type="slidenum">
              <a:rPr lang="es-BO" smtClean="0"/>
              <a:t>‹Nº›</a:t>
            </a:fld>
            <a:endParaRPr lang="es-BO"/>
          </a:p>
        </p:txBody>
      </p:sp>
    </p:spTree>
    <p:extLst>
      <p:ext uri="{BB962C8B-B14F-4D97-AF65-F5344CB8AC3E}">
        <p14:creationId xmlns:p14="http://schemas.microsoft.com/office/powerpoint/2010/main" val="2881115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6B8156-9C45-4983-B7FB-D264C340EB83}" type="datetimeFigureOut">
              <a:rPr lang="es-BO" smtClean="0"/>
              <a:t>9/5/2023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3030160A-174F-4F81-B66D-DB1719E04401}" type="slidenum">
              <a:rPr lang="es-BO" smtClean="0"/>
              <a:t>‹Nº›</a:t>
            </a:fld>
            <a:endParaRPr lang="es-BO"/>
          </a:p>
        </p:txBody>
      </p:sp>
    </p:spTree>
    <p:extLst>
      <p:ext uri="{BB962C8B-B14F-4D97-AF65-F5344CB8AC3E}">
        <p14:creationId xmlns:p14="http://schemas.microsoft.com/office/powerpoint/2010/main" val="368675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6B8156-9C45-4983-B7FB-D264C340EB83}" type="datetimeFigureOut">
              <a:rPr lang="es-BO" smtClean="0"/>
              <a:t>9/5/2023</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3030160A-174F-4F81-B66D-DB1719E04401}" type="slidenum">
              <a:rPr lang="es-BO" smtClean="0"/>
              <a:t>‹Nº›</a:t>
            </a:fld>
            <a:endParaRPr lang="es-BO"/>
          </a:p>
        </p:txBody>
      </p:sp>
    </p:spTree>
    <p:extLst>
      <p:ext uri="{BB962C8B-B14F-4D97-AF65-F5344CB8AC3E}">
        <p14:creationId xmlns:p14="http://schemas.microsoft.com/office/powerpoint/2010/main" val="3083555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6B8156-9C45-4983-B7FB-D264C340EB83}" type="datetimeFigureOut">
              <a:rPr lang="es-BO" smtClean="0"/>
              <a:t>9/5/2023</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3030160A-174F-4F81-B66D-DB1719E04401}" type="slidenum">
              <a:rPr lang="es-BO" smtClean="0"/>
              <a:t>‹Nº›</a:t>
            </a:fld>
            <a:endParaRPr lang="es-BO"/>
          </a:p>
        </p:txBody>
      </p:sp>
    </p:spTree>
    <p:extLst>
      <p:ext uri="{BB962C8B-B14F-4D97-AF65-F5344CB8AC3E}">
        <p14:creationId xmlns:p14="http://schemas.microsoft.com/office/powerpoint/2010/main" val="3147174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B8156-9C45-4983-B7FB-D264C340EB83}" type="datetimeFigureOut">
              <a:rPr lang="es-BO" smtClean="0"/>
              <a:t>9/5/2023</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3030160A-174F-4F81-B66D-DB1719E04401}" type="slidenum">
              <a:rPr lang="es-BO" smtClean="0"/>
              <a:t>‹Nº›</a:t>
            </a:fld>
            <a:endParaRPr lang="es-BO"/>
          </a:p>
        </p:txBody>
      </p:sp>
    </p:spTree>
    <p:extLst>
      <p:ext uri="{BB962C8B-B14F-4D97-AF65-F5344CB8AC3E}">
        <p14:creationId xmlns:p14="http://schemas.microsoft.com/office/powerpoint/2010/main" val="3028261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6B8156-9C45-4983-B7FB-D264C340EB83}" type="datetimeFigureOut">
              <a:rPr lang="es-BO" smtClean="0"/>
              <a:t>9/5/2023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3030160A-174F-4F81-B66D-DB1719E04401}" type="slidenum">
              <a:rPr lang="es-BO" smtClean="0"/>
              <a:t>‹Nº›</a:t>
            </a:fld>
            <a:endParaRPr lang="es-BO"/>
          </a:p>
        </p:txBody>
      </p:sp>
    </p:spTree>
    <p:extLst>
      <p:ext uri="{BB962C8B-B14F-4D97-AF65-F5344CB8AC3E}">
        <p14:creationId xmlns:p14="http://schemas.microsoft.com/office/powerpoint/2010/main" val="91727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6B8156-9C45-4983-B7FB-D264C340EB83}" type="datetimeFigureOut">
              <a:rPr lang="es-BO" smtClean="0"/>
              <a:t>9/5/2023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3030160A-174F-4F81-B66D-DB1719E04401}" type="slidenum">
              <a:rPr lang="es-BO" smtClean="0"/>
              <a:t>‹Nº›</a:t>
            </a:fld>
            <a:endParaRPr lang="es-BO"/>
          </a:p>
        </p:txBody>
      </p:sp>
    </p:spTree>
    <p:extLst>
      <p:ext uri="{BB962C8B-B14F-4D97-AF65-F5344CB8AC3E}">
        <p14:creationId xmlns:p14="http://schemas.microsoft.com/office/powerpoint/2010/main" val="4221516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6B8156-9C45-4983-B7FB-D264C340EB83}" type="datetimeFigureOut">
              <a:rPr lang="es-BO" smtClean="0"/>
              <a:t>9/5/2023</a:t>
            </a:fld>
            <a:endParaRPr lang="es-BO"/>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BO"/>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030160A-174F-4F81-B66D-DB1719E04401}" type="slidenum">
              <a:rPr lang="es-BO" smtClean="0"/>
              <a:t>‹Nº›</a:t>
            </a:fld>
            <a:endParaRPr lang="es-BO"/>
          </a:p>
        </p:txBody>
      </p:sp>
    </p:spTree>
    <p:extLst>
      <p:ext uri="{BB962C8B-B14F-4D97-AF65-F5344CB8AC3E}">
        <p14:creationId xmlns:p14="http://schemas.microsoft.com/office/powerpoint/2010/main" val="32717449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BO" dirty="0" smtClean="0"/>
              <a:t>TAREA FINAL BASE DE DATOS II – HITO 3</a:t>
            </a:r>
            <a:endParaRPr lang="es-BO" dirty="0"/>
          </a:p>
        </p:txBody>
      </p:sp>
      <p:sp>
        <p:nvSpPr>
          <p:cNvPr id="3" name="Subtítulo 2"/>
          <p:cNvSpPr>
            <a:spLocks noGrp="1"/>
          </p:cNvSpPr>
          <p:nvPr>
            <p:ph type="subTitle" idx="1"/>
          </p:nvPr>
        </p:nvSpPr>
        <p:spPr/>
        <p:txBody>
          <a:bodyPr/>
          <a:lstStyle/>
          <a:p>
            <a:r>
              <a:rPr lang="es-BO" dirty="0" smtClean="0"/>
              <a:t>ESTUDIANTE: SAUL ESCOBAR SERRANO</a:t>
            </a:r>
          </a:p>
          <a:p>
            <a:r>
              <a:rPr lang="es-BO" dirty="0" smtClean="0"/>
              <a:t>DOCENTE: ING. WILLIAM BARRAS PAREDES</a:t>
            </a:r>
            <a:endParaRPr lang="es-BO" dirty="0"/>
          </a:p>
        </p:txBody>
      </p:sp>
    </p:spTree>
    <p:extLst>
      <p:ext uri="{BB962C8B-B14F-4D97-AF65-F5344CB8AC3E}">
        <p14:creationId xmlns:p14="http://schemas.microsoft.com/office/powerpoint/2010/main" val="38207072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Para qué sirve la función CHAR_LENGTH y LOCATE y como funciona en MYSQL </a:t>
            </a:r>
            <a:endParaRPr lang="es-BO" dirty="0"/>
          </a:p>
        </p:txBody>
      </p:sp>
      <p:sp>
        <p:nvSpPr>
          <p:cNvPr id="3" name="Marcador de contenido 2"/>
          <p:cNvSpPr>
            <a:spLocks noGrp="1"/>
          </p:cNvSpPr>
          <p:nvPr>
            <p:ph idx="1"/>
          </p:nvPr>
        </p:nvSpPr>
        <p:spPr/>
        <p:txBody>
          <a:bodyPr>
            <a:normAutofit/>
          </a:bodyPr>
          <a:lstStyle/>
          <a:p>
            <a:pPr marL="0" indent="0">
              <a:buNone/>
            </a:pPr>
            <a:r>
              <a:rPr lang="es-BO" sz="1800" dirty="0" smtClean="0"/>
              <a:t> </a:t>
            </a:r>
            <a:r>
              <a:rPr lang="es-MX" sz="1800" dirty="0" smtClean="0"/>
              <a:t>La función CHAR_LENGTH se utiliza para obtener la longitud de una cadena de texto en caracteres. Devuelve el número de caracteres en la cadena, sin tener en cuenta el conjunto de caracteres utilizado.</a:t>
            </a:r>
          </a:p>
          <a:p>
            <a:pPr marL="0" indent="0">
              <a:buNone/>
            </a:pPr>
            <a:r>
              <a:rPr lang="es-MX" sz="1800" dirty="0" smtClean="0"/>
              <a:t>Ejemplo:</a:t>
            </a:r>
          </a:p>
          <a:p>
            <a:pPr marL="0" indent="0">
              <a:buNone/>
            </a:pPr>
            <a:endParaRPr lang="es-BO" sz="1800" dirty="0"/>
          </a:p>
        </p:txBody>
      </p:sp>
      <p:pic>
        <p:nvPicPr>
          <p:cNvPr id="4" name="Imagen 3"/>
          <p:cNvPicPr>
            <a:picLocks noChangeAspect="1"/>
          </p:cNvPicPr>
          <p:nvPr/>
        </p:nvPicPr>
        <p:blipFill>
          <a:blip r:embed="rId2"/>
          <a:stretch>
            <a:fillRect/>
          </a:stretch>
        </p:blipFill>
        <p:spPr>
          <a:xfrm>
            <a:off x="5538988" y="2891294"/>
            <a:ext cx="5536842" cy="3908494"/>
          </a:xfrm>
          <a:prstGeom prst="rect">
            <a:avLst/>
          </a:prstGeom>
        </p:spPr>
      </p:pic>
      <p:pic>
        <p:nvPicPr>
          <p:cNvPr id="5" name="Imagen 4"/>
          <p:cNvPicPr>
            <a:picLocks noChangeAspect="1"/>
          </p:cNvPicPr>
          <p:nvPr/>
        </p:nvPicPr>
        <p:blipFill>
          <a:blip r:embed="rId3"/>
          <a:stretch>
            <a:fillRect/>
          </a:stretch>
        </p:blipFill>
        <p:spPr>
          <a:xfrm>
            <a:off x="913795" y="3752536"/>
            <a:ext cx="4229690" cy="933473"/>
          </a:xfrm>
          <a:prstGeom prst="rect">
            <a:avLst/>
          </a:prstGeom>
        </p:spPr>
      </p:pic>
      <p:pic>
        <p:nvPicPr>
          <p:cNvPr id="6" name="Imagen 5"/>
          <p:cNvPicPr>
            <a:picLocks noChangeAspect="1"/>
          </p:cNvPicPr>
          <p:nvPr/>
        </p:nvPicPr>
        <p:blipFill>
          <a:blip r:embed="rId4"/>
          <a:stretch>
            <a:fillRect/>
          </a:stretch>
        </p:blipFill>
        <p:spPr>
          <a:xfrm>
            <a:off x="823309" y="5105685"/>
            <a:ext cx="4229690" cy="1008588"/>
          </a:xfrm>
          <a:prstGeom prst="rect">
            <a:avLst/>
          </a:prstGeom>
        </p:spPr>
      </p:pic>
    </p:spTree>
    <p:extLst>
      <p:ext uri="{BB962C8B-B14F-4D97-AF65-F5344CB8AC3E}">
        <p14:creationId xmlns:p14="http://schemas.microsoft.com/office/powerpoint/2010/main" val="786095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MX" sz="3600" dirty="0" smtClean="0"/>
              <a:t>¿Cual es la diferencia entre las funciones de agresión y funciones creados por el DBA? Es decir funciones creadas por el usuario. </a:t>
            </a:r>
            <a:endParaRPr lang="es-BO" sz="3600" dirty="0"/>
          </a:p>
        </p:txBody>
      </p:sp>
      <p:sp>
        <p:nvSpPr>
          <p:cNvPr id="3" name="Marcador de contenido 2"/>
          <p:cNvSpPr>
            <a:spLocks noGrp="1"/>
          </p:cNvSpPr>
          <p:nvPr>
            <p:ph idx="1"/>
          </p:nvPr>
        </p:nvSpPr>
        <p:spPr>
          <a:xfrm>
            <a:off x="913795" y="2443793"/>
            <a:ext cx="10353762" cy="3695136"/>
          </a:xfrm>
        </p:spPr>
        <p:txBody>
          <a:bodyPr>
            <a:normAutofit/>
          </a:bodyPr>
          <a:lstStyle/>
          <a:p>
            <a:pPr marL="0" indent="0">
              <a:buNone/>
            </a:pPr>
            <a:r>
              <a:rPr lang="es-BO" sz="2400" dirty="0" smtClean="0"/>
              <a:t> </a:t>
            </a:r>
            <a:r>
              <a:rPr lang="es-MX" dirty="0"/>
              <a:t>L</a:t>
            </a:r>
            <a:r>
              <a:rPr lang="es-MX" dirty="0" smtClean="0"/>
              <a:t>as funciones de agregación son funciones predefinidas y optimizadas proporcionadas por el DBMS para realizar cálculos y operaciones de resumen en conjuntos de datos, mientras que las funciones creadas por el DBA o el usuario son funciones personalizadas que se definen y crean para cumplir con requisitos específicos del sistema y pueden involucrar lógica y cálculos más complejos.</a:t>
            </a:r>
            <a:endParaRPr lang="es-BO" dirty="0"/>
          </a:p>
        </p:txBody>
      </p:sp>
    </p:spTree>
    <p:extLst>
      <p:ext uri="{BB962C8B-B14F-4D97-AF65-F5344CB8AC3E}">
        <p14:creationId xmlns:p14="http://schemas.microsoft.com/office/powerpoint/2010/main" val="1175359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¿Busque y defina a qué se referirá cuando se habla de parámetros de entrada y salida en </a:t>
            </a:r>
            <a:r>
              <a:rPr lang="es-MX" dirty="0" err="1" smtClean="0"/>
              <a:t>MySQL</a:t>
            </a:r>
            <a:r>
              <a:rPr lang="es-MX" dirty="0" smtClean="0"/>
              <a:t>? </a:t>
            </a:r>
            <a:endParaRPr lang="es-BO" dirty="0"/>
          </a:p>
        </p:txBody>
      </p:sp>
      <p:sp>
        <p:nvSpPr>
          <p:cNvPr id="3" name="Marcador de contenido 2"/>
          <p:cNvSpPr>
            <a:spLocks noGrp="1"/>
          </p:cNvSpPr>
          <p:nvPr>
            <p:ph idx="1"/>
          </p:nvPr>
        </p:nvSpPr>
        <p:spPr/>
        <p:txBody>
          <a:bodyPr>
            <a:normAutofit fontScale="85000" lnSpcReduction="10000"/>
          </a:bodyPr>
          <a:lstStyle/>
          <a:p>
            <a:pPr marL="0" indent="0">
              <a:buNone/>
            </a:pPr>
            <a:r>
              <a:rPr lang="es-BO" sz="2400" dirty="0" smtClean="0"/>
              <a:t> </a:t>
            </a:r>
            <a:r>
              <a:rPr lang="es-MX" sz="2400" dirty="0" smtClean="0"/>
              <a:t>Parámetros de entrada:</a:t>
            </a:r>
          </a:p>
          <a:p>
            <a:pPr marL="0" indent="0">
              <a:buNone/>
            </a:pPr>
            <a:r>
              <a:rPr lang="es-MX" sz="2400" dirty="0" smtClean="0"/>
              <a:t>Los parámetros de entrada son valores que se pasan a una función o procedimiento almacenado al llamarlo. Estos parámetros proporcionan información o datos que son necesarios para que la función o procedimiento realice su trabajo.</a:t>
            </a:r>
          </a:p>
          <a:p>
            <a:pPr marL="0" indent="0">
              <a:buNone/>
            </a:pPr>
            <a:r>
              <a:rPr lang="es-MX" sz="2400" dirty="0" smtClean="0"/>
              <a:t>Parámetros de salida:</a:t>
            </a:r>
          </a:p>
          <a:p>
            <a:pPr marL="0" indent="0">
              <a:buNone/>
            </a:pPr>
            <a:r>
              <a:rPr lang="es-MX" sz="2400" dirty="0" smtClean="0"/>
              <a:t>Los parámetros de salida son valores que se devuelven como resultado de una función o procedimiento almacenado. Estos parámetros permiten que la función o procedimiento retorne datos al código cliente después de realizar ciertas operaciones o cálculos.</a:t>
            </a:r>
            <a:endParaRPr lang="es-BO" sz="2400" dirty="0"/>
          </a:p>
        </p:txBody>
      </p:sp>
    </p:spTree>
    <p:extLst>
      <p:ext uri="{BB962C8B-B14F-4D97-AF65-F5344CB8AC3E}">
        <p14:creationId xmlns:p14="http://schemas.microsoft.com/office/powerpoint/2010/main" val="623548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
            </a:r>
            <a:r>
              <a:rPr lang="es-MX" dirty="0" smtClean="0"/>
              <a:t>Defina que es lenguaje procedural en </a:t>
            </a:r>
            <a:r>
              <a:rPr lang="es-MX" dirty="0" err="1" smtClean="0"/>
              <a:t>MySQL</a:t>
            </a:r>
            <a:r>
              <a:rPr lang="es-MX" dirty="0" smtClean="0"/>
              <a:t>?</a:t>
            </a:r>
            <a:endParaRPr lang="es-BO" dirty="0"/>
          </a:p>
        </p:txBody>
      </p:sp>
      <p:sp>
        <p:nvSpPr>
          <p:cNvPr id="3" name="Marcador de contenido 2"/>
          <p:cNvSpPr>
            <a:spLocks noGrp="1"/>
          </p:cNvSpPr>
          <p:nvPr>
            <p:ph idx="1"/>
          </p:nvPr>
        </p:nvSpPr>
        <p:spPr/>
        <p:txBody>
          <a:bodyPr/>
          <a:lstStyle/>
          <a:p>
            <a:pPr marL="0" indent="0">
              <a:buNone/>
            </a:pPr>
            <a:r>
              <a:rPr lang="es-BO" dirty="0"/>
              <a:t> </a:t>
            </a:r>
            <a:r>
              <a:rPr lang="es-MX" dirty="0" smtClean="0"/>
              <a:t>El lenguaje procedural en </a:t>
            </a:r>
            <a:r>
              <a:rPr lang="es-MX" dirty="0" err="1" smtClean="0"/>
              <a:t>MySQL</a:t>
            </a:r>
            <a:r>
              <a:rPr lang="es-MX" dirty="0" smtClean="0"/>
              <a:t> ofrece ventajas como la capacidad de encapsular la lógica de programación dentro de la base de datos, mejorar la eficiencia al reducir las llamadas a la base de datos y permitir la reutilización de código. Sin embargo, es importante tener en cuenta que su uso excesivo o incorrecto puede afectar el rendimiento y la </a:t>
            </a:r>
            <a:r>
              <a:rPr lang="es-MX" dirty="0" err="1" smtClean="0"/>
              <a:t>mantenibilidad</a:t>
            </a:r>
            <a:r>
              <a:rPr lang="es-MX" dirty="0" smtClean="0"/>
              <a:t> del sistema, por lo que se debe utilizar de manera adecuada y considerar las mejores prácticas de programación.</a:t>
            </a:r>
            <a:endParaRPr lang="es-BO" dirty="0"/>
          </a:p>
        </p:txBody>
      </p:sp>
    </p:spTree>
    <p:extLst>
      <p:ext uri="{BB962C8B-B14F-4D97-AF65-F5344CB8AC3E}">
        <p14:creationId xmlns:p14="http://schemas.microsoft.com/office/powerpoint/2010/main" val="525090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¿Defina que es una función en </a:t>
            </a:r>
            <a:r>
              <a:rPr lang="es-MX" dirty="0" err="1" smtClean="0"/>
              <a:t>MySQL</a:t>
            </a:r>
            <a:r>
              <a:rPr lang="es-MX" dirty="0" smtClean="0"/>
              <a:t>.?</a:t>
            </a:r>
            <a:endParaRPr lang="es-BO" dirty="0"/>
          </a:p>
        </p:txBody>
      </p:sp>
      <p:sp>
        <p:nvSpPr>
          <p:cNvPr id="3" name="Marcador de contenido 2"/>
          <p:cNvSpPr>
            <a:spLocks noGrp="1"/>
          </p:cNvSpPr>
          <p:nvPr>
            <p:ph idx="1"/>
          </p:nvPr>
        </p:nvSpPr>
        <p:spPr/>
        <p:txBody>
          <a:bodyPr/>
          <a:lstStyle/>
          <a:p>
            <a:pPr marL="0" indent="0">
              <a:buNone/>
            </a:pPr>
            <a:r>
              <a:rPr lang="es-BO" dirty="0" smtClean="0"/>
              <a:t> </a:t>
            </a:r>
            <a:r>
              <a:rPr lang="es-MX" dirty="0" smtClean="0"/>
              <a:t>En </a:t>
            </a:r>
            <a:r>
              <a:rPr lang="es-MX" dirty="0" err="1" smtClean="0"/>
              <a:t>MySQL</a:t>
            </a:r>
            <a:r>
              <a:rPr lang="es-MX" dirty="0" smtClean="0"/>
              <a:t>, una función es un objeto de base de datos que realiza una tarea específica y devuelve un valor como resultado. Las funciones en </a:t>
            </a:r>
            <a:r>
              <a:rPr lang="es-MX" dirty="0" err="1" smtClean="0"/>
              <a:t>MySQL</a:t>
            </a:r>
            <a:r>
              <a:rPr lang="es-MX" dirty="0" smtClean="0"/>
              <a:t> se utilizan para encapsular la lógica de programación y realizar cálculos, manipulación de datos o cualquier otra operación deseada.</a:t>
            </a:r>
            <a:endParaRPr lang="es-BO" dirty="0"/>
          </a:p>
        </p:txBody>
      </p:sp>
    </p:spTree>
    <p:extLst>
      <p:ext uri="{BB962C8B-B14F-4D97-AF65-F5344CB8AC3E}">
        <p14:creationId xmlns:p14="http://schemas.microsoft.com/office/powerpoint/2010/main" val="2853568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sz="3600" dirty="0" smtClean="0"/>
              <a:t>¿Qué cosas características debe de tener una función? Explique sobre el nombre, el </a:t>
            </a:r>
            <a:r>
              <a:rPr lang="es-MX" sz="3600" dirty="0" err="1" smtClean="0"/>
              <a:t>return</a:t>
            </a:r>
            <a:r>
              <a:rPr lang="es-MX" sz="3600" dirty="0" smtClean="0"/>
              <a:t>, </a:t>
            </a:r>
            <a:r>
              <a:rPr lang="es-MX" sz="3600" dirty="0" err="1" smtClean="0"/>
              <a:t>parametros</a:t>
            </a:r>
            <a:r>
              <a:rPr lang="es-MX" sz="3600" dirty="0" smtClean="0"/>
              <a:t>, etc. </a:t>
            </a:r>
            <a:endParaRPr lang="es-BO" sz="3600" dirty="0"/>
          </a:p>
        </p:txBody>
      </p:sp>
      <p:sp>
        <p:nvSpPr>
          <p:cNvPr id="3" name="Marcador de contenido 2"/>
          <p:cNvSpPr>
            <a:spLocks noGrp="1"/>
          </p:cNvSpPr>
          <p:nvPr>
            <p:ph idx="1"/>
          </p:nvPr>
        </p:nvSpPr>
        <p:spPr/>
        <p:txBody>
          <a:bodyPr>
            <a:normAutofit fontScale="70000" lnSpcReduction="20000"/>
          </a:bodyPr>
          <a:lstStyle/>
          <a:p>
            <a:r>
              <a:rPr lang="es-MX" dirty="0" smtClean="0"/>
              <a:t>Nombre: Una función debe tener un nombre único que la identifique. El nombre de la función se utiliza para invocarla posteriormente en consultas o en otros objetos de la base de datos.</a:t>
            </a:r>
          </a:p>
          <a:p>
            <a:r>
              <a:rPr lang="es-MX" dirty="0" smtClean="0"/>
              <a:t>Parámetros: Una función puede tener cero o más parámetros de entrada. Los parámetros son valores que se pasan a la función cuando se invoca y se utilizan dentro de la lógica de la función para realizar cálculos o manipulaciones de datos. Cada parámetro tiene un tipo de datos y un nombre.</a:t>
            </a:r>
          </a:p>
          <a:p>
            <a:r>
              <a:rPr lang="es-MX" dirty="0" smtClean="0"/>
              <a:t>Cuerpo de la función: El cuerpo de la función contiene la lógica de programación que define las operaciones que se realizarán dentro de la función. Puede incluir declaraciones de variables, estructuras de control (como bucles y condicionales), operaciones matemáticas, manipulaciones de datos y otras instrucciones.</a:t>
            </a:r>
          </a:p>
          <a:p>
            <a:r>
              <a:rPr lang="es-MX" dirty="0" err="1" smtClean="0"/>
              <a:t>Return</a:t>
            </a:r>
            <a:r>
              <a:rPr lang="es-MX" dirty="0" smtClean="0"/>
              <a:t>: Una función puede devolver un valor como resultado. La declaración RETURN se utiliza para especificar el valor que será devuelto por la función. El tipo de dato del valor de retorno debe ser compatible con el tipo de dato declarado para la función.</a:t>
            </a:r>
          </a:p>
          <a:p>
            <a:r>
              <a:rPr lang="es-MX" dirty="0" smtClean="0"/>
              <a:t>Tipo de retorno: Una función en </a:t>
            </a:r>
            <a:r>
              <a:rPr lang="es-MX" dirty="0" err="1" smtClean="0"/>
              <a:t>MySQL</a:t>
            </a:r>
            <a:r>
              <a:rPr lang="es-MX" dirty="0" smtClean="0"/>
              <a:t> debe tener un tipo de retorno declarado, que define el tipo de dato del valor que se espera que la función devuelva como resultado. Puede ser un tipo de datos numérico, de cadena, de fecha, booleano, entre otros.</a:t>
            </a:r>
            <a:endParaRPr lang="es-BO" dirty="0"/>
          </a:p>
        </p:txBody>
      </p:sp>
    </p:spTree>
    <p:extLst>
      <p:ext uri="{BB962C8B-B14F-4D97-AF65-F5344CB8AC3E}">
        <p14:creationId xmlns:p14="http://schemas.microsoft.com/office/powerpoint/2010/main" val="1847101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¿Cómo crear, modificar y cómo eliminar una función? Adjunte un ejemplo de su uso. </a:t>
            </a:r>
            <a:endParaRPr lang="es-BO" dirty="0"/>
          </a:p>
        </p:txBody>
      </p:sp>
      <p:sp>
        <p:nvSpPr>
          <p:cNvPr id="3" name="Marcador de contenido 2"/>
          <p:cNvSpPr>
            <a:spLocks noGrp="1"/>
          </p:cNvSpPr>
          <p:nvPr>
            <p:ph idx="1"/>
          </p:nvPr>
        </p:nvSpPr>
        <p:spPr>
          <a:xfrm>
            <a:off x="800637" y="1786988"/>
            <a:ext cx="10515600" cy="4351338"/>
          </a:xfrm>
        </p:spPr>
        <p:txBody>
          <a:bodyPr/>
          <a:lstStyle/>
          <a:p>
            <a:r>
              <a:rPr lang="es-BO" dirty="0" smtClean="0"/>
              <a:t>1: como crear una función</a:t>
            </a:r>
          </a:p>
          <a:p>
            <a:endParaRPr lang="es-BO" dirty="0" smtClean="0"/>
          </a:p>
        </p:txBody>
      </p:sp>
      <p:pic>
        <p:nvPicPr>
          <p:cNvPr id="4" name="Imagen 3"/>
          <p:cNvPicPr>
            <a:picLocks noChangeAspect="1"/>
          </p:cNvPicPr>
          <p:nvPr/>
        </p:nvPicPr>
        <p:blipFill>
          <a:blip r:embed="rId2"/>
          <a:stretch>
            <a:fillRect/>
          </a:stretch>
        </p:blipFill>
        <p:spPr>
          <a:xfrm>
            <a:off x="1013883" y="2389384"/>
            <a:ext cx="6288438" cy="3650808"/>
          </a:xfrm>
          <a:prstGeom prst="rect">
            <a:avLst/>
          </a:prstGeom>
        </p:spPr>
      </p:pic>
    </p:spTree>
    <p:extLst>
      <p:ext uri="{BB962C8B-B14F-4D97-AF65-F5344CB8AC3E}">
        <p14:creationId xmlns:p14="http://schemas.microsoft.com/office/powerpoint/2010/main" val="3395928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BO"/>
          </a:p>
        </p:txBody>
      </p:sp>
      <p:sp>
        <p:nvSpPr>
          <p:cNvPr id="3" name="Marcador de contenido 2"/>
          <p:cNvSpPr>
            <a:spLocks noGrp="1"/>
          </p:cNvSpPr>
          <p:nvPr>
            <p:ph idx="1"/>
          </p:nvPr>
        </p:nvSpPr>
        <p:spPr>
          <a:xfrm>
            <a:off x="913795" y="2096064"/>
            <a:ext cx="10353762" cy="4278978"/>
          </a:xfrm>
        </p:spPr>
        <p:txBody>
          <a:bodyPr/>
          <a:lstStyle/>
          <a:p>
            <a:r>
              <a:rPr lang="es-BO" dirty="0" smtClean="0"/>
              <a:t>2:como modificar una función</a:t>
            </a:r>
          </a:p>
          <a:p>
            <a:endParaRPr lang="es-BO" dirty="0" smtClean="0"/>
          </a:p>
          <a:p>
            <a:endParaRPr lang="es-BO" dirty="0" smtClean="0"/>
          </a:p>
          <a:p>
            <a:endParaRPr lang="es-BO" dirty="0"/>
          </a:p>
          <a:p>
            <a:endParaRPr lang="es-BO" dirty="0" smtClean="0"/>
          </a:p>
          <a:p>
            <a:pPr marL="0" indent="0">
              <a:buNone/>
            </a:pPr>
            <a:endParaRPr lang="es-BO" sz="2000" b="1" dirty="0" smtClean="0"/>
          </a:p>
          <a:p>
            <a:pPr marL="0" indent="0">
              <a:buNone/>
            </a:pPr>
            <a:r>
              <a:rPr lang="es-BO" sz="2000" b="1" dirty="0" smtClean="0"/>
              <a:t>3:ELIMINAR UNA FUNCION:</a:t>
            </a:r>
          </a:p>
          <a:p>
            <a:pPr marL="0" indent="0">
              <a:buNone/>
            </a:pPr>
            <a:endParaRPr lang="es-BO" sz="2000" b="1" dirty="0" smtClean="0"/>
          </a:p>
          <a:p>
            <a:pPr marL="0" indent="0">
              <a:buNone/>
            </a:pPr>
            <a:endParaRPr lang="es-BO" sz="2000" b="1" dirty="0"/>
          </a:p>
          <a:p>
            <a:pPr marL="0" indent="0">
              <a:buNone/>
            </a:pPr>
            <a:endParaRPr lang="es-BO" sz="2000" b="1" dirty="0" smtClean="0"/>
          </a:p>
        </p:txBody>
      </p:sp>
      <p:pic>
        <p:nvPicPr>
          <p:cNvPr id="4" name="Imagen 3"/>
          <p:cNvPicPr>
            <a:picLocks noChangeAspect="1"/>
          </p:cNvPicPr>
          <p:nvPr/>
        </p:nvPicPr>
        <p:blipFill>
          <a:blip r:embed="rId2"/>
          <a:stretch>
            <a:fillRect/>
          </a:stretch>
        </p:blipFill>
        <p:spPr>
          <a:xfrm>
            <a:off x="1044262" y="2580619"/>
            <a:ext cx="5553850" cy="2034862"/>
          </a:xfrm>
          <a:prstGeom prst="rect">
            <a:avLst/>
          </a:prstGeom>
        </p:spPr>
      </p:pic>
      <p:pic>
        <p:nvPicPr>
          <p:cNvPr id="5" name="Imagen 4"/>
          <p:cNvPicPr>
            <a:picLocks noChangeAspect="1"/>
          </p:cNvPicPr>
          <p:nvPr/>
        </p:nvPicPr>
        <p:blipFill>
          <a:blip r:embed="rId3"/>
          <a:stretch>
            <a:fillRect/>
          </a:stretch>
        </p:blipFill>
        <p:spPr>
          <a:xfrm>
            <a:off x="913795" y="5497836"/>
            <a:ext cx="5395175" cy="877206"/>
          </a:xfrm>
          <a:prstGeom prst="rect">
            <a:avLst/>
          </a:prstGeom>
        </p:spPr>
      </p:pic>
    </p:spTree>
    <p:extLst>
      <p:ext uri="{BB962C8B-B14F-4D97-AF65-F5344CB8AC3E}">
        <p14:creationId xmlns:p14="http://schemas.microsoft.com/office/powerpoint/2010/main" val="1098158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Para qué sirve la </a:t>
            </a:r>
            <a:r>
              <a:rPr lang="es-MX" dirty="0" err="1" smtClean="0"/>
              <a:t>funcion</a:t>
            </a:r>
            <a:r>
              <a:rPr lang="es-MX" dirty="0" smtClean="0"/>
              <a:t> CONCAT y como funciona en MYSQL </a:t>
            </a:r>
            <a:endParaRPr lang="es-BO" dirty="0"/>
          </a:p>
        </p:txBody>
      </p:sp>
      <p:sp>
        <p:nvSpPr>
          <p:cNvPr id="3" name="Marcador de contenido 2"/>
          <p:cNvSpPr>
            <a:spLocks noGrp="1"/>
          </p:cNvSpPr>
          <p:nvPr>
            <p:ph idx="1"/>
          </p:nvPr>
        </p:nvSpPr>
        <p:spPr>
          <a:xfrm>
            <a:off x="838200" y="1825624"/>
            <a:ext cx="10515600" cy="4639569"/>
          </a:xfrm>
        </p:spPr>
        <p:txBody>
          <a:bodyPr>
            <a:normAutofit/>
          </a:bodyPr>
          <a:lstStyle/>
          <a:p>
            <a:pPr marL="0" indent="0">
              <a:buNone/>
            </a:pPr>
            <a:r>
              <a:rPr lang="es-BO" sz="1800" dirty="0" smtClean="0"/>
              <a:t> </a:t>
            </a:r>
            <a:r>
              <a:rPr lang="es-MX" sz="1800" dirty="0"/>
              <a:t>La función CONCAT en </a:t>
            </a:r>
            <a:r>
              <a:rPr lang="es-MX" sz="1800" dirty="0" err="1"/>
              <a:t>MySQL</a:t>
            </a:r>
            <a:r>
              <a:rPr lang="es-MX" sz="1800" dirty="0"/>
              <a:t> se utiliza para concatenar o unir varias cadenas en una sola cadena. Permite combinar texto o valores de columna en una expresión</a:t>
            </a:r>
            <a:r>
              <a:rPr lang="es-MX" sz="1800" dirty="0" smtClean="0"/>
              <a:t>.</a:t>
            </a:r>
          </a:p>
          <a:p>
            <a:pPr marL="0" indent="0">
              <a:buNone/>
            </a:pPr>
            <a:r>
              <a:rPr lang="es-BO" sz="1600" dirty="0" smtClean="0"/>
              <a:t>ejemplo:</a:t>
            </a:r>
            <a:endParaRPr lang="es-BO" sz="1600" dirty="0"/>
          </a:p>
        </p:txBody>
      </p:sp>
      <p:pic>
        <p:nvPicPr>
          <p:cNvPr id="4" name="Imagen 3"/>
          <p:cNvPicPr>
            <a:picLocks noChangeAspect="1"/>
          </p:cNvPicPr>
          <p:nvPr/>
        </p:nvPicPr>
        <p:blipFill>
          <a:blip r:embed="rId2"/>
          <a:stretch>
            <a:fillRect/>
          </a:stretch>
        </p:blipFill>
        <p:spPr>
          <a:xfrm>
            <a:off x="997177" y="2940886"/>
            <a:ext cx="5715798" cy="2197784"/>
          </a:xfrm>
          <a:prstGeom prst="rect">
            <a:avLst/>
          </a:prstGeom>
        </p:spPr>
      </p:pic>
      <p:pic>
        <p:nvPicPr>
          <p:cNvPr id="5" name="Imagen 4"/>
          <p:cNvPicPr>
            <a:picLocks noChangeAspect="1"/>
          </p:cNvPicPr>
          <p:nvPr/>
        </p:nvPicPr>
        <p:blipFill>
          <a:blip r:embed="rId3"/>
          <a:stretch>
            <a:fillRect/>
          </a:stretch>
        </p:blipFill>
        <p:spPr>
          <a:xfrm>
            <a:off x="997177" y="5430404"/>
            <a:ext cx="6099082" cy="743054"/>
          </a:xfrm>
          <a:prstGeom prst="rect">
            <a:avLst/>
          </a:prstGeom>
        </p:spPr>
      </p:pic>
    </p:spTree>
    <p:extLst>
      <p:ext uri="{BB962C8B-B14F-4D97-AF65-F5344CB8AC3E}">
        <p14:creationId xmlns:p14="http://schemas.microsoft.com/office/powerpoint/2010/main" val="1708933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Para qué sirve la función SUBSTRING y como funciona en MYSQL</a:t>
            </a:r>
            <a:endParaRPr lang="es-BO" dirty="0"/>
          </a:p>
        </p:txBody>
      </p:sp>
      <p:sp>
        <p:nvSpPr>
          <p:cNvPr id="3" name="Marcador de contenido 2"/>
          <p:cNvSpPr>
            <a:spLocks noGrp="1"/>
          </p:cNvSpPr>
          <p:nvPr>
            <p:ph idx="1"/>
          </p:nvPr>
        </p:nvSpPr>
        <p:spPr/>
        <p:txBody>
          <a:bodyPr/>
          <a:lstStyle/>
          <a:p>
            <a:pPr marL="0" indent="0">
              <a:buNone/>
            </a:pPr>
            <a:r>
              <a:rPr lang="es-BO" dirty="0" smtClean="0"/>
              <a:t> </a:t>
            </a:r>
            <a:r>
              <a:rPr lang="es-MX" sz="1600" dirty="0"/>
              <a:t>La función SUBSTRING en </a:t>
            </a:r>
            <a:r>
              <a:rPr lang="es-MX" sz="1600" dirty="0" err="1"/>
              <a:t>MySQL</a:t>
            </a:r>
            <a:r>
              <a:rPr lang="es-MX" sz="1600" dirty="0"/>
              <a:t> se utiliza para extraer una parte de una cadena de texto. Permite obtener una </a:t>
            </a:r>
            <a:r>
              <a:rPr lang="es-MX" sz="1600" dirty="0" err="1"/>
              <a:t>subcadena</a:t>
            </a:r>
            <a:r>
              <a:rPr lang="es-MX" sz="1600" dirty="0"/>
              <a:t> a partir de una cadena principal, seleccionando una porción específica de caracteres</a:t>
            </a:r>
            <a:r>
              <a:rPr lang="es-MX" sz="1600" dirty="0" smtClean="0"/>
              <a:t>.</a:t>
            </a:r>
            <a:endParaRPr lang="es-BO" sz="1600" dirty="0"/>
          </a:p>
          <a:p>
            <a:pPr marL="0" indent="0">
              <a:buNone/>
            </a:pPr>
            <a:r>
              <a:rPr lang="es-BO" sz="1600" dirty="0" smtClean="0"/>
              <a:t>Ejemplos:</a:t>
            </a:r>
          </a:p>
          <a:p>
            <a:pPr marL="0" indent="0">
              <a:buNone/>
            </a:pPr>
            <a:endParaRPr lang="es-BO" sz="1600" dirty="0" smtClean="0"/>
          </a:p>
        </p:txBody>
      </p:sp>
      <p:pic>
        <p:nvPicPr>
          <p:cNvPr id="4" name="Imagen 3"/>
          <p:cNvPicPr>
            <a:picLocks noChangeAspect="1"/>
          </p:cNvPicPr>
          <p:nvPr/>
        </p:nvPicPr>
        <p:blipFill>
          <a:blip r:embed="rId2"/>
          <a:stretch>
            <a:fillRect/>
          </a:stretch>
        </p:blipFill>
        <p:spPr>
          <a:xfrm>
            <a:off x="2473816" y="2936138"/>
            <a:ext cx="5073203" cy="2582904"/>
          </a:xfrm>
          <a:prstGeom prst="rect">
            <a:avLst/>
          </a:prstGeom>
        </p:spPr>
      </p:pic>
      <p:pic>
        <p:nvPicPr>
          <p:cNvPr id="5" name="Imagen 4"/>
          <p:cNvPicPr>
            <a:picLocks noChangeAspect="1"/>
          </p:cNvPicPr>
          <p:nvPr/>
        </p:nvPicPr>
        <p:blipFill>
          <a:blip r:embed="rId3"/>
          <a:stretch>
            <a:fillRect/>
          </a:stretch>
        </p:blipFill>
        <p:spPr>
          <a:xfrm>
            <a:off x="2473816" y="5791200"/>
            <a:ext cx="5073203" cy="685896"/>
          </a:xfrm>
          <a:prstGeom prst="rect">
            <a:avLst/>
          </a:prstGeom>
        </p:spPr>
      </p:pic>
    </p:spTree>
    <p:extLst>
      <p:ext uri="{BB962C8B-B14F-4D97-AF65-F5344CB8AC3E}">
        <p14:creationId xmlns:p14="http://schemas.microsoft.com/office/powerpoint/2010/main" val="3253696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Para qué sirve la </a:t>
            </a:r>
            <a:r>
              <a:rPr lang="es-MX" dirty="0" err="1" smtClean="0"/>
              <a:t>funcion</a:t>
            </a:r>
            <a:r>
              <a:rPr lang="es-MX" dirty="0" smtClean="0"/>
              <a:t> STRCMP y como funciona en MYSQL </a:t>
            </a:r>
            <a:endParaRPr lang="es-BO" dirty="0"/>
          </a:p>
        </p:txBody>
      </p:sp>
      <p:sp>
        <p:nvSpPr>
          <p:cNvPr id="3" name="Marcador de contenido 2"/>
          <p:cNvSpPr>
            <a:spLocks noGrp="1"/>
          </p:cNvSpPr>
          <p:nvPr>
            <p:ph idx="1"/>
          </p:nvPr>
        </p:nvSpPr>
        <p:spPr/>
        <p:txBody>
          <a:bodyPr>
            <a:normAutofit/>
          </a:bodyPr>
          <a:lstStyle/>
          <a:p>
            <a:pPr marL="0" indent="0">
              <a:buNone/>
            </a:pPr>
            <a:r>
              <a:rPr lang="es-BO" sz="1800" dirty="0" smtClean="0"/>
              <a:t> </a:t>
            </a:r>
            <a:r>
              <a:rPr lang="es-MX" sz="1800" dirty="0" smtClean="0"/>
              <a:t>La función STRCMP en </a:t>
            </a:r>
            <a:r>
              <a:rPr lang="es-MX" sz="1800" dirty="0" err="1" smtClean="0"/>
              <a:t>MySQL</a:t>
            </a:r>
            <a:r>
              <a:rPr lang="es-MX" sz="1800" dirty="0" smtClean="0"/>
              <a:t> se utiliza para comparar dos cadenas de texto y determinar si son iguales o diferentes. Devuelve un valor entero que indica la relación entre las cadenas comparadas.</a:t>
            </a:r>
            <a:endParaRPr lang="es-BO" sz="1800" dirty="0"/>
          </a:p>
          <a:p>
            <a:pPr marL="0" indent="0">
              <a:buNone/>
            </a:pPr>
            <a:r>
              <a:rPr lang="es-BO" sz="1800" dirty="0" smtClean="0"/>
              <a:t>Ejemplo:</a:t>
            </a:r>
          </a:p>
          <a:p>
            <a:pPr marL="0" indent="0">
              <a:buNone/>
            </a:pPr>
            <a:endParaRPr lang="es-BO" sz="1800" dirty="0"/>
          </a:p>
        </p:txBody>
      </p:sp>
      <p:pic>
        <p:nvPicPr>
          <p:cNvPr id="4" name="Imagen 3"/>
          <p:cNvPicPr>
            <a:picLocks noChangeAspect="1"/>
          </p:cNvPicPr>
          <p:nvPr/>
        </p:nvPicPr>
        <p:blipFill>
          <a:blip r:embed="rId2"/>
          <a:stretch>
            <a:fillRect/>
          </a:stretch>
        </p:blipFill>
        <p:spPr>
          <a:xfrm>
            <a:off x="5342323" y="3001947"/>
            <a:ext cx="5496692" cy="3572374"/>
          </a:xfrm>
          <a:prstGeom prst="rect">
            <a:avLst/>
          </a:prstGeom>
        </p:spPr>
      </p:pic>
      <p:pic>
        <p:nvPicPr>
          <p:cNvPr id="5" name="Imagen 4"/>
          <p:cNvPicPr>
            <a:picLocks noChangeAspect="1"/>
          </p:cNvPicPr>
          <p:nvPr/>
        </p:nvPicPr>
        <p:blipFill>
          <a:blip r:embed="rId3"/>
          <a:stretch>
            <a:fillRect/>
          </a:stretch>
        </p:blipFill>
        <p:spPr>
          <a:xfrm>
            <a:off x="913795" y="3752142"/>
            <a:ext cx="4334480" cy="1035992"/>
          </a:xfrm>
          <a:prstGeom prst="rect">
            <a:avLst/>
          </a:prstGeom>
        </p:spPr>
      </p:pic>
      <p:pic>
        <p:nvPicPr>
          <p:cNvPr id="6" name="Imagen 5"/>
          <p:cNvPicPr>
            <a:picLocks noChangeAspect="1"/>
          </p:cNvPicPr>
          <p:nvPr/>
        </p:nvPicPr>
        <p:blipFill>
          <a:blip r:embed="rId4"/>
          <a:stretch>
            <a:fillRect/>
          </a:stretch>
        </p:blipFill>
        <p:spPr>
          <a:xfrm>
            <a:off x="913795" y="5046122"/>
            <a:ext cx="4334480" cy="1246611"/>
          </a:xfrm>
          <a:prstGeom prst="rect">
            <a:avLst/>
          </a:prstGeom>
        </p:spPr>
      </p:pic>
    </p:spTree>
    <p:extLst>
      <p:ext uri="{BB962C8B-B14F-4D97-AF65-F5344CB8AC3E}">
        <p14:creationId xmlns:p14="http://schemas.microsoft.com/office/powerpoint/2010/main" val="25599262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218</TotalTime>
  <Words>853</Words>
  <Application>Microsoft Office PowerPoint</Application>
  <PresentationFormat>Panorámica</PresentationFormat>
  <Paragraphs>42</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Bookman Old Style</vt:lpstr>
      <vt:lpstr>Rockwell</vt:lpstr>
      <vt:lpstr>Damask</vt:lpstr>
      <vt:lpstr>TAREA FINAL BASE DE DATOS II – HITO 3</vt:lpstr>
      <vt:lpstr>¿Defina que es lenguaje procedural en MySQL?</vt:lpstr>
      <vt:lpstr>¿Defina que es una función en MySQL.?</vt:lpstr>
      <vt:lpstr>¿Qué cosas características debe de tener una función? Explique sobre el nombre, el return, parametros, etc. </vt:lpstr>
      <vt:lpstr>¿Cómo crear, modificar y cómo eliminar una función? Adjunte un ejemplo de su uso. </vt:lpstr>
      <vt:lpstr>Presentación de PowerPoint</vt:lpstr>
      <vt:lpstr>Para qué sirve la funcion CONCAT y como funciona en MYSQL </vt:lpstr>
      <vt:lpstr>Para qué sirve la función SUBSTRING y como funciona en MYSQL</vt:lpstr>
      <vt:lpstr>Para qué sirve la funcion STRCMP y como funciona en MYSQL </vt:lpstr>
      <vt:lpstr>Para qué sirve la función CHAR_LENGTH y LOCATE y como funciona en MYSQL </vt:lpstr>
      <vt:lpstr>¿Cual es la diferencia entre las funciones de agresión y funciones creados por el DBA? Es decir funciones creadas por el usuario. </vt:lpstr>
      <vt:lpstr>¿Busque y defina a qué se referirá cuando se habla de parámetros de entrada y salida en MySQL?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TAREA FINAL BASE DE DATOS II – HITO 3</dc:title>
  <dc:creator>HP-Ryzen 5</dc:creator>
  <cp:lastModifiedBy>HP-Ryzen 5</cp:lastModifiedBy>
  <cp:revision>9</cp:revision>
  <dcterms:created xsi:type="dcterms:W3CDTF">2023-05-10T01:32:28Z</dcterms:created>
  <dcterms:modified xsi:type="dcterms:W3CDTF">2023-05-10T05:10:35Z</dcterms:modified>
</cp:coreProperties>
</file>