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2584987"/>
            <a:ext cx="6370320" cy="860165"/>
          </a:xfrm>
          <a:prstGeom prst="rect">
            <a:avLst/>
          </a:prstGeom>
          <a:noFill/>
          <a:ln/>
        </p:spPr>
        <p:txBody>
          <a:bodyPr wrap="none" rtlCol="0" anchor="t"/>
          <a:lstStyle/>
          <a:p>
            <a:pPr indent="0" marL="0">
              <a:lnSpc>
                <a:spcPts val="6823"/>
              </a:lnSpc>
              <a:buNone/>
            </a:pPr>
            <a:r>
              <a:rPr lang="en-US" sz="5249" b="1" dirty="0">
                <a:solidFill>
                  <a:srgbClr val="FF726D"/>
                </a:solidFill>
                <a:latin typeface="Inconsolata" pitchFamily="34" charset="0"/>
                <a:ea typeface="Inconsolata" pitchFamily="34" charset="-122"/>
                <a:cs typeface="Inconsolata" pitchFamily="34" charset="-120"/>
              </a:rPr>
              <a:t>Chat Bot de Fitness</a:t>
            </a:r>
            <a:endParaRPr lang="en-US" sz="5249" dirty="0"/>
          </a:p>
        </p:txBody>
      </p:sp>
      <p:sp>
        <p:nvSpPr>
          <p:cNvPr id="5" name="Text 3"/>
          <p:cNvSpPr/>
          <p:nvPr/>
        </p:nvSpPr>
        <p:spPr>
          <a:xfrm>
            <a:off x="833199" y="3775958"/>
            <a:ext cx="7477601" cy="1190616"/>
          </a:xfrm>
          <a:prstGeom prst="rect">
            <a:avLst/>
          </a:prstGeom>
          <a:noFill/>
          <a:ln/>
        </p:spPr>
        <p:txBody>
          <a:bodyPr wrap="square" rtlCol="0" anchor="t"/>
          <a:lstStyle/>
          <a:p>
            <a:pP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¿Quieres mejorar tus hábitos de ejercicio pero no sabes por dónde empezar? Descubre cómo el chat bot de fitness puede ser tu mejor aliado para lograr tus objetivos de manera fácil y divertida.</a:t>
            </a:r>
            <a:endParaRPr lang="en-US" sz="1750" dirty="0"/>
          </a:p>
        </p:txBody>
      </p:sp>
      <p:sp>
        <p:nvSpPr>
          <p:cNvPr id="6" name="Shape 4"/>
          <p:cNvSpPr/>
          <p:nvPr/>
        </p:nvSpPr>
        <p:spPr>
          <a:xfrm>
            <a:off x="833199" y="5187111"/>
            <a:ext cx="355402" cy="352788"/>
          </a:xfrm>
          <a:prstGeom prst="roundRect">
            <a:avLst>
              <a:gd name="adj" fmla="val 25916657"/>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840819" y="5194675"/>
            <a:ext cx="340162" cy="337660"/>
          </a:xfrm>
          <a:prstGeom prst="rect">
            <a:avLst/>
          </a:prstGeom>
        </p:spPr>
      </p:pic>
      <p:sp>
        <p:nvSpPr>
          <p:cNvPr id="8" name="Text 5"/>
          <p:cNvSpPr/>
          <p:nvPr/>
        </p:nvSpPr>
        <p:spPr>
          <a:xfrm>
            <a:off x="1299686" y="5192548"/>
            <a:ext cx="3375660" cy="385999"/>
          </a:xfrm>
          <a:prstGeom prst="rect">
            <a:avLst/>
          </a:prstGeom>
          <a:noFill/>
          <a:ln/>
        </p:spPr>
        <p:txBody>
          <a:bodyPr wrap="none" rtlCol="0" anchor="t"/>
          <a:lstStyle/>
          <a:p>
            <a:pPr algn="l" indent="0" marL="0">
              <a:lnSpc>
                <a:spcPts val="3062"/>
              </a:lnSpc>
              <a:buNone/>
            </a:pPr>
            <a:r>
              <a:rPr lang="en-US" sz="2187" b="1" dirty="0">
                <a:solidFill>
                  <a:srgbClr val="DAD1E6"/>
                </a:solidFill>
                <a:latin typeface="Fira Sans" pitchFamily="34" charset="0"/>
                <a:ea typeface="Fira Sans" pitchFamily="34" charset="-122"/>
                <a:cs typeface="Fira Sans" pitchFamily="34" charset="-120"/>
              </a:rPr>
              <a:t>by saulito escobar serrano</a:t>
            </a:r>
            <a:endParaRPr lang="en-US" sz="2187" dirty="0"/>
          </a:p>
        </p:txBody>
      </p:sp>
      <p:pic>
        <p:nvPicPr>
          <p:cNvPr id="9"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1430772"/>
            <a:ext cx="7894320" cy="716804"/>
          </a:xfrm>
          <a:prstGeom prst="rect">
            <a:avLst/>
          </a:prstGeom>
          <a:noFill/>
          <a:ln/>
        </p:spPr>
        <p:txBody>
          <a:bodyPr wrap="none" rtlCol="0" anchor="t"/>
          <a:lstStyle/>
          <a:p>
            <a:pPr indent="0" marL="0">
              <a:lnSpc>
                <a:spcPts val="5686"/>
              </a:lnSpc>
              <a:buNone/>
            </a:pPr>
            <a:r>
              <a:rPr lang="en-US" sz="4374" b="1" dirty="0">
                <a:solidFill>
                  <a:srgbClr val="FF726D"/>
                </a:solidFill>
                <a:latin typeface="Inconsolata" pitchFamily="34" charset="0"/>
                <a:ea typeface="Inconsolata" pitchFamily="34" charset="-122"/>
                <a:cs typeface="Inconsolata" pitchFamily="34" charset="-120"/>
              </a:rPr>
              <a:t>Características y Beneficios</a:t>
            </a:r>
            <a:endParaRPr lang="en-US" sz="4374" dirty="0"/>
          </a:p>
        </p:txBody>
      </p:sp>
      <p:sp>
        <p:nvSpPr>
          <p:cNvPr id="5" name="Shape 3"/>
          <p:cNvSpPr/>
          <p:nvPr/>
        </p:nvSpPr>
        <p:spPr>
          <a:xfrm>
            <a:off x="833199" y="2478382"/>
            <a:ext cx="4173260" cy="2615006"/>
          </a:xfrm>
          <a:prstGeom prst="roundRect">
            <a:avLst>
              <a:gd name="adj" fmla="val 2549"/>
            </a:avLst>
          </a:prstGeom>
          <a:solidFill>
            <a:srgbClr val="312140"/>
          </a:solidFill>
          <a:ln/>
        </p:spPr>
      </p:sp>
      <p:sp>
        <p:nvSpPr>
          <p:cNvPr id="6" name="Text 4"/>
          <p:cNvSpPr/>
          <p:nvPr/>
        </p:nvSpPr>
        <p:spPr>
          <a:xfrm>
            <a:off x="1055370" y="2698919"/>
            <a:ext cx="2263140" cy="365907"/>
          </a:xfrm>
          <a:prstGeom prst="rect">
            <a:avLst/>
          </a:prstGeom>
          <a:noFill/>
          <a:ln/>
        </p:spPr>
        <p:txBody>
          <a:bodyPr wrap="none" rtlCol="0" anchor="t"/>
          <a:lstStyle/>
          <a:p>
            <a:pP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Personalizado </a:t>
            </a:r>
            <a:pPr indent="0" marL="0">
              <a:lnSpc>
                <a:spcPts val="2843"/>
              </a:lnSpc>
              <a:buNone/>
            </a:pPr>
            <a:r>
              <a:rPr lang="en-US" sz="2187" b="1" dirty="0">
                <a:solidFill>
                  <a:srgbClr val="000000"/>
                </a:solidFill>
                <a:latin typeface="Inconsolata" pitchFamily="34" charset="0"/>
                <a:ea typeface="Inconsolata" pitchFamily="34" charset="-122"/>
                <a:cs typeface="Inconsolata" pitchFamily="34" charset="-120"/>
              </a:rPr>
              <a:t>🕺</a:t>
            </a:r>
            <a:endParaRPr lang="en-US" sz="2187" dirty="0"/>
          </a:p>
        </p:txBody>
      </p:sp>
      <p:sp>
        <p:nvSpPr>
          <p:cNvPr id="7" name="Text 5"/>
          <p:cNvSpPr/>
          <p:nvPr/>
        </p:nvSpPr>
        <p:spPr>
          <a:xfrm>
            <a:off x="1055370" y="3285363"/>
            <a:ext cx="3728918" cy="1587488"/>
          </a:xfrm>
          <a:prstGeom prst="rect">
            <a:avLst/>
          </a:prstGeom>
          <a:noFill/>
          <a:ln/>
        </p:spPr>
        <p:txBody>
          <a:bodyPr wrap="square" rtlCol="0" anchor="t"/>
          <a:lstStyle/>
          <a:p>
            <a:pP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El chat bot se adapta a tus necesidades y niveles de ejercicio para ofrecerte un programa de entrenamiento personalizado.</a:t>
            </a:r>
            <a:endParaRPr lang="en-US" sz="1750" dirty="0"/>
          </a:p>
        </p:txBody>
      </p:sp>
      <p:sp>
        <p:nvSpPr>
          <p:cNvPr id="8" name="Shape 6"/>
          <p:cNvSpPr/>
          <p:nvPr/>
        </p:nvSpPr>
        <p:spPr>
          <a:xfrm>
            <a:off x="5228630" y="2478382"/>
            <a:ext cx="4173260" cy="2615006"/>
          </a:xfrm>
          <a:prstGeom prst="roundRect">
            <a:avLst>
              <a:gd name="adj" fmla="val 2549"/>
            </a:avLst>
          </a:prstGeom>
          <a:solidFill>
            <a:srgbClr val="312140"/>
          </a:solidFill>
          <a:ln/>
        </p:spPr>
      </p:sp>
      <p:sp>
        <p:nvSpPr>
          <p:cNvPr id="9" name="Text 7"/>
          <p:cNvSpPr/>
          <p:nvPr/>
        </p:nvSpPr>
        <p:spPr>
          <a:xfrm>
            <a:off x="5450800" y="2698919"/>
            <a:ext cx="2221944" cy="365907"/>
          </a:xfrm>
          <a:prstGeom prst="rect">
            <a:avLst/>
          </a:prstGeom>
          <a:noFill/>
          <a:ln/>
        </p:spPr>
        <p:txBody>
          <a:bodyPr wrap="none" rtlCol="0" anchor="t"/>
          <a:lstStyle/>
          <a:p>
            <a:pP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Motivador </a:t>
            </a:r>
            <a:pPr indent="0" marL="0">
              <a:lnSpc>
                <a:spcPts val="2843"/>
              </a:lnSpc>
              <a:buNone/>
            </a:pPr>
            <a:r>
              <a:rPr lang="en-US" sz="2187" b="1" dirty="0">
                <a:solidFill>
                  <a:srgbClr val="000000"/>
                </a:solidFill>
                <a:latin typeface="Inconsolata" pitchFamily="34" charset="0"/>
                <a:ea typeface="Inconsolata" pitchFamily="34" charset="-122"/>
                <a:cs typeface="Inconsolata" pitchFamily="34" charset="-120"/>
              </a:rPr>
              <a:t>💪</a:t>
            </a:r>
            <a:endParaRPr lang="en-US" sz="2187" dirty="0"/>
          </a:p>
        </p:txBody>
      </p:sp>
      <p:sp>
        <p:nvSpPr>
          <p:cNvPr id="10" name="Text 8"/>
          <p:cNvSpPr/>
          <p:nvPr/>
        </p:nvSpPr>
        <p:spPr>
          <a:xfrm>
            <a:off x="5450800" y="3285363"/>
            <a:ext cx="3728918" cy="1190616"/>
          </a:xfrm>
          <a:prstGeom prst="rect">
            <a:avLst/>
          </a:prstGeom>
          <a:noFill/>
          <a:ln/>
        </p:spPr>
        <p:txBody>
          <a:bodyPr wrap="square" rtlCol="0" anchor="t"/>
          <a:lstStyle/>
          <a:p>
            <a:pP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Recibe consejos diarios para mantenerte motivado y alcanzar tus metas de fitness.</a:t>
            </a:r>
            <a:endParaRPr lang="en-US" sz="1750" dirty="0"/>
          </a:p>
        </p:txBody>
      </p:sp>
      <p:sp>
        <p:nvSpPr>
          <p:cNvPr id="11" name="Shape 9"/>
          <p:cNvSpPr/>
          <p:nvPr/>
        </p:nvSpPr>
        <p:spPr>
          <a:xfrm>
            <a:off x="9624060" y="2478382"/>
            <a:ext cx="4173260" cy="2615006"/>
          </a:xfrm>
          <a:prstGeom prst="roundRect">
            <a:avLst>
              <a:gd name="adj" fmla="val 2549"/>
            </a:avLst>
          </a:prstGeom>
          <a:solidFill>
            <a:srgbClr val="312140"/>
          </a:solidFill>
          <a:ln/>
        </p:spPr>
      </p:sp>
      <p:sp>
        <p:nvSpPr>
          <p:cNvPr id="12" name="Text 10"/>
          <p:cNvSpPr/>
          <p:nvPr/>
        </p:nvSpPr>
        <p:spPr>
          <a:xfrm>
            <a:off x="9846231" y="2698919"/>
            <a:ext cx="2263140" cy="365907"/>
          </a:xfrm>
          <a:prstGeom prst="rect">
            <a:avLst/>
          </a:prstGeom>
          <a:noFill/>
          <a:ln/>
        </p:spPr>
        <p:txBody>
          <a:bodyPr wrap="none" rtlCol="0" anchor="t"/>
          <a:lstStyle/>
          <a:p>
            <a:pP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Fácil de usar </a:t>
            </a:r>
            <a:pPr indent="0" marL="0">
              <a:lnSpc>
                <a:spcPts val="2843"/>
              </a:lnSpc>
              <a:buNone/>
            </a:pPr>
            <a:r>
              <a:rPr lang="en-US" sz="2187" b="1" dirty="0">
                <a:solidFill>
                  <a:srgbClr val="000000"/>
                </a:solidFill>
                <a:latin typeface="Inconsolata" pitchFamily="34" charset="0"/>
                <a:ea typeface="Inconsolata" pitchFamily="34" charset="-122"/>
                <a:cs typeface="Inconsolata" pitchFamily="34" charset="-120"/>
              </a:rPr>
              <a:t>🤖</a:t>
            </a:r>
            <a:endParaRPr lang="en-US" sz="2187" dirty="0"/>
          </a:p>
        </p:txBody>
      </p:sp>
      <p:sp>
        <p:nvSpPr>
          <p:cNvPr id="13" name="Text 11"/>
          <p:cNvSpPr/>
          <p:nvPr/>
        </p:nvSpPr>
        <p:spPr>
          <a:xfrm>
            <a:off x="9846231" y="3285363"/>
            <a:ext cx="3728918" cy="1587488"/>
          </a:xfrm>
          <a:prstGeom prst="rect">
            <a:avLst/>
          </a:prstGeom>
          <a:noFill/>
          <a:ln/>
        </p:spPr>
        <p:txBody>
          <a:bodyPr wrap="square" rtlCol="0" anchor="t"/>
          <a:lstStyle/>
          <a:p>
            <a:pP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La interfaz intuitiva y amigable del chat bot hace que sea fácil de usar para todo tipo de personas, sin importar su nivel de experiencia.</a:t>
            </a:r>
            <a:endParaRPr lang="en-US" sz="1750" dirty="0"/>
          </a:p>
        </p:txBody>
      </p:sp>
      <p:sp>
        <p:nvSpPr>
          <p:cNvPr id="14" name="Shape 12"/>
          <p:cNvSpPr/>
          <p:nvPr/>
        </p:nvSpPr>
        <p:spPr>
          <a:xfrm>
            <a:off x="833199" y="5313926"/>
            <a:ext cx="12964001" cy="1424390"/>
          </a:xfrm>
          <a:prstGeom prst="roundRect">
            <a:avLst>
              <a:gd name="adj" fmla="val 4680"/>
            </a:avLst>
          </a:prstGeom>
          <a:solidFill>
            <a:srgbClr val="312140"/>
          </a:solidFill>
          <a:ln/>
        </p:spPr>
      </p:sp>
      <p:sp>
        <p:nvSpPr>
          <p:cNvPr id="15" name="Text 13"/>
          <p:cNvSpPr/>
          <p:nvPr/>
        </p:nvSpPr>
        <p:spPr>
          <a:xfrm>
            <a:off x="1055370" y="5534463"/>
            <a:ext cx="3634740" cy="365907"/>
          </a:xfrm>
          <a:prstGeom prst="rect">
            <a:avLst/>
          </a:prstGeom>
          <a:noFill/>
          <a:ln/>
        </p:spPr>
        <p:txBody>
          <a:bodyPr wrap="none" rtlCol="0" anchor="t"/>
          <a:lstStyle/>
          <a:p>
            <a:pP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Disponible las 24 horas </a:t>
            </a:r>
            <a:pPr indent="0" marL="0">
              <a:lnSpc>
                <a:spcPts val="2843"/>
              </a:lnSpc>
              <a:buNone/>
            </a:pPr>
            <a:r>
              <a:rPr lang="en-US" sz="2187" b="1" dirty="0">
                <a:solidFill>
                  <a:srgbClr val="000000"/>
                </a:solidFill>
                <a:latin typeface="Inconsolata" pitchFamily="34" charset="0"/>
                <a:ea typeface="Inconsolata" pitchFamily="34" charset="-122"/>
                <a:cs typeface="Inconsolata" pitchFamily="34" charset="-120"/>
              </a:rPr>
              <a:t>🕰</a:t>
            </a:r>
            <a:endParaRPr lang="en-US" sz="2187" dirty="0"/>
          </a:p>
        </p:txBody>
      </p:sp>
      <p:sp>
        <p:nvSpPr>
          <p:cNvPr id="16" name="Text 14"/>
          <p:cNvSpPr/>
          <p:nvPr/>
        </p:nvSpPr>
        <p:spPr>
          <a:xfrm>
            <a:off x="1055370" y="6120907"/>
            <a:ext cx="12519660" cy="396872"/>
          </a:xfrm>
          <a:prstGeom prst="rect">
            <a:avLst/>
          </a:prstGeom>
          <a:noFill/>
          <a:ln/>
        </p:spPr>
        <p:txBody>
          <a:bodyPr wrap="none" rtlCol="0" anchor="t"/>
          <a:lstStyle/>
          <a:p>
            <a:pP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No hay excusas para no hacer ejercicio. El chat bot está disponible en cualquier momento y desde cualquier lugar.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933559"/>
            <a:ext cx="4443889" cy="716804"/>
          </a:xfrm>
          <a:prstGeom prst="rect">
            <a:avLst/>
          </a:prstGeom>
          <a:noFill/>
          <a:ln/>
        </p:spPr>
        <p:txBody>
          <a:bodyPr wrap="none" rtlCol="0" anchor="t"/>
          <a:lstStyle/>
          <a:p>
            <a:pPr indent="0" marL="0">
              <a:lnSpc>
                <a:spcPts val="5686"/>
              </a:lnSpc>
              <a:buNone/>
            </a:pPr>
            <a:r>
              <a:rPr lang="en-US" sz="4374" b="1" dirty="0">
                <a:solidFill>
                  <a:srgbClr val="FF726D"/>
                </a:solidFill>
                <a:latin typeface="Inconsolata" pitchFamily="34" charset="0"/>
                <a:ea typeface="Inconsolata" pitchFamily="34" charset="-122"/>
                <a:cs typeface="Inconsolata" pitchFamily="34" charset="-120"/>
              </a:rPr>
              <a:t>Casos de éxito</a:t>
            </a:r>
            <a:endParaRPr lang="en-US" sz="4374" dirty="0"/>
          </a:p>
        </p:txBody>
      </p:sp>
      <p:pic>
        <p:nvPicPr>
          <p:cNvPr id="5" name="Image 0" descr="preencoded.png">    </p:cNvPr>
          <p:cNvPicPr>
            <a:picLocks noChangeAspect="1"/>
          </p:cNvPicPr>
          <p:nvPr/>
        </p:nvPicPr>
        <p:blipFill>
          <a:blip r:embed="rId1"/>
          <a:stretch>
            <a:fillRect/>
          </a:stretch>
        </p:blipFill>
        <p:spPr>
          <a:xfrm>
            <a:off x="1475542" y="1981169"/>
            <a:ext cx="2888575" cy="2867336"/>
          </a:xfrm>
          <a:prstGeom prst="rect">
            <a:avLst/>
          </a:prstGeom>
        </p:spPr>
      </p:pic>
      <p:sp>
        <p:nvSpPr>
          <p:cNvPr id="6" name="Text 3"/>
          <p:cNvSpPr/>
          <p:nvPr/>
        </p:nvSpPr>
        <p:spPr>
          <a:xfrm>
            <a:off x="1808798" y="5069042"/>
            <a:ext cx="2221944" cy="358343"/>
          </a:xfrm>
          <a:prstGeom prst="rect">
            <a:avLst/>
          </a:prstGeom>
          <a:noFill/>
          <a:ln/>
        </p:spPr>
        <p:txBody>
          <a:bodyPr wrap="none" rtlCol="0" anchor="t"/>
          <a:lstStyle/>
          <a:p>
            <a:pPr algn="ct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Julia</a:t>
            </a:r>
            <a:endParaRPr lang="en-US" sz="2187" dirty="0"/>
          </a:p>
        </p:txBody>
      </p:sp>
      <p:sp>
        <p:nvSpPr>
          <p:cNvPr id="7" name="Text 4"/>
          <p:cNvSpPr/>
          <p:nvPr/>
        </p:nvSpPr>
        <p:spPr>
          <a:xfrm>
            <a:off x="833199" y="5647922"/>
            <a:ext cx="4173260" cy="1587488"/>
          </a:xfrm>
          <a:prstGeom prst="rect">
            <a:avLst/>
          </a:prstGeom>
          <a:noFill/>
          <a:ln/>
        </p:spPr>
        <p:txBody>
          <a:bodyPr wrap="square" rtlCol="0" anchor="t"/>
          <a:lstStyle/>
          <a:p>
            <a:pPr algn="ct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Desde que empecé a usar el chat bot de fitness, he logrado bajar 5 kilos en 3 meses y mi salud y forma física han mejorado notablemente.</a:t>
            </a:r>
            <a:endParaRPr lang="en-US" sz="1750" dirty="0"/>
          </a:p>
        </p:txBody>
      </p:sp>
      <p:pic>
        <p:nvPicPr>
          <p:cNvPr id="8" name="Image 1" descr="preencoded.png">    </p:cNvPr>
          <p:cNvPicPr>
            <a:picLocks noChangeAspect="1"/>
          </p:cNvPicPr>
          <p:nvPr/>
        </p:nvPicPr>
        <p:blipFill>
          <a:blip r:embed="rId2"/>
          <a:stretch>
            <a:fillRect/>
          </a:stretch>
        </p:blipFill>
        <p:spPr>
          <a:xfrm>
            <a:off x="5870972" y="1981169"/>
            <a:ext cx="2888575" cy="2867336"/>
          </a:xfrm>
          <a:prstGeom prst="rect">
            <a:avLst/>
          </a:prstGeom>
        </p:spPr>
      </p:pic>
      <p:sp>
        <p:nvSpPr>
          <p:cNvPr id="9" name="Text 5"/>
          <p:cNvSpPr/>
          <p:nvPr/>
        </p:nvSpPr>
        <p:spPr>
          <a:xfrm>
            <a:off x="6204228" y="5069042"/>
            <a:ext cx="2221944" cy="358343"/>
          </a:xfrm>
          <a:prstGeom prst="rect">
            <a:avLst/>
          </a:prstGeom>
          <a:noFill/>
          <a:ln/>
        </p:spPr>
        <p:txBody>
          <a:bodyPr wrap="none" rtlCol="0" anchor="t"/>
          <a:lstStyle/>
          <a:p>
            <a:pPr algn="ct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José</a:t>
            </a:r>
            <a:endParaRPr lang="en-US" sz="2187" dirty="0"/>
          </a:p>
        </p:txBody>
      </p:sp>
      <p:sp>
        <p:nvSpPr>
          <p:cNvPr id="10" name="Text 6"/>
          <p:cNvSpPr/>
          <p:nvPr/>
        </p:nvSpPr>
        <p:spPr>
          <a:xfrm>
            <a:off x="5228630" y="5647922"/>
            <a:ext cx="4173260" cy="1587488"/>
          </a:xfrm>
          <a:prstGeom prst="rect">
            <a:avLst/>
          </a:prstGeom>
          <a:noFill/>
          <a:ln/>
        </p:spPr>
        <p:txBody>
          <a:bodyPr wrap="square" rtlCol="0" anchor="t"/>
          <a:lstStyle/>
          <a:p>
            <a:pPr algn="ct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Gracias al chat bot, he empezado a correr todos los días y he mejorado mi resistencia, mi velocidad y mi rendimiento en general.</a:t>
            </a:r>
            <a:endParaRPr lang="en-US" sz="1750" dirty="0"/>
          </a:p>
        </p:txBody>
      </p:sp>
      <p:pic>
        <p:nvPicPr>
          <p:cNvPr id="11" name="Image 2" descr="preencoded.png">    </p:cNvPr>
          <p:cNvPicPr>
            <a:picLocks noChangeAspect="1"/>
          </p:cNvPicPr>
          <p:nvPr/>
        </p:nvPicPr>
        <p:blipFill>
          <a:blip r:embed="rId3"/>
          <a:stretch>
            <a:fillRect/>
          </a:stretch>
        </p:blipFill>
        <p:spPr>
          <a:xfrm>
            <a:off x="10266402" y="1981169"/>
            <a:ext cx="2888575" cy="2867336"/>
          </a:xfrm>
          <a:prstGeom prst="rect">
            <a:avLst/>
          </a:prstGeom>
        </p:spPr>
      </p:pic>
      <p:sp>
        <p:nvSpPr>
          <p:cNvPr id="12" name="Text 7"/>
          <p:cNvSpPr/>
          <p:nvPr/>
        </p:nvSpPr>
        <p:spPr>
          <a:xfrm>
            <a:off x="10599658" y="5069042"/>
            <a:ext cx="2221944" cy="358343"/>
          </a:xfrm>
          <a:prstGeom prst="rect">
            <a:avLst/>
          </a:prstGeom>
          <a:noFill/>
          <a:ln/>
        </p:spPr>
        <p:txBody>
          <a:bodyPr wrap="none" rtlCol="0" anchor="t"/>
          <a:lstStyle/>
          <a:p>
            <a:pPr algn="ct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Marcela</a:t>
            </a:r>
            <a:endParaRPr lang="en-US" sz="2187" dirty="0"/>
          </a:p>
        </p:txBody>
      </p:sp>
      <p:sp>
        <p:nvSpPr>
          <p:cNvPr id="13" name="Text 8"/>
          <p:cNvSpPr/>
          <p:nvPr/>
        </p:nvSpPr>
        <p:spPr>
          <a:xfrm>
            <a:off x="9624060" y="5647922"/>
            <a:ext cx="4173260" cy="1587488"/>
          </a:xfrm>
          <a:prstGeom prst="rect">
            <a:avLst/>
          </a:prstGeom>
          <a:noFill/>
          <a:ln/>
        </p:spPr>
        <p:txBody>
          <a:bodyPr wrap="square" rtlCol="0" anchor="t"/>
          <a:lstStyle/>
          <a:p>
            <a:pPr algn="ct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El chat bot ha sido una gran ayuda para mí porque me guía en mi entrenamiento diario, me motiva y me enseña nuevos ejercicios para seguir mejorando.</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1239900"/>
            <a:ext cx="4443889" cy="716804"/>
          </a:xfrm>
          <a:prstGeom prst="rect">
            <a:avLst/>
          </a:prstGeom>
          <a:noFill/>
          <a:ln/>
        </p:spPr>
        <p:txBody>
          <a:bodyPr wrap="none" rtlCol="0" anchor="t"/>
          <a:lstStyle/>
          <a:p>
            <a:pPr indent="0" marL="0">
              <a:lnSpc>
                <a:spcPts val="5686"/>
              </a:lnSpc>
              <a:buNone/>
            </a:pPr>
            <a:r>
              <a:rPr lang="en-US" sz="4374" b="1" dirty="0">
                <a:solidFill>
                  <a:srgbClr val="FF726D"/>
                </a:solidFill>
                <a:latin typeface="Inconsolata" pitchFamily="34" charset="0"/>
                <a:ea typeface="Inconsolata" pitchFamily="34" charset="-122"/>
                <a:cs typeface="Inconsolata" pitchFamily="34" charset="-120"/>
              </a:rPr>
              <a:t>Cómo Funciona</a:t>
            </a:r>
            <a:endParaRPr lang="en-US" sz="4374" dirty="0"/>
          </a:p>
        </p:txBody>
      </p:sp>
      <p:sp>
        <p:nvSpPr>
          <p:cNvPr id="5" name="Shape 3"/>
          <p:cNvSpPr/>
          <p:nvPr/>
        </p:nvSpPr>
        <p:spPr>
          <a:xfrm>
            <a:off x="7307580" y="2287510"/>
            <a:ext cx="15240" cy="4641678"/>
          </a:xfrm>
          <a:prstGeom prst="rect">
            <a:avLst/>
          </a:prstGeom>
          <a:solidFill>
            <a:srgbClr val="FF6680"/>
          </a:solidFill>
          <a:ln/>
        </p:spPr>
      </p:sp>
      <p:sp>
        <p:nvSpPr>
          <p:cNvPr id="6" name="Shape 4"/>
          <p:cNvSpPr/>
          <p:nvPr/>
        </p:nvSpPr>
        <p:spPr>
          <a:xfrm>
            <a:off x="7565172" y="2679655"/>
            <a:ext cx="777597" cy="15128"/>
          </a:xfrm>
          <a:prstGeom prst="rect">
            <a:avLst/>
          </a:prstGeom>
          <a:solidFill>
            <a:srgbClr val="FF6680"/>
          </a:solidFill>
          <a:ln/>
        </p:spPr>
      </p:sp>
      <p:sp>
        <p:nvSpPr>
          <p:cNvPr id="7" name="Shape 5"/>
          <p:cNvSpPr/>
          <p:nvPr/>
        </p:nvSpPr>
        <p:spPr>
          <a:xfrm>
            <a:off x="7065228" y="2439144"/>
            <a:ext cx="499943" cy="496267"/>
          </a:xfrm>
          <a:prstGeom prst="roundRect">
            <a:avLst>
              <a:gd name="adj" fmla="val 13432"/>
            </a:avLst>
          </a:prstGeom>
          <a:solidFill>
            <a:srgbClr val="312140"/>
          </a:solidFill>
          <a:ln/>
        </p:spPr>
      </p:sp>
      <p:sp>
        <p:nvSpPr>
          <p:cNvPr id="8" name="Text 6"/>
          <p:cNvSpPr/>
          <p:nvPr/>
        </p:nvSpPr>
        <p:spPr>
          <a:xfrm>
            <a:off x="7231320" y="2472237"/>
            <a:ext cx="167640" cy="429964"/>
          </a:xfrm>
          <a:prstGeom prst="rect">
            <a:avLst/>
          </a:prstGeom>
          <a:noFill/>
          <a:ln/>
        </p:spPr>
        <p:txBody>
          <a:bodyPr wrap="none" rtlCol="0" anchor="t"/>
          <a:lstStyle/>
          <a:p>
            <a:pPr algn="ctr" indent="0" marL="0">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9" name="Text 7"/>
          <p:cNvSpPr/>
          <p:nvPr/>
        </p:nvSpPr>
        <p:spPr>
          <a:xfrm>
            <a:off x="8537258" y="2508047"/>
            <a:ext cx="2221944" cy="358343"/>
          </a:xfrm>
          <a:prstGeom prst="rect">
            <a:avLst/>
          </a:prstGeom>
          <a:noFill/>
          <a:ln/>
        </p:spPr>
        <p:txBody>
          <a:bodyPr wrap="none" rtlCol="0" anchor="t"/>
          <a:lstStyle/>
          <a:p>
            <a:pPr algn="l"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Paso 1</a:t>
            </a:r>
            <a:endParaRPr lang="en-US" sz="2187" dirty="0"/>
          </a:p>
        </p:txBody>
      </p:sp>
      <p:sp>
        <p:nvSpPr>
          <p:cNvPr id="10" name="Text 8"/>
          <p:cNvSpPr/>
          <p:nvPr/>
        </p:nvSpPr>
        <p:spPr>
          <a:xfrm>
            <a:off x="8537258" y="3086927"/>
            <a:ext cx="5259943" cy="1190616"/>
          </a:xfrm>
          <a:prstGeom prst="rect">
            <a:avLst/>
          </a:prstGeom>
          <a:noFill/>
          <a:ln/>
        </p:spPr>
        <p:txBody>
          <a:bodyPr wrap="square" rtlCol="0" anchor="t"/>
          <a:lstStyle/>
          <a:p>
            <a:pPr algn="l" indent="0" marL="0">
              <a:lnSpc>
                <a:spcPts val="3149"/>
              </a:lnSpc>
              <a:buNone/>
            </a:pPr>
            <a:r>
              <a:rPr lang="en-US" sz="1750" dirty="0">
                <a:solidFill>
                  <a:srgbClr val="DAD1E6"/>
                </a:solidFill>
                <a:latin typeface="Fira Sans" pitchFamily="34" charset="0"/>
                <a:ea typeface="Fira Sans" pitchFamily="34" charset="-122"/>
                <a:cs typeface="Fira Sans" pitchFamily="34" charset="-120"/>
              </a:rPr>
              <a:t>El chat bot te hace algunas preguntas sobre tu nivel de actividad física, tus objetivos y tus preferencias.</a:t>
            </a:r>
            <a:endParaRPr lang="en-US" sz="1750" dirty="0"/>
          </a:p>
        </p:txBody>
      </p:sp>
      <p:sp>
        <p:nvSpPr>
          <p:cNvPr id="11" name="Shape 9"/>
          <p:cNvSpPr/>
          <p:nvPr/>
        </p:nvSpPr>
        <p:spPr>
          <a:xfrm>
            <a:off x="6287631" y="3782340"/>
            <a:ext cx="777597" cy="15128"/>
          </a:xfrm>
          <a:prstGeom prst="rect">
            <a:avLst/>
          </a:prstGeom>
          <a:solidFill>
            <a:srgbClr val="FF6680"/>
          </a:solidFill>
          <a:ln/>
        </p:spPr>
      </p:sp>
      <p:sp>
        <p:nvSpPr>
          <p:cNvPr id="12" name="Shape 10"/>
          <p:cNvSpPr/>
          <p:nvPr/>
        </p:nvSpPr>
        <p:spPr>
          <a:xfrm>
            <a:off x="7065228" y="3541829"/>
            <a:ext cx="499943" cy="496267"/>
          </a:xfrm>
          <a:prstGeom prst="roundRect">
            <a:avLst>
              <a:gd name="adj" fmla="val 13432"/>
            </a:avLst>
          </a:prstGeom>
          <a:solidFill>
            <a:srgbClr val="312140"/>
          </a:solidFill>
          <a:ln/>
        </p:spPr>
      </p:sp>
      <p:sp>
        <p:nvSpPr>
          <p:cNvPr id="13" name="Text 11"/>
          <p:cNvSpPr/>
          <p:nvPr/>
        </p:nvSpPr>
        <p:spPr>
          <a:xfrm>
            <a:off x="7231320" y="3574922"/>
            <a:ext cx="167640" cy="429964"/>
          </a:xfrm>
          <a:prstGeom prst="rect">
            <a:avLst/>
          </a:prstGeom>
          <a:noFill/>
          <a:ln/>
        </p:spPr>
        <p:txBody>
          <a:bodyPr wrap="none" rtlCol="0" anchor="t"/>
          <a:lstStyle/>
          <a:p>
            <a:pPr algn="ctr" indent="0" marL="0">
              <a:lnSpc>
                <a:spcPts val="3412"/>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4" name="Text 12"/>
          <p:cNvSpPr/>
          <p:nvPr/>
        </p:nvSpPr>
        <p:spPr>
          <a:xfrm>
            <a:off x="3871198" y="3610732"/>
            <a:ext cx="2221944" cy="358343"/>
          </a:xfrm>
          <a:prstGeom prst="rect">
            <a:avLst/>
          </a:prstGeom>
          <a:noFill/>
          <a:ln/>
        </p:spPr>
        <p:txBody>
          <a:bodyPr wrap="none" rtlCol="0" anchor="t"/>
          <a:lstStyle/>
          <a:p>
            <a:pPr algn="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Paso 2</a:t>
            </a:r>
            <a:endParaRPr lang="en-US" sz="2187" dirty="0"/>
          </a:p>
        </p:txBody>
      </p:sp>
      <p:sp>
        <p:nvSpPr>
          <p:cNvPr id="15" name="Text 13"/>
          <p:cNvSpPr/>
          <p:nvPr/>
        </p:nvSpPr>
        <p:spPr>
          <a:xfrm>
            <a:off x="833199" y="4189612"/>
            <a:ext cx="5259943" cy="1190616"/>
          </a:xfrm>
          <a:prstGeom prst="rect">
            <a:avLst/>
          </a:prstGeom>
          <a:noFill/>
          <a:ln/>
        </p:spPr>
        <p:txBody>
          <a:bodyPr wrap="square" rtlCol="0" anchor="t"/>
          <a:lstStyle/>
          <a:p>
            <a:pPr algn="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El chat bot te propone una rutina de entrenamiento personalizada con diferentes ejercicios, series y repeticiones.</a:t>
            </a:r>
            <a:endParaRPr lang="en-US" sz="1750" dirty="0"/>
          </a:p>
        </p:txBody>
      </p:sp>
      <p:sp>
        <p:nvSpPr>
          <p:cNvPr id="16" name="Shape 14"/>
          <p:cNvSpPr/>
          <p:nvPr/>
        </p:nvSpPr>
        <p:spPr>
          <a:xfrm>
            <a:off x="7565172" y="5110762"/>
            <a:ext cx="777597" cy="15128"/>
          </a:xfrm>
          <a:prstGeom prst="rect">
            <a:avLst/>
          </a:prstGeom>
          <a:solidFill>
            <a:srgbClr val="FF6680"/>
          </a:solidFill>
          <a:ln/>
        </p:spPr>
      </p:sp>
      <p:sp>
        <p:nvSpPr>
          <p:cNvPr id="17" name="Shape 15"/>
          <p:cNvSpPr/>
          <p:nvPr/>
        </p:nvSpPr>
        <p:spPr>
          <a:xfrm>
            <a:off x="7065228" y="4870252"/>
            <a:ext cx="499943" cy="496267"/>
          </a:xfrm>
          <a:prstGeom prst="roundRect">
            <a:avLst>
              <a:gd name="adj" fmla="val 13432"/>
            </a:avLst>
          </a:prstGeom>
          <a:solidFill>
            <a:srgbClr val="312140"/>
          </a:solidFill>
          <a:ln/>
        </p:spPr>
      </p:sp>
      <p:sp>
        <p:nvSpPr>
          <p:cNvPr id="18" name="Text 16"/>
          <p:cNvSpPr/>
          <p:nvPr/>
        </p:nvSpPr>
        <p:spPr>
          <a:xfrm>
            <a:off x="7231320" y="4903344"/>
            <a:ext cx="167640" cy="429964"/>
          </a:xfrm>
          <a:prstGeom prst="rect">
            <a:avLst/>
          </a:prstGeom>
          <a:noFill/>
          <a:ln/>
        </p:spPr>
        <p:txBody>
          <a:bodyPr wrap="none" rtlCol="0" anchor="t"/>
          <a:lstStyle/>
          <a:p>
            <a:pPr algn="ctr" indent="0" marL="0">
              <a:lnSpc>
                <a:spcPts val="3412"/>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9" name="Text 17"/>
          <p:cNvSpPr/>
          <p:nvPr/>
        </p:nvSpPr>
        <p:spPr>
          <a:xfrm>
            <a:off x="8537258" y="4939155"/>
            <a:ext cx="2221944" cy="358343"/>
          </a:xfrm>
          <a:prstGeom prst="rect">
            <a:avLst/>
          </a:prstGeom>
          <a:noFill/>
          <a:ln/>
        </p:spPr>
        <p:txBody>
          <a:bodyPr wrap="none" rtlCol="0" anchor="t"/>
          <a:lstStyle/>
          <a:p>
            <a:pPr algn="l"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Paso 3</a:t>
            </a:r>
            <a:endParaRPr lang="en-US" sz="2187" dirty="0"/>
          </a:p>
        </p:txBody>
      </p:sp>
      <p:sp>
        <p:nvSpPr>
          <p:cNvPr id="20" name="Text 18"/>
          <p:cNvSpPr/>
          <p:nvPr/>
        </p:nvSpPr>
        <p:spPr>
          <a:xfrm>
            <a:off x="8537258" y="5518035"/>
            <a:ext cx="5259943" cy="1190616"/>
          </a:xfrm>
          <a:prstGeom prst="rect">
            <a:avLst/>
          </a:prstGeom>
          <a:noFill/>
          <a:ln/>
        </p:spPr>
        <p:txBody>
          <a:bodyPr wrap="square" rtlCol="0" anchor="t"/>
          <a:lstStyle/>
          <a:p>
            <a:pPr algn="l" indent="0" marL="0">
              <a:lnSpc>
                <a:spcPts val="3149"/>
              </a:lnSpc>
              <a:buNone/>
            </a:pPr>
            <a:r>
              <a:rPr lang="en-US" sz="1750" dirty="0">
                <a:solidFill>
                  <a:srgbClr val="DAD1E6"/>
                </a:solidFill>
                <a:latin typeface="Fira Sans" pitchFamily="34" charset="0"/>
                <a:ea typeface="Fira Sans" pitchFamily="34" charset="-122"/>
                <a:cs typeface="Fira Sans" pitchFamily="34" charset="-120"/>
              </a:rPr>
              <a:t>El chat bot te anima y te motiva durante todo el proceso para que no pierdas la motivación y sigas esforzándote.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2210098"/>
            <a:ext cx="7477601" cy="1433609"/>
          </a:xfrm>
          <a:prstGeom prst="rect">
            <a:avLst/>
          </a:prstGeom>
          <a:noFill/>
          <a:ln/>
        </p:spPr>
        <p:txBody>
          <a:bodyPr wrap="square" rtlCol="0" anchor="t"/>
          <a:lstStyle/>
          <a:p>
            <a:pPr indent="0" marL="0">
              <a:lnSpc>
                <a:spcPts val="5686"/>
              </a:lnSpc>
              <a:buNone/>
            </a:pPr>
            <a:r>
              <a:rPr lang="en-US" sz="4374" b="1" dirty="0">
                <a:solidFill>
                  <a:srgbClr val="FF726D"/>
                </a:solidFill>
                <a:latin typeface="Inconsolata" pitchFamily="34" charset="0"/>
                <a:ea typeface="Inconsolata" pitchFamily="34" charset="-122"/>
                <a:cs typeface="Inconsolata" pitchFamily="34" charset="-120"/>
              </a:rPr>
              <a:t>Cómo Integrarlo en tu Rutina Diaria</a:t>
            </a:r>
            <a:endParaRPr lang="en-US" sz="4374" dirty="0"/>
          </a:p>
        </p:txBody>
      </p:sp>
      <p:sp>
        <p:nvSpPr>
          <p:cNvPr id="5" name="Text 3"/>
          <p:cNvSpPr/>
          <p:nvPr/>
        </p:nvSpPr>
        <p:spPr>
          <a:xfrm>
            <a:off x="833199" y="3974512"/>
            <a:ext cx="7477601" cy="1984360"/>
          </a:xfrm>
          <a:prstGeom prst="rect">
            <a:avLst/>
          </a:prstGeom>
          <a:noFill/>
          <a:ln/>
        </p:spPr>
        <p:txBody>
          <a:bodyPr wrap="square" rtlCol="0" anchor="t"/>
          <a:lstStyle/>
          <a:p>
            <a:pP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El chat bot es muy fácil de integrar en tu rutina diaria de ejercicio. Puedes usarlo en cualquier momento y desde cualquier lugar, incluso si no tienes tiempo de ir al gimnasio. Solo necesitas tu teléfono móvil y ganas de mejorar tu salud y forma física. ¡Inténtalo y verás que los resultados están asegurados!</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169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6319599" y="1371324"/>
            <a:ext cx="5920740" cy="716804"/>
          </a:xfrm>
          <a:prstGeom prst="rect">
            <a:avLst/>
          </a:prstGeom>
          <a:noFill/>
          <a:ln/>
        </p:spPr>
        <p:txBody>
          <a:bodyPr wrap="none" rtlCol="0" anchor="t"/>
          <a:lstStyle/>
          <a:p>
            <a:pPr indent="0" marL="0">
              <a:lnSpc>
                <a:spcPts val="5686"/>
              </a:lnSpc>
              <a:buNone/>
            </a:pPr>
            <a:r>
              <a:rPr lang="en-US" sz="4374" b="1" dirty="0">
                <a:solidFill>
                  <a:srgbClr val="FF726D"/>
                </a:solidFill>
                <a:latin typeface="Inconsolata" pitchFamily="34" charset="0"/>
                <a:ea typeface="Inconsolata" pitchFamily="34" charset="-122"/>
                <a:cs typeface="Inconsolata" pitchFamily="34" charset="-120"/>
              </a:rPr>
              <a:t>Retos y Oportunidades</a:t>
            </a:r>
            <a:endParaRPr lang="en-US" sz="4374" dirty="0"/>
          </a:p>
        </p:txBody>
      </p:sp>
      <p:sp>
        <p:nvSpPr>
          <p:cNvPr id="5" name="Shape 3"/>
          <p:cNvSpPr/>
          <p:nvPr/>
        </p:nvSpPr>
        <p:spPr>
          <a:xfrm>
            <a:off x="6319599" y="2570568"/>
            <a:ext cx="499943" cy="496267"/>
          </a:xfrm>
          <a:prstGeom prst="roundRect">
            <a:avLst>
              <a:gd name="adj" fmla="val 13432"/>
            </a:avLst>
          </a:prstGeom>
          <a:solidFill>
            <a:srgbClr val="312140"/>
          </a:solidFill>
          <a:ln/>
        </p:spPr>
      </p:sp>
      <p:sp>
        <p:nvSpPr>
          <p:cNvPr id="6" name="Text 4"/>
          <p:cNvSpPr/>
          <p:nvPr/>
        </p:nvSpPr>
        <p:spPr>
          <a:xfrm>
            <a:off x="6485692" y="2603661"/>
            <a:ext cx="167640" cy="429964"/>
          </a:xfrm>
          <a:prstGeom prst="rect">
            <a:avLst/>
          </a:prstGeom>
          <a:noFill/>
          <a:ln/>
        </p:spPr>
        <p:txBody>
          <a:bodyPr wrap="none" rtlCol="0" anchor="t"/>
          <a:lstStyle/>
          <a:p>
            <a:pPr algn="ctr" indent="0" marL="0">
              <a:lnSpc>
                <a:spcPts val="3412"/>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7041713" y="2639471"/>
            <a:ext cx="2221944" cy="365907"/>
          </a:xfrm>
          <a:prstGeom prst="rect">
            <a:avLst/>
          </a:prstGeom>
          <a:noFill/>
          <a:ln/>
        </p:spPr>
        <p:txBody>
          <a:bodyPr wrap="none" rtlCol="0" anchor="t"/>
          <a:lstStyle/>
          <a:p>
            <a:pP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Retos </a:t>
            </a:r>
            <a:pPr indent="0" marL="0">
              <a:lnSpc>
                <a:spcPts val="2843"/>
              </a:lnSpc>
              <a:buNone/>
            </a:pPr>
            <a:r>
              <a:rPr lang="en-US" sz="2187" b="1" dirty="0">
                <a:solidFill>
                  <a:srgbClr val="000000"/>
                </a:solidFill>
                <a:latin typeface="Inconsolata" pitchFamily="34" charset="0"/>
                <a:ea typeface="Inconsolata" pitchFamily="34" charset="-122"/>
                <a:cs typeface="Inconsolata" pitchFamily="34" charset="-120"/>
              </a:rPr>
              <a:t>🤔</a:t>
            </a:r>
            <a:endParaRPr lang="en-US" sz="2187" dirty="0"/>
          </a:p>
        </p:txBody>
      </p:sp>
      <p:sp>
        <p:nvSpPr>
          <p:cNvPr id="8" name="Text 6"/>
          <p:cNvSpPr/>
          <p:nvPr/>
        </p:nvSpPr>
        <p:spPr>
          <a:xfrm>
            <a:off x="7041713" y="3225915"/>
            <a:ext cx="2905601" cy="2778105"/>
          </a:xfrm>
          <a:prstGeom prst="rect">
            <a:avLst/>
          </a:prstGeom>
          <a:noFill/>
          <a:ln/>
        </p:spPr>
        <p:txBody>
          <a:bodyPr wrap="square" rtlCol="0" anchor="t"/>
          <a:lstStyle/>
          <a:p>
            <a:pP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El desarrollo del chat bot de fitness es un desafío constante, ya que es necesario estar actualizando y mejorando constantemente sus algoritmos y funciones.</a:t>
            </a:r>
            <a:endParaRPr lang="en-US" sz="1750" dirty="0"/>
          </a:p>
        </p:txBody>
      </p:sp>
      <p:sp>
        <p:nvSpPr>
          <p:cNvPr id="9" name="Shape 7"/>
          <p:cNvSpPr/>
          <p:nvPr/>
        </p:nvSpPr>
        <p:spPr>
          <a:xfrm>
            <a:off x="10169485" y="2570568"/>
            <a:ext cx="499943" cy="496267"/>
          </a:xfrm>
          <a:prstGeom prst="roundRect">
            <a:avLst>
              <a:gd name="adj" fmla="val 13432"/>
            </a:avLst>
          </a:prstGeom>
          <a:solidFill>
            <a:srgbClr val="312140"/>
          </a:solidFill>
          <a:ln/>
        </p:spPr>
      </p:sp>
      <p:sp>
        <p:nvSpPr>
          <p:cNvPr id="10" name="Text 8"/>
          <p:cNvSpPr/>
          <p:nvPr/>
        </p:nvSpPr>
        <p:spPr>
          <a:xfrm>
            <a:off x="10335578" y="2603661"/>
            <a:ext cx="167640" cy="429964"/>
          </a:xfrm>
          <a:prstGeom prst="rect">
            <a:avLst/>
          </a:prstGeom>
          <a:noFill/>
          <a:ln/>
        </p:spPr>
        <p:txBody>
          <a:bodyPr wrap="none" rtlCol="0" anchor="t"/>
          <a:lstStyle/>
          <a:p>
            <a:pPr algn="ctr" indent="0" marL="0">
              <a:lnSpc>
                <a:spcPts val="3412"/>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10891599" y="2639471"/>
            <a:ext cx="2263140" cy="365907"/>
          </a:xfrm>
          <a:prstGeom prst="rect">
            <a:avLst/>
          </a:prstGeom>
          <a:noFill/>
          <a:ln/>
        </p:spPr>
        <p:txBody>
          <a:bodyPr wrap="none" rtlCol="0" anchor="t"/>
          <a:lstStyle/>
          <a:p>
            <a:pPr indent="0" marL="0">
              <a:lnSpc>
                <a:spcPts val="2843"/>
              </a:lnSpc>
              <a:buNone/>
            </a:pPr>
            <a:r>
              <a:rPr lang="en-US" sz="2187" b="1" dirty="0">
                <a:solidFill>
                  <a:srgbClr val="FF726D"/>
                </a:solidFill>
                <a:latin typeface="Inconsolata" pitchFamily="34" charset="0"/>
                <a:ea typeface="Inconsolata" pitchFamily="34" charset="-122"/>
                <a:cs typeface="Inconsolata" pitchFamily="34" charset="-120"/>
              </a:rPr>
              <a:t>Oportunidades </a:t>
            </a:r>
            <a:pPr indent="0" marL="0">
              <a:lnSpc>
                <a:spcPts val="2843"/>
              </a:lnSpc>
              <a:buNone/>
            </a:pPr>
            <a:r>
              <a:rPr lang="en-US" sz="2187" b="1" dirty="0">
                <a:solidFill>
                  <a:srgbClr val="000000"/>
                </a:solidFill>
                <a:latin typeface="Inconsolata" pitchFamily="34" charset="0"/>
                <a:ea typeface="Inconsolata" pitchFamily="34" charset="-122"/>
                <a:cs typeface="Inconsolata" pitchFamily="34" charset="-120"/>
              </a:rPr>
              <a:t>🚀</a:t>
            </a:r>
            <a:endParaRPr lang="en-US" sz="2187" dirty="0"/>
          </a:p>
        </p:txBody>
      </p:sp>
      <p:sp>
        <p:nvSpPr>
          <p:cNvPr id="12" name="Text 10"/>
          <p:cNvSpPr/>
          <p:nvPr/>
        </p:nvSpPr>
        <p:spPr>
          <a:xfrm>
            <a:off x="10891599" y="3225915"/>
            <a:ext cx="2905601" cy="3571849"/>
          </a:xfrm>
          <a:prstGeom prst="rect">
            <a:avLst/>
          </a:prstGeom>
          <a:noFill/>
          <a:ln/>
        </p:spPr>
        <p:txBody>
          <a:bodyPr wrap="square" rtlCol="0" anchor="t"/>
          <a:lstStyle/>
          <a:p>
            <a:pP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El chat bot de fitness tiene un gran potencial para mejorar la salud y la forma física de millones de personas en todo el mundo, lo que representa una enorme oportunidad para las empresas y los desarrolladores.</a:t>
            </a:r>
            <a:endParaRPr lang="en-US" sz="1750" dirty="0"/>
          </a:p>
        </p:txBody>
      </p:sp>
      <p:pic>
        <p:nvPicPr>
          <p:cNvPr id="13" name="Image 0" descr="preencoded.png">    </p:cNvPr>
          <p:cNvPicPr>
            <a:picLocks noChangeAspect="1"/>
          </p:cNvPicPr>
          <p:nvPr/>
        </p:nvPicPr>
        <p:blipFill>
          <a:blip r:embed="rId1"/>
          <a:stretch>
            <a:fillRect/>
          </a:stretch>
        </p:blipFill>
        <p:spPr>
          <a:xfrm>
            <a:off x="0" y="0"/>
            <a:ext cx="5486400" cy="81690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1658873"/>
            <a:ext cx="8458200" cy="716804"/>
          </a:xfrm>
          <a:prstGeom prst="rect">
            <a:avLst/>
          </a:prstGeom>
          <a:noFill/>
          <a:ln/>
        </p:spPr>
        <p:txBody>
          <a:bodyPr wrap="none" rtlCol="0" anchor="t"/>
          <a:lstStyle/>
          <a:p>
            <a:pPr indent="0" marL="0">
              <a:lnSpc>
                <a:spcPts val="5686"/>
              </a:lnSpc>
              <a:buNone/>
            </a:pPr>
            <a:r>
              <a:rPr lang="en-US" sz="4374" b="1" dirty="0">
                <a:solidFill>
                  <a:srgbClr val="FF726D"/>
                </a:solidFill>
                <a:latin typeface="Inconsolata" pitchFamily="34" charset="0"/>
                <a:ea typeface="Inconsolata" pitchFamily="34" charset="-122"/>
                <a:cs typeface="Inconsolata" pitchFamily="34" charset="-120"/>
              </a:rPr>
              <a:t>Conclusiones y Recomendaciones</a:t>
            </a:r>
            <a:endParaRPr lang="en-US" sz="4374" dirty="0"/>
          </a:p>
        </p:txBody>
      </p:sp>
      <p:sp>
        <p:nvSpPr>
          <p:cNvPr id="5" name="Text 3"/>
          <p:cNvSpPr/>
          <p:nvPr/>
        </p:nvSpPr>
        <p:spPr>
          <a:xfrm>
            <a:off x="833199" y="3037289"/>
            <a:ext cx="2666286" cy="429964"/>
          </a:xfrm>
          <a:prstGeom prst="rect">
            <a:avLst/>
          </a:prstGeom>
          <a:noFill/>
          <a:ln/>
        </p:spPr>
        <p:txBody>
          <a:bodyPr wrap="none" rtlCol="0" anchor="t"/>
          <a:lstStyle/>
          <a:p>
            <a:pPr indent="0" marL="0">
              <a:lnSpc>
                <a:spcPts val="3412"/>
              </a:lnSpc>
              <a:buNone/>
            </a:pPr>
            <a:r>
              <a:rPr lang="en-US" sz="2624" b="1" dirty="0">
                <a:solidFill>
                  <a:srgbClr val="FF726D"/>
                </a:solidFill>
                <a:latin typeface="Inconsolata" pitchFamily="34" charset="0"/>
                <a:ea typeface="Inconsolata" pitchFamily="34" charset="-122"/>
                <a:cs typeface="Inconsolata" pitchFamily="34" charset="-120"/>
              </a:rPr>
              <a:t>Conclusiones</a:t>
            </a:r>
            <a:endParaRPr lang="en-US" sz="2624" dirty="0"/>
          </a:p>
        </p:txBody>
      </p:sp>
      <p:sp>
        <p:nvSpPr>
          <p:cNvPr id="6" name="Text 4"/>
          <p:cNvSpPr/>
          <p:nvPr/>
        </p:nvSpPr>
        <p:spPr>
          <a:xfrm>
            <a:off x="833199" y="3798059"/>
            <a:ext cx="6211014" cy="1190616"/>
          </a:xfrm>
          <a:prstGeom prst="rect">
            <a:avLst/>
          </a:prstGeom>
          <a:noFill/>
          <a:ln/>
        </p:spPr>
        <p:txBody>
          <a:bodyPr wrap="square" rtlCol="0" anchor="t"/>
          <a:lstStyle/>
          <a:p>
            <a:pPr indent="0" marL="0">
              <a:lnSpc>
                <a:spcPts val="3149"/>
              </a:lnSpc>
              <a:buNone/>
            </a:pPr>
            <a:r>
              <a:rPr lang="en-US" sz="1750" dirty="0">
                <a:solidFill>
                  <a:srgbClr val="DAD1E6"/>
                </a:solidFill>
                <a:latin typeface="Fira Sans" pitchFamily="34" charset="0"/>
                <a:ea typeface="Fira Sans" pitchFamily="34" charset="-122"/>
                <a:cs typeface="Fira Sans" pitchFamily="34" charset="-120"/>
              </a:rPr>
              <a:t>El chat bot de fitness es una herramienta muy útil y efectiva para lograr tus objetivos de ejercicio de una manera más sencilla y divertida.</a:t>
            </a:r>
            <a:endParaRPr lang="en-US" sz="1750" dirty="0"/>
          </a:p>
        </p:txBody>
      </p:sp>
      <p:sp>
        <p:nvSpPr>
          <p:cNvPr id="7" name="Text 5"/>
          <p:cNvSpPr/>
          <p:nvPr/>
        </p:nvSpPr>
        <p:spPr>
          <a:xfrm>
            <a:off x="7593806" y="3037289"/>
            <a:ext cx="2666286" cy="429964"/>
          </a:xfrm>
          <a:prstGeom prst="rect">
            <a:avLst/>
          </a:prstGeom>
          <a:noFill/>
          <a:ln/>
        </p:spPr>
        <p:txBody>
          <a:bodyPr wrap="none" rtlCol="0" anchor="t"/>
          <a:lstStyle/>
          <a:p>
            <a:pPr indent="0" marL="0">
              <a:lnSpc>
                <a:spcPts val="3412"/>
              </a:lnSpc>
              <a:buNone/>
            </a:pPr>
            <a:r>
              <a:rPr lang="en-US" sz="2624" b="1" dirty="0">
                <a:solidFill>
                  <a:srgbClr val="FF726D"/>
                </a:solidFill>
                <a:latin typeface="Inconsolata" pitchFamily="34" charset="0"/>
                <a:ea typeface="Inconsolata" pitchFamily="34" charset="-122"/>
                <a:cs typeface="Inconsolata" pitchFamily="34" charset="-120"/>
              </a:rPr>
              <a:t>Recomendaciones</a:t>
            </a:r>
            <a:endParaRPr lang="en-US" sz="2624" dirty="0"/>
          </a:p>
        </p:txBody>
      </p:sp>
      <p:sp>
        <p:nvSpPr>
          <p:cNvPr id="8" name="Text 6"/>
          <p:cNvSpPr/>
          <p:nvPr/>
        </p:nvSpPr>
        <p:spPr>
          <a:xfrm>
            <a:off x="7949208" y="3798059"/>
            <a:ext cx="5855613" cy="793744"/>
          </a:xfrm>
          <a:prstGeom prst="rect">
            <a:avLst/>
          </a:prstGeom>
          <a:noFill/>
          <a:ln/>
        </p:spPr>
        <p:txBody>
          <a:bodyPr wrap="square" rtlCol="0" anchor="t"/>
          <a:lstStyle/>
          <a:p>
            <a:pPr algn="l" marL="342900" indent="-342900">
              <a:lnSpc>
                <a:spcPts val="3149"/>
              </a:lnSpc>
              <a:buSzPct val="100000"/>
              <a:buChar char="•"/>
            </a:pPr>
            <a:r>
              <a:rPr lang="en-US" sz="1750" dirty="0">
                <a:solidFill>
                  <a:srgbClr val="DAD1E6"/>
                </a:solidFill>
                <a:latin typeface="Fira Sans" pitchFamily="34" charset="0"/>
                <a:ea typeface="Fira Sans" pitchFamily="34" charset="-122"/>
                <a:cs typeface="Fira Sans" pitchFamily="34" charset="-120"/>
              </a:rPr>
              <a:t>Usarlo de manera constante para mantener la motivación y seguir mejorando.</a:t>
            </a:r>
            <a:endParaRPr lang="en-US" sz="1750" dirty="0"/>
          </a:p>
        </p:txBody>
      </p:sp>
      <p:sp>
        <p:nvSpPr>
          <p:cNvPr id="9" name="Text 7"/>
          <p:cNvSpPr/>
          <p:nvPr/>
        </p:nvSpPr>
        <p:spPr>
          <a:xfrm>
            <a:off x="7949208" y="4702071"/>
            <a:ext cx="5855613" cy="793744"/>
          </a:xfrm>
          <a:prstGeom prst="rect">
            <a:avLst/>
          </a:prstGeom>
          <a:noFill/>
          <a:ln/>
        </p:spPr>
        <p:txBody>
          <a:bodyPr wrap="square" rtlCol="0" anchor="t"/>
          <a:lstStyle/>
          <a:p>
            <a:pPr algn="l" marL="342900" indent="-342900">
              <a:lnSpc>
                <a:spcPts val="3149"/>
              </a:lnSpc>
              <a:buSzPct val="100000"/>
              <a:buChar char="•"/>
            </a:pPr>
            <a:r>
              <a:rPr lang="en-US" sz="1750" dirty="0">
                <a:solidFill>
                  <a:srgbClr val="DAD1E6"/>
                </a:solidFill>
                <a:latin typeface="Fira Sans" pitchFamily="34" charset="0"/>
                <a:ea typeface="Fira Sans" pitchFamily="34" charset="-122"/>
                <a:cs typeface="Fira Sans" pitchFamily="34" charset="-120"/>
              </a:rPr>
              <a:t>Combinarlo con una dieta saludable y otros hábitos saludables.</a:t>
            </a:r>
            <a:endParaRPr lang="en-US" sz="1750" dirty="0"/>
          </a:p>
        </p:txBody>
      </p:sp>
      <p:sp>
        <p:nvSpPr>
          <p:cNvPr id="10" name="Text 8"/>
          <p:cNvSpPr/>
          <p:nvPr/>
        </p:nvSpPr>
        <p:spPr>
          <a:xfrm>
            <a:off x="7949208" y="5606084"/>
            <a:ext cx="5855613" cy="793744"/>
          </a:xfrm>
          <a:prstGeom prst="rect">
            <a:avLst/>
          </a:prstGeom>
          <a:noFill/>
          <a:ln/>
        </p:spPr>
        <p:txBody>
          <a:bodyPr wrap="square" rtlCol="0" anchor="t"/>
          <a:lstStyle/>
          <a:p>
            <a:pPr algn="l" marL="342900" indent="-342900">
              <a:lnSpc>
                <a:spcPts val="3149"/>
              </a:lnSpc>
              <a:buSzPct val="100000"/>
              <a:buChar char="•"/>
            </a:pPr>
            <a:r>
              <a:rPr lang="en-US" sz="1750" dirty="0">
                <a:solidFill>
                  <a:srgbClr val="DAD1E6"/>
                </a:solidFill>
                <a:latin typeface="Fira Sans" pitchFamily="34" charset="0"/>
                <a:ea typeface="Fira Sans" pitchFamily="34" charset="-122"/>
                <a:cs typeface="Fira Sans" pitchFamily="34" charset="-120"/>
              </a:rPr>
              <a:t>Probar diferentes opciones y rutinas para adaptarse a tus necesidades y preferencias.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2023-06-28T02:05:11Z</dcterms:created>
  <dcterms:modified xsi:type="dcterms:W3CDTF">2023-06-28T02:05:11Z</dcterms:modified>
</cp:coreProperties>
</file>