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No. of test cases</a:t>
            </a:r>
          </a:p>
        </c:rich>
      </c:tx>
      <c:layout>
        <c:manualLayout>
          <c:xMode val="edge"/>
          <c:yMode val="edge"/>
          <c:x val="0.33190899508449728"/>
          <c:y val="0.115870383129885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37E-4363-9488-CC4EABD59E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737E-4363-9488-CC4EABD59E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37E-4363-9488-CC4EABD59E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737E-4363-9488-CC4EABD59EF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37E-4363-9488-CC4EABD59EF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737E-4363-9488-CC4EABD59EFF}"/>
              </c:ext>
            </c:extLst>
          </c:dPt>
          <c:dPt>
            <c:idx val="6"/>
            <c:bubble3D val="0"/>
            <c:spPr>
              <a:solidFill>
                <a:srgbClr val="FF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37E-4363-9488-CC4EABD59EF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37E-4363-9488-CC4EABD59EF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737E-4363-9488-CC4EABD59EF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737E-4363-9488-CC4EABD59EFF}"/>
                </c:ext>
              </c:extLst>
            </c:dLbl>
            <c:dLbl>
              <c:idx val="3"/>
              <c:layout>
                <c:manualLayout>
                  <c:x val="4.4858705043458277E-2"/>
                  <c:y val="-9.398182903544430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413829824522729E-2"/>
                      <c:h val="5.476043914715073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6-737E-4363-9488-CC4EABD59EF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737E-4363-9488-CC4EABD59EF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737E-4363-9488-CC4EABD59EF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37E-4363-9488-CC4EABD59E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Main Page Functionalities</c:v>
                </c:pt>
                <c:pt idx="1">
                  <c:v>Register</c:v>
                </c:pt>
                <c:pt idx="2">
                  <c:v>Login/Logout</c:v>
                </c:pt>
                <c:pt idx="3">
                  <c:v>My Account</c:v>
                </c:pt>
                <c:pt idx="4">
                  <c:v>Product page</c:v>
                </c:pt>
                <c:pt idx="5">
                  <c:v>Basket </c:v>
                </c:pt>
                <c:pt idx="6">
                  <c:v>Checkout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35.29</c:v>
                </c:pt>
                <c:pt idx="1">
                  <c:v>5.89</c:v>
                </c:pt>
                <c:pt idx="2">
                  <c:v>11.75</c:v>
                </c:pt>
                <c:pt idx="3">
                  <c:v>5.59</c:v>
                </c:pt>
                <c:pt idx="4">
                  <c:v>17.670000000000002</c:v>
                </c:pt>
                <c:pt idx="5">
                  <c:v>17.670000000000002</c:v>
                </c:pt>
                <c:pt idx="6">
                  <c:v>5.59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7E-4363-9488-CC4EABD59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No. of bugs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Minor </c:v>
                </c:pt>
                <c:pt idx="1">
                  <c:v>Normal</c:v>
                </c:pt>
                <c:pt idx="2">
                  <c:v>Major</c:v>
                </c:pt>
                <c:pt idx="3">
                  <c:v>Critical</c:v>
                </c:pt>
                <c:pt idx="4">
                  <c:v>Blocker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13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43-4FA1-BCA9-580C3C0AE9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8524592"/>
        <c:axId val="2108525008"/>
      </c:barChart>
      <c:catAx>
        <c:axId val="210852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25008"/>
        <c:crosses val="autoZero"/>
        <c:auto val="1"/>
        <c:lblAlgn val="ctr"/>
        <c:lblOffset val="100"/>
        <c:noMultiLvlLbl val="0"/>
      </c:catAx>
      <c:valAx>
        <c:axId val="210852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52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25D84-A7C0-4D8A-99C0-7A0B956BB65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5BDD7-6152-48F8-9320-E53AE966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7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5BDD7-6152-48F8-9320-E53AE966D6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9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46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3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5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9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06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6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5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4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4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7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7E295E-A062-4CE3-8683-554FFBB27E2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33EDC5-8A3E-41D3-A613-22C04AA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scoalainformala.ro/view.php?id=4300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576D-B34E-648D-3AD6-C5E1473B6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 – Blue-Tomato.com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98869-BEFF-A59D-D334-19AD9F13F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97667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5B8F-0F06-31A8-AAAA-05A7CD2A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3618" y="780471"/>
            <a:ext cx="10018713" cy="1611747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2D35-2D5C-2594-46D3-57E0C614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910" y="1939634"/>
            <a:ext cx="10018713" cy="3124201"/>
          </a:xfrm>
        </p:spPr>
        <p:txBody>
          <a:bodyPr/>
          <a:lstStyle/>
          <a:p>
            <a:r>
              <a:rPr lang="en-US" dirty="0"/>
              <a:t>Writing all those bugs in one session helped me to report them better</a:t>
            </a:r>
          </a:p>
          <a:p>
            <a:r>
              <a:rPr lang="en-US" dirty="0"/>
              <a:t>Organizing the testing sessions from the beginning help me to not over test and to have a clear view with what will be tested</a:t>
            </a:r>
          </a:p>
          <a:p>
            <a:r>
              <a:rPr lang="en-US" dirty="0"/>
              <a:t>I started testing with secondary functionalities and when the time came to test the main functionalities only a few days left until due date</a:t>
            </a:r>
          </a:p>
          <a:p>
            <a:endParaRPr lang="en-US" dirty="0"/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C11EA511-B7ED-0C40-4120-5389FA494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9492" y="10252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5F87-EB8C-F9E3-D821-82D7A197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9492" y="918250"/>
            <a:ext cx="8574622" cy="2616199"/>
          </a:xfrm>
        </p:spPr>
        <p:txBody>
          <a:bodyPr/>
          <a:lstStyle/>
          <a:p>
            <a:r>
              <a:rPr lang="en-US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2189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8789-43D5-C830-0CF3-7A4D5611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083" y="1358283"/>
            <a:ext cx="6114974" cy="1080116"/>
          </a:xfrm>
        </p:spPr>
        <p:txBody>
          <a:bodyPr/>
          <a:lstStyle/>
          <a:p>
            <a:r>
              <a:rPr lang="en-US" dirty="0"/>
              <a:t>Website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84E6-774E-8F32-91A4-B76EB1314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704" y="243839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Biggest European e-commerce website specialized on snowboard/ski equipment</a:t>
            </a:r>
          </a:p>
          <a:p>
            <a:r>
              <a:rPr lang="en-US" dirty="0"/>
              <a:t>Selling skate/ surf products and several products related to the available brands</a:t>
            </a:r>
          </a:p>
          <a:p>
            <a:r>
              <a:rPr lang="en-US" dirty="0"/>
              <a:t>Rental snowboard feature</a:t>
            </a:r>
          </a:p>
          <a:p>
            <a:r>
              <a:rPr lang="en-US" dirty="0"/>
              <a:t>Buyers guide – ski /snowboard/ skate</a:t>
            </a:r>
          </a:p>
          <a:p>
            <a:r>
              <a:rPr lang="en-US" dirty="0"/>
              <a:t>Blue world – news/ events and articles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9A77D-4CBF-1A7D-E95C-2D8C50A25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206" y="1598303"/>
            <a:ext cx="21050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3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C196BA-A3F7-D588-2040-70895A70D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0" y="0"/>
            <a:ext cx="122036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546BD5-A310-D59D-CFEF-6EE42A1A90AC}"/>
              </a:ext>
            </a:extLst>
          </p:cNvPr>
          <p:cNvSpPr txBox="1"/>
          <p:nvPr/>
        </p:nvSpPr>
        <p:spPr>
          <a:xfrm>
            <a:off x="310718" y="282320"/>
            <a:ext cx="302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Testing approach </a:t>
            </a:r>
          </a:p>
        </p:txBody>
      </p:sp>
    </p:spTree>
    <p:extLst>
      <p:ext uri="{BB962C8B-B14F-4D97-AF65-F5344CB8AC3E}">
        <p14:creationId xmlns:p14="http://schemas.microsoft.com/office/powerpoint/2010/main" val="80951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7CD2-DE1D-73E8-1C96-9F9E700E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735" y="994298"/>
            <a:ext cx="3575961" cy="884807"/>
          </a:xfrm>
        </p:spPr>
        <p:txBody>
          <a:bodyPr/>
          <a:lstStyle/>
          <a:p>
            <a:r>
              <a:rPr lang="en-US" dirty="0"/>
              <a:t>Tools used: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97CAD-3779-AFFD-7525-EE197088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410" y="1610556"/>
            <a:ext cx="10018713" cy="3124201"/>
          </a:xfrm>
        </p:spPr>
        <p:txBody>
          <a:bodyPr/>
          <a:lstStyle/>
          <a:p>
            <a:r>
              <a:rPr lang="en-US" dirty="0" err="1"/>
              <a:t>Xmind</a:t>
            </a:r>
            <a:r>
              <a:rPr lang="en-US" dirty="0"/>
              <a:t> - website map and define testing strategy</a:t>
            </a:r>
          </a:p>
          <a:p>
            <a:r>
              <a:rPr lang="en-US" dirty="0" err="1"/>
              <a:t>TestLink</a:t>
            </a:r>
            <a:r>
              <a:rPr lang="en-US" dirty="0"/>
              <a:t> – test management tool </a:t>
            </a:r>
          </a:p>
          <a:p>
            <a:r>
              <a:rPr lang="en-US" dirty="0"/>
              <a:t>Mantis – bug reporting tool</a:t>
            </a:r>
          </a:p>
          <a:p>
            <a:r>
              <a:rPr lang="en-US" dirty="0"/>
              <a:t>Microsoft Office Suite </a:t>
            </a:r>
          </a:p>
          <a:p>
            <a:r>
              <a:rPr lang="en-US" dirty="0"/>
              <a:t>Snipping tool </a:t>
            </a:r>
          </a:p>
        </p:txBody>
      </p:sp>
      <p:pic>
        <p:nvPicPr>
          <p:cNvPr id="5" name="Graphic 4" descr="Tools">
            <a:extLst>
              <a:ext uri="{FF2B5EF4-FFF2-40B4-BE49-F238E27FC236}">
                <a16:creationId xmlns:a16="http://schemas.microsoft.com/office/drawing/2014/main" id="{434784DA-C5BC-1AD4-276E-8F4EA891B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5822" y="1879105"/>
            <a:ext cx="1941768" cy="19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8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2233-9E48-717D-ACB8-81C800107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066" y="1757780"/>
            <a:ext cx="6700902" cy="40600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was tested: </a:t>
            </a:r>
          </a:p>
          <a:p>
            <a:r>
              <a:rPr lang="en-US" dirty="0"/>
              <a:t>Functional: </a:t>
            </a:r>
          </a:p>
          <a:p>
            <a:pPr lvl="1"/>
            <a:r>
              <a:rPr lang="en-US" dirty="0"/>
              <a:t>Ad-Hoc Testing </a:t>
            </a:r>
          </a:p>
          <a:p>
            <a:pPr lvl="1"/>
            <a:r>
              <a:rPr lang="en-US" dirty="0"/>
              <a:t>Smoke testing</a:t>
            </a:r>
          </a:p>
          <a:p>
            <a:pPr lvl="1"/>
            <a:r>
              <a:rPr lang="en-US" dirty="0"/>
              <a:t>Exploratory testing with Positive/Negative scenarios </a:t>
            </a:r>
          </a:p>
          <a:p>
            <a:pPr lvl="1"/>
            <a:r>
              <a:rPr lang="en-US" dirty="0"/>
              <a:t>GUI Testing </a:t>
            </a:r>
          </a:p>
          <a:p>
            <a:pPr lvl="1"/>
            <a:r>
              <a:rPr lang="en-US" dirty="0"/>
              <a:t>UX</a:t>
            </a:r>
          </a:p>
          <a:p>
            <a:r>
              <a:rPr lang="en-US" dirty="0"/>
              <a:t>Non-Functional: </a:t>
            </a:r>
          </a:p>
          <a:p>
            <a:pPr lvl="1"/>
            <a:r>
              <a:rPr lang="en-US" dirty="0"/>
              <a:t>Compatibility testing</a:t>
            </a:r>
          </a:p>
          <a:p>
            <a:pPr lvl="1"/>
            <a:r>
              <a:rPr lang="en-US" dirty="0"/>
              <a:t>Localization testing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78ADB6-AAD5-E40F-7C22-FD2D9A9F4F38}"/>
              </a:ext>
            </a:extLst>
          </p:cNvPr>
          <p:cNvSpPr txBox="1">
            <a:spLocks/>
          </p:cNvSpPr>
          <p:nvPr/>
        </p:nvSpPr>
        <p:spPr>
          <a:xfrm>
            <a:off x="7874275" y="1040166"/>
            <a:ext cx="5067148" cy="4926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What can be tested:</a:t>
            </a:r>
          </a:p>
          <a:p>
            <a:r>
              <a:rPr lang="en-US" sz="2000" dirty="0"/>
              <a:t>Functional:</a:t>
            </a:r>
          </a:p>
          <a:p>
            <a:pPr lvl="1"/>
            <a:r>
              <a:rPr lang="en-US" sz="1600" dirty="0"/>
              <a:t>Regression  </a:t>
            </a:r>
          </a:p>
          <a:p>
            <a:r>
              <a:rPr lang="en-US" sz="2000" dirty="0"/>
              <a:t>Non-Functional:  </a:t>
            </a:r>
          </a:p>
          <a:p>
            <a:pPr lvl="1"/>
            <a:r>
              <a:rPr lang="en-US" sz="1700" dirty="0"/>
              <a:t>Load</a:t>
            </a:r>
          </a:p>
          <a:p>
            <a:pPr lvl="1"/>
            <a:r>
              <a:rPr lang="en-US" sz="1700" dirty="0"/>
              <a:t>Stress</a:t>
            </a:r>
          </a:p>
          <a:p>
            <a:pPr lvl="1"/>
            <a:r>
              <a:rPr lang="en-US" sz="1700" dirty="0"/>
              <a:t>Vulnerability</a:t>
            </a:r>
          </a:p>
          <a:p>
            <a:pPr lvl="1"/>
            <a:r>
              <a:rPr lang="en-US" sz="1700" dirty="0"/>
              <a:t>Security</a:t>
            </a:r>
          </a:p>
          <a:p>
            <a:pPr lvl="1"/>
            <a:r>
              <a:rPr lang="en-US" sz="1700" dirty="0"/>
              <a:t>Usability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06A3F1-9773-FF4F-1428-E5AA1A46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967" y="318110"/>
            <a:ext cx="3575961" cy="884807"/>
          </a:xfrm>
        </p:spPr>
        <p:txBody>
          <a:bodyPr/>
          <a:lstStyle/>
          <a:p>
            <a:r>
              <a:rPr lang="en-US" dirty="0"/>
              <a:t>Testing types</a:t>
            </a: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B2F3F366-D99E-7F61-8B13-7655381A7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6666" y="432046"/>
            <a:ext cx="770871" cy="77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79C4-DDB4-7ED2-AD5B-FBEE7574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4501" y="261521"/>
            <a:ext cx="10018713" cy="1402301"/>
          </a:xfrm>
        </p:spPr>
        <p:txBody>
          <a:bodyPr/>
          <a:lstStyle/>
          <a:p>
            <a:r>
              <a:rPr lang="en-US" dirty="0"/>
              <a:t>Test Case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9F635-AE55-AF13-932C-D0B4D7E2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592801"/>
            <a:ext cx="10018713" cy="31242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Test cases were created for Smoke test</a:t>
            </a:r>
          </a:p>
          <a:p>
            <a:r>
              <a:rPr lang="en-US" dirty="0"/>
              <a:t>Critical functionalities were covered: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Main Page functionalities, e.g.: Webpage running, Home Page, Choose country, etc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Register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Login/logout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My Account – change user details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Product page, e.g.: Change size/color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Basket: Add/ Remove product, change quantity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Checkout </a:t>
            </a:r>
          </a:p>
          <a:p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1122E6E-AA59-9892-0A99-8BD1F77B8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323848"/>
              </p:ext>
            </p:extLst>
          </p:nvPr>
        </p:nvGraphicFramePr>
        <p:xfrm>
          <a:off x="6968970" y="2512381"/>
          <a:ext cx="5534734" cy="4084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849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888E-8C50-5A7F-4BCF-BA1BFA16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36414"/>
            <a:ext cx="10018713" cy="1752599"/>
          </a:xfrm>
        </p:spPr>
        <p:txBody>
          <a:bodyPr/>
          <a:lstStyle/>
          <a:p>
            <a:r>
              <a:rPr lang="en-US" dirty="0"/>
              <a:t>Bugs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D1A2-CD9F-C542-BD3C-424816F1B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59508"/>
            <a:ext cx="10018713" cy="3124201"/>
          </a:xfrm>
        </p:spPr>
        <p:txBody>
          <a:bodyPr/>
          <a:lstStyle/>
          <a:p>
            <a:r>
              <a:rPr lang="en-US" dirty="0"/>
              <a:t>30 bugs found. Majority of them were found during Exploratory Testing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58CB03C-7CD4-0FA7-18EC-2DB26AB069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290113"/>
              </p:ext>
            </p:extLst>
          </p:nvPr>
        </p:nvGraphicFramePr>
        <p:xfrm>
          <a:off x="1484310" y="2715491"/>
          <a:ext cx="10707689" cy="4026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87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66E0-98F4-B15D-CD8D-76E1D8A3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509" y="241917"/>
            <a:ext cx="10018713" cy="1752599"/>
          </a:xfrm>
        </p:spPr>
        <p:txBody>
          <a:bodyPr/>
          <a:lstStyle/>
          <a:p>
            <a:r>
              <a:rPr lang="en-US" dirty="0"/>
              <a:t>Test Case results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10FFF4-2CC6-8CAD-2817-2DBDC6E77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020669"/>
              </p:ext>
            </p:extLst>
          </p:nvPr>
        </p:nvGraphicFramePr>
        <p:xfrm>
          <a:off x="2521257" y="1642369"/>
          <a:ext cx="8256234" cy="4026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3295">
                  <a:extLst>
                    <a:ext uri="{9D8B030D-6E8A-4147-A177-3AD203B41FA5}">
                      <a16:colId xmlns:a16="http://schemas.microsoft.com/office/drawing/2014/main" val="2880415489"/>
                    </a:ext>
                  </a:extLst>
                </a:gridCol>
                <a:gridCol w="714787">
                  <a:extLst>
                    <a:ext uri="{9D8B030D-6E8A-4147-A177-3AD203B41FA5}">
                      <a16:colId xmlns:a16="http://schemas.microsoft.com/office/drawing/2014/main" val="2968411983"/>
                    </a:ext>
                  </a:extLst>
                </a:gridCol>
                <a:gridCol w="794208">
                  <a:extLst>
                    <a:ext uri="{9D8B030D-6E8A-4147-A177-3AD203B41FA5}">
                      <a16:colId xmlns:a16="http://schemas.microsoft.com/office/drawing/2014/main" val="1444542536"/>
                    </a:ext>
                  </a:extLst>
                </a:gridCol>
                <a:gridCol w="794208">
                  <a:extLst>
                    <a:ext uri="{9D8B030D-6E8A-4147-A177-3AD203B41FA5}">
                      <a16:colId xmlns:a16="http://schemas.microsoft.com/office/drawing/2014/main" val="1379226666"/>
                    </a:ext>
                  </a:extLst>
                </a:gridCol>
                <a:gridCol w="873629">
                  <a:extLst>
                    <a:ext uri="{9D8B030D-6E8A-4147-A177-3AD203B41FA5}">
                      <a16:colId xmlns:a16="http://schemas.microsoft.com/office/drawing/2014/main" val="3017971384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3854102593"/>
                    </a:ext>
                  </a:extLst>
                </a:gridCol>
                <a:gridCol w="1410161">
                  <a:extLst>
                    <a:ext uri="{9D8B030D-6E8A-4147-A177-3AD203B41FA5}">
                      <a16:colId xmlns:a16="http://schemas.microsoft.com/office/drawing/2014/main" val="1770771517"/>
                    </a:ext>
                  </a:extLst>
                </a:gridCol>
              </a:tblGrid>
              <a:tr h="96664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 dirty="0">
                          <a:effectLst/>
                        </a:rPr>
                        <a:t>Functionality</a:t>
                      </a:r>
                      <a:endParaRPr lang="en-US" sz="1200" dirty="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Total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Pass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Failed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Blocked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Not Run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Defects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8292867"/>
                  </a:ext>
                </a:extLst>
              </a:tr>
              <a:tr h="39718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Main Page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6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90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439643"/>
                  </a:ext>
                </a:extLst>
              </a:tr>
              <a:tr h="39718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Register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340416"/>
                  </a:ext>
                </a:extLst>
              </a:tr>
              <a:tr h="39718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Login/ Logout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85228"/>
                  </a:ext>
                </a:extLst>
              </a:tr>
              <a:tr h="39718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My Account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1000" u="sng">
                          <a:effectLst/>
                          <a:hlinkClick r:id="rId2"/>
                        </a:rPr>
                        <a:t>0043003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006965"/>
                  </a:ext>
                </a:extLst>
              </a:tr>
              <a:tr h="27962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Product Page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9959497"/>
                  </a:ext>
                </a:extLst>
              </a:tr>
              <a:tr h="39718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Basket 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101762"/>
                  </a:ext>
                </a:extLst>
              </a:tr>
              <a:tr h="39718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Checkout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 </a:t>
                      </a:r>
                      <a:endParaRPr lang="en-US" sz="90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en-GB" sz="9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2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6851632"/>
                  </a:ext>
                </a:extLst>
              </a:tr>
              <a:tr h="39718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100">
                          <a:effectLst/>
                        </a:rPr>
                        <a:t>Overall Results</a:t>
                      </a:r>
                      <a:endParaRPr lang="en-US" sz="900">
                        <a:solidFill>
                          <a:srgbClr val="5A5A5A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90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90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90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90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90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900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6112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66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844F-3D79-6BCE-6375-9B0DCB6A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11471" y="683491"/>
            <a:ext cx="10018713" cy="1752599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BBF3-A9B2-AB96-8AC1-CBFFE0C9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073" y="1985816"/>
            <a:ext cx="10018713" cy="3124201"/>
          </a:xfrm>
        </p:spPr>
        <p:txBody>
          <a:bodyPr/>
          <a:lstStyle/>
          <a:p>
            <a:r>
              <a:rPr lang="en-GB" sz="1800" dirty="0">
                <a:solidFill>
                  <a:srgbClr val="5A5A5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main website has a lot of functionalities, the UX is very good and all the main functionalities are working well.</a:t>
            </a:r>
          </a:p>
          <a:p>
            <a:r>
              <a:rPr lang="en-GB" sz="1800" dirty="0">
                <a:solidFill>
                  <a:srgbClr val="5A5A5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rental page has very low UX, very bad English and fatal crashes (500, 502 Server issues). This page needs urgent focus on fixing the bugs. </a:t>
            </a:r>
          </a:p>
          <a:p>
            <a:r>
              <a:rPr lang="en-GB" sz="1800" dirty="0">
                <a:solidFill>
                  <a:srgbClr val="5A5A5A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Overall the bugs are not impacting end-to-end main functionality of the website but to have a better user experience the bugs should be fixed with normal to lower priority</a:t>
            </a:r>
            <a:endParaRPr lang="en-US" dirty="0"/>
          </a:p>
        </p:txBody>
      </p:sp>
      <p:pic>
        <p:nvPicPr>
          <p:cNvPr id="11" name="Graphic 10" descr="Bullseye">
            <a:extLst>
              <a:ext uri="{FF2B5EF4-FFF2-40B4-BE49-F238E27FC236}">
                <a16:creationId xmlns:a16="http://schemas.microsoft.com/office/drawing/2014/main" id="{FD39B0CB-AF15-7115-976D-19369772C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1028" y="1118177"/>
            <a:ext cx="883226" cy="8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07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98</TotalTime>
  <Words>444</Words>
  <Application>Microsoft Office PowerPoint</Application>
  <PresentationFormat>Widescreen</PresentationFormat>
  <Paragraphs>131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Verdana</vt:lpstr>
      <vt:lpstr>Parallax</vt:lpstr>
      <vt:lpstr>QA – Blue-Tomato.com</vt:lpstr>
      <vt:lpstr>Website description</vt:lpstr>
      <vt:lpstr>PowerPoint Presentation</vt:lpstr>
      <vt:lpstr>Tools used: </vt:lpstr>
      <vt:lpstr>Testing types</vt:lpstr>
      <vt:lpstr>Test Case overview</vt:lpstr>
      <vt:lpstr>Bugs Overview</vt:lpstr>
      <vt:lpstr>Test Case results </vt:lpstr>
      <vt:lpstr>Conclusions</vt:lpstr>
      <vt:lpstr>Lessons learned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– Blue-Tomato.com</dc:title>
  <dc:creator>Eduard Saulescu</dc:creator>
  <cp:lastModifiedBy>Eduard Saulescu</cp:lastModifiedBy>
  <cp:revision>5</cp:revision>
  <dcterms:created xsi:type="dcterms:W3CDTF">2022-08-13T15:18:48Z</dcterms:created>
  <dcterms:modified xsi:type="dcterms:W3CDTF">2022-08-15T13:30:39Z</dcterms:modified>
</cp:coreProperties>
</file>