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9" r:id="rId1"/>
  </p:sldMasterIdLst>
  <p:notesMasterIdLst>
    <p:notesMasterId r:id="rId18"/>
  </p:notes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81" r:id="rId17"/>
  </p:sldIdLst>
  <p:sldSz cx="9144000" cy="6858000" type="screen4x3"/>
  <p:notesSz cx="6858000" cy="9144000"/>
  <p:embeddedFontLst>
    <p:embeddedFont>
      <p:font typeface="Roboto Slab" pitchFamily="2" charset="0"/>
      <p:regular r:id="rId19"/>
      <p:bold r:id="rId20"/>
    </p:embeddedFont>
    <p:embeddedFont>
      <p:font typeface="Source Sans Pro" panose="020B0503030403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86D77C-21AB-467F-9802-7FA94372503A}">
  <a:tblStyle styleId="{7E86D77C-21AB-467F-9802-7FA94372503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p:scale>
          <a:sx n="110" d="100"/>
          <a:sy n="110" d="100"/>
        </p:scale>
        <p:origin x="11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36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08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67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821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872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62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5ed75ccf_0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435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51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967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85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57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182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538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6D93-3EC4-5943-81A6-1FBBA145D6C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F00FE9D-2D46-D14C-8210-A677F6EB985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64E5F72-D9ED-D249-A557-DB695C53C3B8}"/>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5" name="Footer Placeholder 4">
            <a:extLst>
              <a:ext uri="{FF2B5EF4-FFF2-40B4-BE49-F238E27FC236}">
                <a16:creationId xmlns:a16="http://schemas.microsoft.com/office/drawing/2014/main" id="{74371074-0884-1148-9329-2806752FB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A8BB2-1DB3-AB42-9B92-D940A635BE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53591065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1608-2055-044B-882E-ECA008F0E6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3BC2B7-272B-D24B-86C9-A1269FA71B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BF171-76C1-DD47-A0D4-1EC7DF49D211}"/>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5" name="Footer Placeholder 4">
            <a:extLst>
              <a:ext uri="{FF2B5EF4-FFF2-40B4-BE49-F238E27FC236}">
                <a16:creationId xmlns:a16="http://schemas.microsoft.com/office/drawing/2014/main" id="{89103931-58B5-AB4F-BBEE-EFAE5464D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0083B-1060-4049-AFC2-492FD3F46A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3920719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CC1C1-2165-ED4A-AABD-2EB9420EAD6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4F207-23AC-B24D-A4C7-84D38C9B500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4C257-40A0-BA41-8C69-94BD24D7607B}"/>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5" name="Footer Placeholder 4">
            <a:extLst>
              <a:ext uri="{FF2B5EF4-FFF2-40B4-BE49-F238E27FC236}">
                <a16:creationId xmlns:a16="http://schemas.microsoft.com/office/drawing/2014/main" id="{D5D64E5F-C061-9F40-B9DB-497CF1429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59F16-16A4-F54A-9431-C5EAFA93CF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1931735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Tree>
    <p:extLst>
      <p:ext uri="{BB962C8B-B14F-4D97-AF65-F5344CB8AC3E}">
        <p14:creationId xmlns:p14="http://schemas.microsoft.com/office/powerpoint/2010/main" val="130758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5407123"/>
            <a:ext cx="8229600" cy="4914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37865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Google Shape;47;p6"/>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Google Shape;48;p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99254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8820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2FE6-9957-E848-9026-3ED8A39D8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AF6AC-0244-144B-A706-CCB32EC8F6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F402-93B4-A24C-B660-1518F067E1D6}"/>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5" name="Footer Placeholder 4">
            <a:extLst>
              <a:ext uri="{FF2B5EF4-FFF2-40B4-BE49-F238E27FC236}">
                <a16:creationId xmlns:a16="http://schemas.microsoft.com/office/drawing/2014/main" id="{0356E395-C1E7-8E43-9441-516FB5FD3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0E943-A203-C346-9C24-73D3D9BBE9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51829149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1882-617B-D046-81A8-6667A7BC816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01AF2F7-3136-D94E-8867-B1C87956612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081DC0B-8DBB-3645-87E6-162E866CD224}"/>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5" name="Footer Placeholder 4">
            <a:extLst>
              <a:ext uri="{FF2B5EF4-FFF2-40B4-BE49-F238E27FC236}">
                <a16:creationId xmlns:a16="http://schemas.microsoft.com/office/drawing/2014/main" id="{B190A030-9092-AB47-A8D1-113E0F99A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9BFAD-67EF-C14F-B04B-832BE54B7D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28162019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E864-56A9-5E4B-85CF-AAA61DDB7B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84558-389A-FD47-B68F-69D2FD44F437}"/>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C66A2-F5CB-1E41-968F-729B7F3953A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35A262-02BA-0746-9AB5-E3975B3FAC3F}"/>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6" name="Footer Placeholder 5">
            <a:extLst>
              <a:ext uri="{FF2B5EF4-FFF2-40B4-BE49-F238E27FC236}">
                <a16:creationId xmlns:a16="http://schemas.microsoft.com/office/drawing/2014/main" id="{C6B46EC3-3382-0042-82EE-1B990274A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C152C-F935-8847-9B61-DFDCFB7EF9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362153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4626-E249-F648-A1B3-2F228EBA1C7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72784A-2BB3-F94A-98FD-9742D8B1FCF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7848FD4-595A-254A-9A55-590A0AABF08A}"/>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799994-E7EA-6742-9A98-B940802656A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0B51EC88-A796-0F41-A656-86A2F1E0A9D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719D00-1C5A-6F42-98C9-5AFDEA34B70D}"/>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8" name="Footer Placeholder 7">
            <a:extLst>
              <a:ext uri="{FF2B5EF4-FFF2-40B4-BE49-F238E27FC236}">
                <a16:creationId xmlns:a16="http://schemas.microsoft.com/office/drawing/2014/main" id="{8BA09B3C-D5E9-4244-ABBB-E2A2E72CE0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0FB300-3E1D-394D-BC89-6C11502A2B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387814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574E-AA65-D843-A65B-C8549ECC77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48AD2-BDE8-7B49-A14D-38D8D3B046C2}"/>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4" name="Footer Placeholder 3">
            <a:extLst>
              <a:ext uri="{FF2B5EF4-FFF2-40B4-BE49-F238E27FC236}">
                <a16:creationId xmlns:a16="http://schemas.microsoft.com/office/drawing/2014/main" id="{C0C1E147-956D-9848-90C6-51DB5C9692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29C33-82BD-7F43-8A9D-606AB09BB4D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7739358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9428A-7C76-3445-925D-CAE8D8838869}"/>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3" name="Footer Placeholder 2">
            <a:extLst>
              <a:ext uri="{FF2B5EF4-FFF2-40B4-BE49-F238E27FC236}">
                <a16:creationId xmlns:a16="http://schemas.microsoft.com/office/drawing/2014/main" id="{D98B2921-68A4-C541-ABC6-1103B4FA89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B03BE-03D3-1342-999E-29A647F95E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797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D678-D9B4-FB48-B87C-7E9CF5F273D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6B73A51-62DA-C04D-98AE-665186E6BEE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2193DE-B207-4141-BFBA-368F93641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4271457-2883-EB48-8FB7-784A6BB92726}"/>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6" name="Footer Placeholder 5">
            <a:extLst>
              <a:ext uri="{FF2B5EF4-FFF2-40B4-BE49-F238E27FC236}">
                <a16:creationId xmlns:a16="http://schemas.microsoft.com/office/drawing/2014/main" id="{4C14F853-D7C6-D54F-8B95-C542DBAE5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58F76-F9F2-1D40-9FD5-15EE5AD153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7231307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22FE-3B17-3B4E-85CD-26B63D3EDA3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B550C4A-7799-2745-BF34-9F2984D7B1B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05FAF94-16CB-2646-86DD-358211E9E11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B0DD0A9-17BE-014A-B603-48E77333BCDC}"/>
              </a:ext>
            </a:extLst>
          </p:cNvPr>
          <p:cNvSpPr>
            <a:spLocks noGrp="1"/>
          </p:cNvSpPr>
          <p:nvPr>
            <p:ph type="dt" sz="half" idx="10"/>
          </p:nvPr>
        </p:nvSpPr>
        <p:spPr/>
        <p:txBody>
          <a:bodyPr/>
          <a:lstStyle/>
          <a:p>
            <a:fld id="{E5D61062-0184-3A4D-B9D9-DA1405DC86CC}" type="datetimeFigureOut">
              <a:rPr lang="en-US" smtClean="0"/>
              <a:t>12/30/18</a:t>
            </a:fld>
            <a:endParaRPr lang="en-US"/>
          </a:p>
        </p:txBody>
      </p:sp>
      <p:sp>
        <p:nvSpPr>
          <p:cNvPr id="6" name="Footer Placeholder 5">
            <a:extLst>
              <a:ext uri="{FF2B5EF4-FFF2-40B4-BE49-F238E27FC236}">
                <a16:creationId xmlns:a16="http://schemas.microsoft.com/office/drawing/2014/main" id="{BCBE349D-6949-5642-8AB0-0B05468D7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E09FA-178A-244A-8CB1-6FE1490350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37112035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0AC41-B80D-7346-99CC-1BD574F8502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C55BB7-E1EE-CD4E-A8C3-5E09D5096A3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6FDC6-FA4C-9848-A726-2D67966F525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5D61062-0184-3A4D-B9D9-DA1405DC86CC}" type="datetimeFigureOut">
              <a:rPr lang="en-US" smtClean="0"/>
              <a:t>12/30/18</a:t>
            </a:fld>
            <a:endParaRPr lang="en-US"/>
          </a:p>
        </p:txBody>
      </p:sp>
      <p:sp>
        <p:nvSpPr>
          <p:cNvPr id="5" name="Footer Placeholder 4">
            <a:extLst>
              <a:ext uri="{FF2B5EF4-FFF2-40B4-BE49-F238E27FC236}">
                <a16:creationId xmlns:a16="http://schemas.microsoft.com/office/drawing/2014/main" id="{DE81C67F-130B-CC48-BADB-649F1B06A7E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0B51A9-22B3-0146-9E6F-D6CF59426A7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12731104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6" r:id="rId15"/>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hyperlink" Target="http://deathtothestockphoto.com/wp-content/uploads/DeathtotheStockPhoto-License.pdf" TargetMode="External"/><Relationship Id="rId5" Type="http://schemas.openxmlformats.org/officeDocument/2006/relationships/hyperlink" Target="http://deathtothestockphoto.com/" TargetMode="External"/><Relationship Id="rId4" Type="http://schemas.openxmlformats.org/officeDocument/2006/relationships/hyperlink" Target="http://unsplash.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500159" y="1003162"/>
            <a:ext cx="7058053" cy="3311663"/>
          </a:xfrm>
          <a:prstGeom prst="rect">
            <a:avLst/>
          </a:prstGeom>
        </p:spPr>
        <p:txBody>
          <a:bodyPr spcFirstLastPara="1" wrap="square" lIns="91425" tIns="91425" rIns="91425" bIns="91425" anchor="t" anchorCtr="0">
            <a:noAutofit/>
          </a:bodyPr>
          <a:lstStyle/>
          <a:p>
            <a:pPr lvl="0">
              <a:lnSpc>
                <a:spcPct val="150000"/>
              </a:lnSpc>
            </a:pPr>
            <a:r>
              <a:rPr lang="en-US" sz="2400" dirty="0">
                <a:solidFill>
                  <a:schemeClr val="tx1"/>
                </a:solidFill>
              </a:rPr>
              <a:t>Question 1: </a:t>
            </a:r>
            <a:br>
              <a:rPr lang="en-US" sz="2400" dirty="0"/>
            </a:br>
            <a:r>
              <a:rPr lang="en-US" sz="2400" dirty="0"/>
              <a:t>How does the number of inspections change over time (use month as the level of temporal granularity)? Does the number of inspections increase or decrease over time? Are there any peak times? Is there any seasonal effect (like inspections being more common during certain seasons or months)?</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643034" y="1388925"/>
            <a:ext cx="7058053" cy="3986264"/>
          </a:xfrm>
          <a:prstGeom prst="rect">
            <a:avLst/>
          </a:prstGeom>
        </p:spPr>
        <p:txBody>
          <a:bodyPr spcFirstLastPara="1" wrap="square" lIns="91425" tIns="91425" rIns="91425" bIns="91425" anchor="t" anchorCtr="0">
            <a:noAutofit/>
          </a:bodyPr>
          <a:lstStyle/>
          <a:p>
            <a:pPr>
              <a:lnSpc>
                <a:spcPct val="150000"/>
              </a:lnSpc>
            </a:pPr>
            <a:r>
              <a:rPr lang="en-US" sz="2400" dirty="0">
                <a:solidFill>
                  <a:schemeClr val="tx1"/>
                </a:solidFill>
              </a:rPr>
              <a:t>Question 4: </a:t>
            </a:r>
            <a:br>
              <a:rPr lang="en-US" sz="2400" dirty="0"/>
            </a:br>
            <a:r>
              <a:rPr lang="en-US" sz="2400" dirty="0"/>
              <a:t>How does the average score compare across different cuisine types? Are there cuisines that tend to have consistently lower/higher average scores compared to the others? NOTE: focus only on the top 5 most frequent “Cuisine Description” categories.</a:t>
            </a:r>
            <a:br>
              <a:rPr lang="en-US" sz="2400" dirty="0"/>
            </a:br>
            <a:br>
              <a:rPr lang="en-US" sz="2400" dirty="0"/>
            </a:br>
            <a:endParaRPr sz="2400" dirty="0"/>
          </a:p>
        </p:txBody>
      </p:sp>
    </p:spTree>
    <p:extLst>
      <p:ext uri="{BB962C8B-B14F-4D97-AF65-F5344CB8AC3E}">
        <p14:creationId xmlns:p14="http://schemas.microsoft.com/office/powerpoint/2010/main" val="38919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6" name="Picture 5">
            <a:extLst>
              <a:ext uri="{FF2B5EF4-FFF2-40B4-BE49-F238E27FC236}">
                <a16:creationId xmlns:a16="http://schemas.microsoft.com/office/drawing/2014/main" id="{E86236E2-FBA9-B744-A718-8B7C01AE6FF6}"/>
              </a:ext>
            </a:extLst>
          </p:cNvPr>
          <p:cNvPicPr>
            <a:picLocks noChangeAspect="1"/>
          </p:cNvPicPr>
          <p:nvPr/>
        </p:nvPicPr>
        <p:blipFill>
          <a:blip r:embed="rId3"/>
          <a:stretch>
            <a:fillRect/>
          </a:stretch>
        </p:blipFill>
        <p:spPr>
          <a:xfrm>
            <a:off x="0" y="778051"/>
            <a:ext cx="9144000" cy="5301898"/>
          </a:xfrm>
          <a:prstGeom prst="rect">
            <a:avLst/>
          </a:prstGeom>
        </p:spPr>
      </p:pic>
    </p:spTree>
    <p:extLst>
      <p:ext uri="{BB962C8B-B14F-4D97-AF65-F5344CB8AC3E}">
        <p14:creationId xmlns:p14="http://schemas.microsoft.com/office/powerpoint/2010/main" val="309079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8" name="Google Shape;76;p13">
            <a:extLst>
              <a:ext uri="{FF2B5EF4-FFF2-40B4-BE49-F238E27FC236}">
                <a16:creationId xmlns:a16="http://schemas.microsoft.com/office/drawing/2014/main" id="{73A9C756-DBBE-D741-80B8-578C5EABCCDA}"/>
              </a:ext>
            </a:extLst>
          </p:cNvPr>
          <p:cNvSpPr txBox="1"/>
          <p:nvPr/>
        </p:nvSpPr>
        <p:spPr>
          <a:xfrm>
            <a:off x="0" y="1553112"/>
            <a:ext cx="9144000" cy="3070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Answer to question 4:</a:t>
            </a:r>
          </a:p>
          <a:p>
            <a:pPr lvl="0">
              <a:lnSpc>
                <a:spcPct val="200000"/>
              </a:lnSpc>
              <a:spcBef>
                <a:spcPts val="600"/>
              </a:spcBef>
            </a:pPr>
            <a:r>
              <a:rPr lang="en-US" dirty="0">
                <a:solidFill>
                  <a:srgbClr val="263238"/>
                </a:solidFill>
                <a:latin typeface="Source Sans Pro"/>
                <a:ea typeface="Source Sans Pro"/>
                <a:cs typeface="Source Sans Pro"/>
                <a:sym typeface="Source Sans Pro"/>
              </a:rPr>
              <a:t>The illustrated diagram shows the information how the average score for top 5 most frequent cuisine types changes over the last two years. Overall, the figures of grades for each cuisine types experience upward trends. Chinese and Latin cuisine types tend to have better score comparing with all types of cuisine over the period. Whereas, Café/Coffee/Tea type of cuisine is likely to have fewer score. </a:t>
            </a:r>
          </a:p>
        </p:txBody>
      </p:sp>
    </p:spTree>
    <p:extLst>
      <p:ext uri="{BB962C8B-B14F-4D97-AF65-F5344CB8AC3E}">
        <p14:creationId xmlns:p14="http://schemas.microsoft.com/office/powerpoint/2010/main" val="414663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643034" y="1388925"/>
            <a:ext cx="7058053" cy="3986264"/>
          </a:xfrm>
          <a:prstGeom prst="rect">
            <a:avLst/>
          </a:prstGeom>
        </p:spPr>
        <p:txBody>
          <a:bodyPr spcFirstLastPara="1" wrap="square" lIns="91425" tIns="91425" rIns="91425" bIns="91425" anchor="t" anchorCtr="0">
            <a:noAutofit/>
          </a:bodyPr>
          <a:lstStyle/>
          <a:p>
            <a:pPr>
              <a:lnSpc>
                <a:spcPct val="150000"/>
              </a:lnSpc>
            </a:pPr>
            <a:r>
              <a:rPr lang="en-US" sz="2400" dirty="0">
                <a:solidFill>
                  <a:schemeClr val="tx1"/>
                </a:solidFill>
              </a:rPr>
              <a:t>Question 5: </a:t>
            </a:r>
            <a:br>
              <a:rPr lang="en-US" sz="2400" dirty="0"/>
            </a:br>
            <a:r>
              <a:rPr lang="en-US" sz="2400" dirty="0"/>
              <a:t>Is there a relationship between cuisine type and violation? For instance, do some cuisine types tend to have more of some type of violations that other cuisine types?</a:t>
            </a:r>
            <a:br>
              <a:rPr lang="en-US" sz="2400" dirty="0"/>
            </a:br>
            <a:br>
              <a:rPr lang="en-US" sz="2400" dirty="0"/>
            </a:br>
            <a:endParaRPr sz="2400" dirty="0"/>
          </a:p>
        </p:txBody>
      </p:sp>
    </p:spTree>
    <p:extLst>
      <p:ext uri="{BB962C8B-B14F-4D97-AF65-F5344CB8AC3E}">
        <p14:creationId xmlns:p14="http://schemas.microsoft.com/office/powerpoint/2010/main" val="93543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4" name="Picture 3">
            <a:extLst>
              <a:ext uri="{FF2B5EF4-FFF2-40B4-BE49-F238E27FC236}">
                <a16:creationId xmlns:a16="http://schemas.microsoft.com/office/drawing/2014/main" id="{73A856A6-1B5D-9146-B5D9-A7626ADD6691}"/>
              </a:ext>
            </a:extLst>
          </p:cNvPr>
          <p:cNvPicPr>
            <a:picLocks noChangeAspect="1"/>
          </p:cNvPicPr>
          <p:nvPr/>
        </p:nvPicPr>
        <p:blipFill>
          <a:blip r:embed="rId3"/>
          <a:stretch>
            <a:fillRect/>
          </a:stretch>
        </p:blipFill>
        <p:spPr>
          <a:xfrm>
            <a:off x="0" y="1129986"/>
            <a:ext cx="9144000" cy="4598027"/>
          </a:xfrm>
          <a:prstGeom prst="rect">
            <a:avLst/>
          </a:prstGeom>
        </p:spPr>
      </p:pic>
    </p:spTree>
    <p:extLst>
      <p:ext uri="{BB962C8B-B14F-4D97-AF65-F5344CB8AC3E}">
        <p14:creationId xmlns:p14="http://schemas.microsoft.com/office/powerpoint/2010/main" val="2976687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8" name="Google Shape;76;p13">
            <a:extLst>
              <a:ext uri="{FF2B5EF4-FFF2-40B4-BE49-F238E27FC236}">
                <a16:creationId xmlns:a16="http://schemas.microsoft.com/office/drawing/2014/main" id="{73A9C756-DBBE-D741-80B8-578C5EABCCDA}"/>
              </a:ext>
            </a:extLst>
          </p:cNvPr>
          <p:cNvSpPr txBox="1"/>
          <p:nvPr/>
        </p:nvSpPr>
        <p:spPr>
          <a:xfrm>
            <a:off x="0" y="115746"/>
            <a:ext cx="9144000" cy="3070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Answer to question 5:</a:t>
            </a:r>
          </a:p>
          <a:p>
            <a:pPr lvl="0">
              <a:lnSpc>
                <a:spcPct val="200000"/>
              </a:lnSpc>
              <a:spcBef>
                <a:spcPts val="600"/>
              </a:spcBef>
            </a:pPr>
            <a:r>
              <a:rPr lang="en-US" dirty="0">
                <a:solidFill>
                  <a:srgbClr val="263238"/>
                </a:solidFill>
                <a:latin typeface="Source Sans Pro"/>
                <a:ea typeface="Source Sans Pro"/>
                <a:cs typeface="Source Sans Pro"/>
                <a:sym typeface="Source Sans Pro"/>
              </a:rPr>
              <a:t>As for answering for question #5, I’ve tried many graphs and I believe the matrix graph is the most suitable for this problem. In order to exclude useless information, I applied filter that shows only top 15 violation filtered by the total number of records. Additionally, I used color intensity in order to draw attention to the higher values. In the chart, we can see the most frequent types of violation for each types of cuisine: </a:t>
            </a:r>
          </a:p>
          <a:p>
            <a:pPr lvl="0">
              <a:lnSpc>
                <a:spcPct val="200000"/>
              </a:lnSpc>
              <a:spcBef>
                <a:spcPts val="600"/>
              </a:spcBef>
            </a:pPr>
            <a:endParaRPr lang="en-US" dirty="0">
              <a:solidFill>
                <a:srgbClr val="263238"/>
              </a:solidFill>
              <a:latin typeface="Source Sans Pro"/>
              <a:ea typeface="Source Sans Pro"/>
              <a:cs typeface="Source Sans Pro"/>
              <a:sym typeface="Source Sans Pro"/>
            </a:endParaRPr>
          </a:p>
        </p:txBody>
      </p:sp>
      <p:graphicFrame>
        <p:nvGraphicFramePr>
          <p:cNvPr id="2" name="Table 1">
            <a:extLst>
              <a:ext uri="{FF2B5EF4-FFF2-40B4-BE49-F238E27FC236}">
                <a16:creationId xmlns:a16="http://schemas.microsoft.com/office/drawing/2014/main" id="{F1B29F72-F677-F542-A8CE-48C97D8FA1B7}"/>
              </a:ext>
            </a:extLst>
          </p:cNvPr>
          <p:cNvGraphicFramePr>
            <a:graphicFrameLocks noGrp="1"/>
          </p:cNvGraphicFramePr>
          <p:nvPr>
            <p:extLst>
              <p:ext uri="{D42A27DB-BD31-4B8C-83A1-F6EECF244321}">
                <p14:modId xmlns:p14="http://schemas.microsoft.com/office/powerpoint/2010/main" val="2439234360"/>
              </p:ext>
            </p:extLst>
          </p:nvPr>
        </p:nvGraphicFramePr>
        <p:xfrm>
          <a:off x="197617" y="2427266"/>
          <a:ext cx="8526254" cy="3299460"/>
        </p:xfrm>
        <a:graphic>
          <a:graphicData uri="http://schemas.openxmlformats.org/drawingml/2006/table">
            <a:tbl>
              <a:tblPr firstRow="1" bandRow="1">
                <a:tableStyleId>{69012ECD-51FC-41F1-AA8D-1B2483CD663E}</a:tableStyleId>
              </a:tblPr>
              <a:tblGrid>
                <a:gridCol w="1248124">
                  <a:extLst>
                    <a:ext uri="{9D8B030D-6E8A-4147-A177-3AD203B41FA5}">
                      <a16:colId xmlns:a16="http://schemas.microsoft.com/office/drawing/2014/main" val="1871029501"/>
                    </a:ext>
                  </a:extLst>
                </a:gridCol>
                <a:gridCol w="5993027">
                  <a:extLst>
                    <a:ext uri="{9D8B030D-6E8A-4147-A177-3AD203B41FA5}">
                      <a16:colId xmlns:a16="http://schemas.microsoft.com/office/drawing/2014/main" val="4200197823"/>
                    </a:ext>
                  </a:extLst>
                </a:gridCol>
                <a:gridCol w="1285103">
                  <a:extLst>
                    <a:ext uri="{9D8B030D-6E8A-4147-A177-3AD203B41FA5}">
                      <a16:colId xmlns:a16="http://schemas.microsoft.com/office/drawing/2014/main" val="1903091421"/>
                    </a:ext>
                  </a:extLst>
                </a:gridCol>
              </a:tblGrid>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Cuisine Description</a:t>
                      </a:r>
                    </a:p>
                    <a:p>
                      <a:pPr algn="ctr"/>
                      <a:endParaRPr lang="en-US" b="1" dirty="0"/>
                    </a:p>
                  </a:txBody>
                  <a:tcPr anchor="ctr"/>
                </a:tc>
                <a:tc>
                  <a:txBody>
                    <a:bodyPr/>
                    <a:lstStyle/>
                    <a:p>
                      <a:pPr algn="ctr"/>
                      <a:r>
                        <a:rPr lang="en-US" dirty="0"/>
                        <a:t>Violation Description</a:t>
                      </a:r>
                      <a:endParaRPr lang="en-US" b="1" dirty="0"/>
                    </a:p>
                  </a:txBody>
                  <a:tcPr anchor="ctr"/>
                </a:tc>
                <a:tc>
                  <a:txBody>
                    <a:bodyPr/>
                    <a:lstStyle/>
                    <a:p>
                      <a:pPr algn="ctr"/>
                      <a:r>
                        <a:rPr lang="en-US" dirty="0"/>
                        <a:t>Number of Records</a:t>
                      </a:r>
                      <a:endParaRPr lang="en-US" b="1" dirty="0"/>
                    </a:p>
                  </a:txBody>
                  <a:tcPr anchor="ctr"/>
                </a:tc>
                <a:extLst>
                  <a:ext uri="{0D108BD9-81ED-4DB2-BD59-A6C34878D82A}">
                    <a16:rowId xmlns:a16="http://schemas.microsoft.com/office/drawing/2014/main" val="4209995780"/>
                  </a:ext>
                </a:extLst>
              </a:tr>
              <a:tr h="370840">
                <a:tc>
                  <a:txBody>
                    <a:bodyPr/>
                    <a:lstStyle/>
                    <a:p>
                      <a:r>
                        <a:rPr lang="en-US" dirty="0"/>
                        <a:t>American</a:t>
                      </a:r>
                    </a:p>
                  </a:txBody>
                  <a:tcPr/>
                </a:tc>
                <a:tc>
                  <a:txBody>
                    <a:bodyPr/>
                    <a:lstStyle/>
                    <a:p>
                      <a:r>
                        <a:rPr lang="en-US" sz="1000" dirty="0"/>
                        <a:t>Non-food contact surface improperly constructed. Unacceptable material used. Non-food contact surface or equipment improperly maintained and/or not properly sealed, raised, spaced or movable to allow accessibility for cleaning on all sides, above and underneath the unit</a:t>
                      </a:r>
                    </a:p>
                  </a:txBody>
                  <a:tcPr/>
                </a:tc>
                <a:tc>
                  <a:txBody>
                    <a:bodyPr/>
                    <a:lstStyle/>
                    <a:p>
                      <a:pPr algn="ctr"/>
                      <a:r>
                        <a:rPr lang="en-US" dirty="0"/>
                        <a:t>12,110</a:t>
                      </a:r>
                    </a:p>
                  </a:txBody>
                  <a:tcPr anchor="ctr"/>
                </a:tc>
                <a:extLst>
                  <a:ext uri="{0D108BD9-81ED-4DB2-BD59-A6C34878D82A}">
                    <a16:rowId xmlns:a16="http://schemas.microsoft.com/office/drawing/2014/main" val="3629286565"/>
                  </a:ext>
                </a:extLst>
              </a:tr>
              <a:tr h="370840">
                <a:tc>
                  <a:txBody>
                    <a:bodyPr/>
                    <a:lstStyle/>
                    <a:p>
                      <a:r>
                        <a:rPr lang="en-US" dirty="0"/>
                        <a:t>Café/Coffee/</a:t>
                      </a:r>
                      <a:br>
                        <a:rPr lang="en-US" dirty="0"/>
                      </a:br>
                      <a:r>
                        <a:rPr lang="en-US" dirty="0"/>
                        <a:t>Tea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Non-food contact surface improperly constructed. Unacceptable material used. Non-food contact surface or equipment improperly maintained and/or not properly sealed, raised, spaced or movable to allow accessibility for cleaning on all sides, above and underneath the unit</a:t>
                      </a:r>
                    </a:p>
                  </a:txBody>
                  <a:tcPr/>
                </a:tc>
                <a:tc>
                  <a:txBody>
                    <a:bodyPr/>
                    <a:lstStyle/>
                    <a:p>
                      <a:pPr algn="ctr"/>
                      <a:r>
                        <a:rPr lang="en-US" dirty="0"/>
                        <a:t>3,168</a:t>
                      </a:r>
                    </a:p>
                  </a:txBody>
                  <a:tcPr anchor="ctr"/>
                </a:tc>
                <a:extLst>
                  <a:ext uri="{0D108BD9-81ED-4DB2-BD59-A6C34878D82A}">
                    <a16:rowId xmlns:a16="http://schemas.microsoft.com/office/drawing/2014/main" val="1872709760"/>
                  </a:ext>
                </a:extLst>
              </a:tr>
              <a:tr h="370840">
                <a:tc>
                  <a:txBody>
                    <a:bodyPr/>
                    <a:lstStyle/>
                    <a:p>
                      <a:r>
                        <a:rPr lang="en-US" dirty="0"/>
                        <a:t>Chinese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Non-food contact surface improperly constructed. Unacceptable material used. Non-food contact surface or equipment improperly maintained and/or not properly sealed, raised, spaced or movable to allow accessibility for cleaning on all sides, above and underneath the unit</a:t>
                      </a:r>
                    </a:p>
                  </a:txBody>
                  <a:tcPr/>
                </a:tc>
                <a:tc>
                  <a:txBody>
                    <a:bodyPr/>
                    <a:lstStyle/>
                    <a:p>
                      <a:pPr algn="ctr"/>
                      <a:r>
                        <a:rPr lang="en-US" dirty="0"/>
                        <a:t>5,668</a:t>
                      </a:r>
                    </a:p>
                  </a:txBody>
                  <a:tcPr anchor="ctr"/>
                </a:tc>
                <a:extLst>
                  <a:ext uri="{0D108BD9-81ED-4DB2-BD59-A6C34878D82A}">
                    <a16:rowId xmlns:a16="http://schemas.microsoft.com/office/drawing/2014/main" val="3644904035"/>
                  </a:ext>
                </a:extLst>
              </a:tr>
              <a:tr h="370840">
                <a:tc>
                  <a:txBody>
                    <a:bodyPr/>
                    <a:lstStyle/>
                    <a:p>
                      <a:r>
                        <a:rPr lang="en-US" dirty="0"/>
                        <a:t>Latin</a:t>
                      </a:r>
                    </a:p>
                  </a:txBody>
                  <a:tcPr/>
                </a:tc>
                <a:tc>
                  <a:txBody>
                    <a:bodyPr/>
                    <a:lstStyle/>
                    <a:p>
                      <a:r>
                        <a:rPr lang="en-US" sz="1000" dirty="0"/>
                        <a:t>Facility not vermin proof. Harborage or conditioning conductive to attracting vermin to the premises and/or allowing vermin to exist</a:t>
                      </a:r>
                    </a:p>
                  </a:txBody>
                  <a:tcPr/>
                </a:tc>
                <a:tc>
                  <a:txBody>
                    <a:bodyPr/>
                    <a:lstStyle/>
                    <a:p>
                      <a:pPr algn="ctr"/>
                      <a:r>
                        <a:rPr lang="en-US" dirty="0"/>
                        <a:t>1,948</a:t>
                      </a:r>
                    </a:p>
                  </a:txBody>
                  <a:tcPr anchor="ctr"/>
                </a:tc>
                <a:extLst>
                  <a:ext uri="{0D108BD9-81ED-4DB2-BD59-A6C34878D82A}">
                    <a16:rowId xmlns:a16="http://schemas.microsoft.com/office/drawing/2014/main" val="2091185963"/>
                  </a:ext>
                </a:extLst>
              </a:tr>
              <a:tr h="0">
                <a:tc>
                  <a:txBody>
                    <a:bodyPr/>
                    <a:lstStyle/>
                    <a:p>
                      <a:r>
                        <a:rPr lang="en-US" dirty="0"/>
                        <a:t>Pizza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Non-food contact surface improperly constructed. Unacceptable material used. Non-food contact surface or equipment improperly maintained and/or not properly sealed, raised, spaced or movable to allow accessibility for cleaning on all sides, above and underneath the unit</a:t>
                      </a:r>
                    </a:p>
                  </a:txBody>
                  <a:tcPr/>
                </a:tc>
                <a:tc>
                  <a:txBody>
                    <a:bodyPr/>
                    <a:lstStyle/>
                    <a:p>
                      <a:pPr algn="ctr"/>
                      <a:r>
                        <a:rPr lang="en-US" dirty="0"/>
                        <a:t>2,485</a:t>
                      </a:r>
                    </a:p>
                  </a:txBody>
                  <a:tcPr anchor="ctr"/>
                </a:tc>
                <a:extLst>
                  <a:ext uri="{0D108BD9-81ED-4DB2-BD59-A6C34878D82A}">
                    <a16:rowId xmlns:a16="http://schemas.microsoft.com/office/drawing/2014/main" val="1406965363"/>
                  </a:ext>
                </a:extLst>
              </a:tr>
            </a:tbl>
          </a:graphicData>
        </a:graphic>
      </p:graphicFrame>
    </p:spTree>
    <p:extLst>
      <p:ext uri="{BB962C8B-B14F-4D97-AF65-F5344CB8AC3E}">
        <p14:creationId xmlns:p14="http://schemas.microsoft.com/office/powerpoint/2010/main" val="1559881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Credits</a:t>
            </a:r>
            <a:endParaRPr dirty="0"/>
          </a:p>
        </p:txBody>
      </p:sp>
      <p:sp>
        <p:nvSpPr>
          <p:cNvPr id="384" name="Google Shape;384;p3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Special thanks to all the people who made and released these awesome resources for free:</a:t>
            </a:r>
            <a:endParaRPr sz="2400" dirty="0"/>
          </a:p>
          <a:p>
            <a:pPr marL="457200" lvl="0" indent="-381000" algn="l" rtl="0">
              <a:lnSpc>
                <a:spcPct val="115000"/>
              </a:lnSpc>
              <a:spcBef>
                <a:spcPts val="600"/>
              </a:spcBef>
              <a:spcAft>
                <a:spcPts val="0"/>
              </a:spcAft>
              <a:buSzPts val="2400"/>
              <a:buChar char="◎"/>
            </a:pPr>
            <a:r>
              <a:rPr lang="en" sz="2400" dirty="0"/>
              <a:t>Presentation template by </a:t>
            </a:r>
            <a:r>
              <a:rPr lang="en" sz="2400" u="sng" dirty="0">
                <a:hlinkClick r:id="rId3"/>
              </a:rPr>
              <a:t>SlidesCarnival</a:t>
            </a:r>
            <a:endParaRPr sz="2400" dirty="0"/>
          </a:p>
          <a:p>
            <a:pPr marL="457200" lvl="0" indent="-381000" algn="l" rtl="0">
              <a:lnSpc>
                <a:spcPct val="115000"/>
              </a:lnSpc>
              <a:spcBef>
                <a:spcPts val="0"/>
              </a:spcBef>
              <a:spcAft>
                <a:spcPts val="0"/>
              </a:spcAft>
              <a:buSzPts val="2400"/>
              <a:buChar char="◎"/>
            </a:pPr>
            <a:r>
              <a:rPr lang="en" sz="2400" dirty="0"/>
              <a:t>Photographs by </a:t>
            </a:r>
            <a:r>
              <a:rPr lang="en" sz="2400" u="sng" dirty="0">
                <a:hlinkClick r:id="rId4"/>
              </a:rPr>
              <a:t>Unsplash</a:t>
            </a:r>
            <a:r>
              <a:rPr lang="en" sz="2400" dirty="0"/>
              <a:t> &amp; </a:t>
            </a:r>
            <a:r>
              <a:rPr lang="en" sz="2400" u="sng" dirty="0">
                <a:hlinkClick r:id="rId5"/>
              </a:rPr>
              <a:t>Death to the Stock Photo</a:t>
            </a:r>
            <a:r>
              <a:rPr lang="en" sz="2400" dirty="0"/>
              <a:t> (</a:t>
            </a:r>
            <a:r>
              <a:rPr lang="en" sz="2400" u="sng" dirty="0">
                <a:hlinkClick r:id="rId6"/>
              </a:rPr>
              <a:t>license</a:t>
            </a:r>
            <a:r>
              <a:rPr lang="en" sz="2400" dirty="0"/>
              <a:t>)</a:t>
            </a:r>
            <a:endParaRPr sz="2400" dirty="0"/>
          </a:p>
        </p:txBody>
      </p:sp>
      <p:sp>
        <p:nvSpPr>
          <p:cNvPr id="385" name="Google Shape;385;p3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5" name="Picture 4">
            <a:extLst>
              <a:ext uri="{FF2B5EF4-FFF2-40B4-BE49-F238E27FC236}">
                <a16:creationId xmlns:a16="http://schemas.microsoft.com/office/drawing/2014/main" id="{57CE0238-0C55-9444-BE5A-9C6A5BB63C8F}"/>
              </a:ext>
            </a:extLst>
          </p:cNvPr>
          <p:cNvPicPr>
            <a:picLocks noChangeAspect="1"/>
          </p:cNvPicPr>
          <p:nvPr/>
        </p:nvPicPr>
        <p:blipFill>
          <a:blip r:embed="rId3"/>
          <a:stretch>
            <a:fillRect/>
          </a:stretch>
        </p:blipFill>
        <p:spPr>
          <a:xfrm>
            <a:off x="0" y="712012"/>
            <a:ext cx="9144000" cy="54339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8" name="Google Shape;76;p13">
            <a:extLst>
              <a:ext uri="{FF2B5EF4-FFF2-40B4-BE49-F238E27FC236}">
                <a16:creationId xmlns:a16="http://schemas.microsoft.com/office/drawing/2014/main" id="{73A9C756-DBBE-D741-80B8-578C5EABCCDA}"/>
              </a:ext>
            </a:extLst>
          </p:cNvPr>
          <p:cNvSpPr txBox="1"/>
          <p:nvPr/>
        </p:nvSpPr>
        <p:spPr>
          <a:xfrm>
            <a:off x="0" y="1553112"/>
            <a:ext cx="9144000" cy="3070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Answer to question 1:</a:t>
            </a:r>
            <a:endParaRPr dirty="0">
              <a:solidFill>
                <a:srgbClr val="0091EA"/>
              </a:solidFill>
              <a:latin typeface="Source Sans Pro"/>
              <a:ea typeface="Source Sans Pro"/>
              <a:cs typeface="Source Sans Pro"/>
              <a:sym typeface="Source Sans Pro"/>
            </a:endParaRPr>
          </a:p>
          <a:p>
            <a:pPr marL="0" lvl="0" indent="0" algn="l" rtl="0">
              <a:spcBef>
                <a:spcPts val="600"/>
              </a:spcBef>
              <a:spcAft>
                <a:spcPts val="0"/>
              </a:spcAft>
              <a:buNone/>
            </a:pPr>
            <a:endParaRPr lang="en-US" dirty="0">
              <a:solidFill>
                <a:srgbClr val="263238"/>
              </a:solidFill>
              <a:latin typeface="Source Sans Pro"/>
              <a:ea typeface="Source Sans Pro"/>
              <a:cs typeface="Source Sans Pro"/>
              <a:sym typeface="Source Sans Pro"/>
            </a:endParaRPr>
          </a:p>
          <a:p>
            <a:pPr marL="0" lvl="0" indent="0" algn="l" rtl="0">
              <a:lnSpc>
                <a:spcPct val="150000"/>
              </a:lnSpc>
              <a:spcBef>
                <a:spcPts val="600"/>
              </a:spcBef>
              <a:spcAft>
                <a:spcPts val="0"/>
              </a:spcAft>
              <a:buNone/>
            </a:pPr>
            <a:r>
              <a:rPr lang="en-US" dirty="0">
                <a:solidFill>
                  <a:srgbClr val="263238"/>
                </a:solidFill>
                <a:latin typeface="Source Sans Pro"/>
                <a:ea typeface="Source Sans Pro"/>
                <a:cs typeface="Source Sans Pro"/>
                <a:sym typeface="Source Sans Pro"/>
              </a:rPr>
              <a:t>The illustrated graph provides information about how the overall number of inspections changes over time (month used as level of granularity), and only the last few years used to show pattern. Overall, the number of inspections shows generally upward trends despite of fluctuations except in 2016. According to the diagram, we can explore that in each year the starting point of number inspections increases dramatically. For instance, in January 2015 the number of records was less than 1k, however, in the next following years the number of years accounted for more than 6k. Another significant feature is that from January to March and July to August, there was a significant rise in each year that confirms to be certain seasonal period where the number of inspections goes up. Additionally, the most greatest number of inspections the last four years was in October, 2018, where the number of reaches a peak that exceeds 14k records </a:t>
            </a:r>
            <a:endParaRPr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1584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643034" y="1388925"/>
            <a:ext cx="7058053" cy="3311663"/>
          </a:xfrm>
          <a:prstGeom prst="rect">
            <a:avLst/>
          </a:prstGeom>
        </p:spPr>
        <p:txBody>
          <a:bodyPr spcFirstLastPara="1" wrap="square" lIns="91425" tIns="91425" rIns="91425" bIns="91425" anchor="t" anchorCtr="0">
            <a:noAutofit/>
          </a:bodyPr>
          <a:lstStyle/>
          <a:p>
            <a:pPr>
              <a:lnSpc>
                <a:spcPct val="150000"/>
              </a:lnSpc>
            </a:pPr>
            <a:r>
              <a:rPr lang="en-US" sz="2400" dirty="0">
                <a:solidFill>
                  <a:schemeClr val="tx1"/>
                </a:solidFill>
              </a:rPr>
              <a:t>Question 2: </a:t>
            </a:r>
            <a:br>
              <a:rPr lang="en-US" sz="2400" dirty="0"/>
            </a:br>
            <a:r>
              <a:rPr lang="en-US" sz="2400" dirty="0"/>
              <a:t>Is there any difference in how the number of inspections changes over time in the 5 different boroughs of New York City?</a:t>
            </a:r>
            <a:br>
              <a:rPr lang="en-US" sz="2400" dirty="0"/>
            </a:br>
            <a:endParaRPr sz="2400" dirty="0"/>
          </a:p>
        </p:txBody>
      </p:sp>
    </p:spTree>
    <p:extLst>
      <p:ext uri="{BB962C8B-B14F-4D97-AF65-F5344CB8AC3E}">
        <p14:creationId xmlns:p14="http://schemas.microsoft.com/office/powerpoint/2010/main" val="222717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52442A61-3CDD-0D4B-B90E-08DD41D2A679}"/>
              </a:ext>
            </a:extLst>
          </p:cNvPr>
          <p:cNvPicPr>
            <a:picLocks noChangeAspect="1"/>
          </p:cNvPicPr>
          <p:nvPr/>
        </p:nvPicPr>
        <p:blipFill>
          <a:blip r:embed="rId3"/>
          <a:stretch>
            <a:fillRect/>
          </a:stretch>
        </p:blipFill>
        <p:spPr>
          <a:xfrm>
            <a:off x="0" y="251152"/>
            <a:ext cx="9144000" cy="6355695"/>
          </a:xfrm>
          <a:prstGeom prst="rect">
            <a:avLst/>
          </a:prstGeom>
        </p:spPr>
      </p:pic>
    </p:spTree>
    <p:extLst>
      <p:ext uri="{BB962C8B-B14F-4D97-AF65-F5344CB8AC3E}">
        <p14:creationId xmlns:p14="http://schemas.microsoft.com/office/powerpoint/2010/main" val="323210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8" name="Google Shape;76;p13">
            <a:extLst>
              <a:ext uri="{FF2B5EF4-FFF2-40B4-BE49-F238E27FC236}">
                <a16:creationId xmlns:a16="http://schemas.microsoft.com/office/drawing/2014/main" id="{73A9C756-DBBE-D741-80B8-578C5EABCCDA}"/>
              </a:ext>
            </a:extLst>
          </p:cNvPr>
          <p:cNvSpPr txBox="1"/>
          <p:nvPr/>
        </p:nvSpPr>
        <p:spPr>
          <a:xfrm>
            <a:off x="0" y="1553112"/>
            <a:ext cx="9144000" cy="3070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Answer to question 2:</a:t>
            </a:r>
            <a:endParaRPr dirty="0">
              <a:solidFill>
                <a:srgbClr val="0091EA"/>
              </a:solidFill>
              <a:latin typeface="Source Sans Pro"/>
              <a:ea typeface="Source Sans Pro"/>
              <a:cs typeface="Source Sans Pro"/>
              <a:sym typeface="Source Sans Pro"/>
            </a:endParaRPr>
          </a:p>
          <a:p>
            <a:pPr lvl="0">
              <a:lnSpc>
                <a:spcPct val="200000"/>
              </a:lnSpc>
              <a:spcBef>
                <a:spcPts val="600"/>
              </a:spcBef>
            </a:pPr>
            <a:r>
              <a:rPr lang="en-US" dirty="0">
                <a:solidFill>
                  <a:srgbClr val="263238"/>
                </a:solidFill>
                <a:latin typeface="Source Sans Pro"/>
                <a:ea typeface="Source Sans Pro"/>
                <a:cs typeface="Source Sans Pro"/>
                <a:sym typeface="Source Sans Pro"/>
              </a:rPr>
              <a:t>The chart illustrates how the number of inspections changes throughout time for each borrow. Overall, for each borrow the figures show upward trends (I draw trend lines for each borough) except Staten Island that trend remains steadily over the time. The most frequent inspections was in Manhattan borough, where number of records exceeded more than 14k records, whereas the least visited inspections was in Staten Island, where the number of records was less than 2k records. </a:t>
            </a:r>
          </a:p>
        </p:txBody>
      </p:sp>
    </p:spTree>
    <p:extLst>
      <p:ext uri="{BB962C8B-B14F-4D97-AF65-F5344CB8AC3E}">
        <p14:creationId xmlns:p14="http://schemas.microsoft.com/office/powerpoint/2010/main" val="245127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643034" y="1388925"/>
            <a:ext cx="7058053" cy="3311663"/>
          </a:xfrm>
          <a:prstGeom prst="rect">
            <a:avLst/>
          </a:prstGeom>
        </p:spPr>
        <p:txBody>
          <a:bodyPr spcFirstLastPara="1" wrap="square" lIns="91425" tIns="91425" rIns="91425" bIns="91425" anchor="t" anchorCtr="0">
            <a:noAutofit/>
          </a:bodyPr>
          <a:lstStyle/>
          <a:p>
            <a:pPr>
              <a:lnSpc>
                <a:spcPct val="150000"/>
              </a:lnSpc>
            </a:pPr>
            <a:r>
              <a:rPr lang="en-US" sz="2400" dirty="0">
                <a:solidFill>
                  <a:schemeClr val="tx1"/>
                </a:solidFill>
              </a:rPr>
              <a:t>Question 3: </a:t>
            </a:r>
            <a:br>
              <a:rPr lang="en-US" sz="2400" dirty="0"/>
            </a:br>
            <a:r>
              <a:rPr lang="en-US" sz="2400" dirty="0"/>
              <a:t>How are cuisines types distributed across the New York area? Are there geographical areas where certain cuisines tend to concentrate (that is are there any areas where certain cuisines are more prevalent than others)? NOTE: focus only on the top 5 most frequent “Cuisine Description” categories.</a:t>
            </a:r>
            <a:br>
              <a:rPr lang="en-US" sz="2400" dirty="0"/>
            </a:br>
            <a:br>
              <a:rPr lang="en-US" sz="2400" dirty="0"/>
            </a:br>
            <a:endParaRPr sz="2400" dirty="0"/>
          </a:p>
        </p:txBody>
      </p:sp>
    </p:spTree>
    <p:extLst>
      <p:ext uri="{BB962C8B-B14F-4D97-AF65-F5344CB8AC3E}">
        <p14:creationId xmlns:p14="http://schemas.microsoft.com/office/powerpoint/2010/main" val="30078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8" name="Picture 7">
            <a:extLst>
              <a:ext uri="{FF2B5EF4-FFF2-40B4-BE49-F238E27FC236}">
                <a16:creationId xmlns:a16="http://schemas.microsoft.com/office/drawing/2014/main" id="{99846A6D-9BCD-ED46-909C-C7C3A9AFF6CC}"/>
              </a:ext>
            </a:extLst>
          </p:cNvPr>
          <p:cNvPicPr>
            <a:picLocks noChangeAspect="1"/>
          </p:cNvPicPr>
          <p:nvPr/>
        </p:nvPicPr>
        <p:blipFill>
          <a:blip r:embed="rId3"/>
          <a:stretch>
            <a:fillRect/>
          </a:stretch>
        </p:blipFill>
        <p:spPr>
          <a:xfrm>
            <a:off x="6718800" y="416779"/>
            <a:ext cx="2032000" cy="990600"/>
          </a:xfrm>
          <a:prstGeom prst="rect">
            <a:avLst/>
          </a:prstGeom>
        </p:spPr>
      </p:pic>
      <p:sp>
        <p:nvSpPr>
          <p:cNvPr id="19" name="Rectangle 18">
            <a:extLst>
              <a:ext uri="{FF2B5EF4-FFF2-40B4-BE49-F238E27FC236}">
                <a16:creationId xmlns:a16="http://schemas.microsoft.com/office/drawing/2014/main" id="{AB34518D-83FB-E846-B780-F234396C06B3}"/>
              </a:ext>
            </a:extLst>
          </p:cNvPr>
          <p:cNvSpPr/>
          <p:nvPr/>
        </p:nvSpPr>
        <p:spPr>
          <a:xfrm>
            <a:off x="755821" y="362630"/>
            <a:ext cx="1268296"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American</a:t>
            </a:r>
          </a:p>
        </p:txBody>
      </p:sp>
      <p:sp>
        <p:nvSpPr>
          <p:cNvPr id="21" name="Rectangle 20">
            <a:extLst>
              <a:ext uri="{FF2B5EF4-FFF2-40B4-BE49-F238E27FC236}">
                <a16:creationId xmlns:a16="http://schemas.microsoft.com/office/drawing/2014/main" id="{54CDE098-65CB-C346-A42F-75C7A4E0CDA9}"/>
              </a:ext>
            </a:extLst>
          </p:cNvPr>
          <p:cNvSpPr/>
          <p:nvPr/>
        </p:nvSpPr>
        <p:spPr>
          <a:xfrm>
            <a:off x="6647332" y="3682869"/>
            <a:ext cx="2064988"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Café/Coffee/Tea</a:t>
            </a:r>
          </a:p>
        </p:txBody>
      </p:sp>
      <p:sp>
        <p:nvSpPr>
          <p:cNvPr id="22" name="Rectangle 21">
            <a:extLst>
              <a:ext uri="{FF2B5EF4-FFF2-40B4-BE49-F238E27FC236}">
                <a16:creationId xmlns:a16="http://schemas.microsoft.com/office/drawing/2014/main" id="{DC237F83-EB0D-0647-8222-7905A68D4F6F}"/>
              </a:ext>
            </a:extLst>
          </p:cNvPr>
          <p:cNvSpPr/>
          <p:nvPr/>
        </p:nvSpPr>
        <p:spPr>
          <a:xfrm>
            <a:off x="755821" y="3682869"/>
            <a:ext cx="1127232"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Chinese</a:t>
            </a:r>
          </a:p>
        </p:txBody>
      </p:sp>
      <p:sp>
        <p:nvSpPr>
          <p:cNvPr id="23" name="Rectangle 22">
            <a:extLst>
              <a:ext uri="{FF2B5EF4-FFF2-40B4-BE49-F238E27FC236}">
                <a16:creationId xmlns:a16="http://schemas.microsoft.com/office/drawing/2014/main" id="{AE2BA9C3-5A0D-D349-8B14-AF202DC23FEA}"/>
              </a:ext>
            </a:extLst>
          </p:cNvPr>
          <p:cNvSpPr/>
          <p:nvPr/>
        </p:nvSpPr>
        <p:spPr>
          <a:xfrm>
            <a:off x="4137417" y="416779"/>
            <a:ext cx="740907"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Latin</a:t>
            </a:r>
          </a:p>
        </p:txBody>
      </p:sp>
      <p:sp>
        <p:nvSpPr>
          <p:cNvPr id="24" name="Rectangle 23">
            <a:extLst>
              <a:ext uri="{FF2B5EF4-FFF2-40B4-BE49-F238E27FC236}">
                <a16:creationId xmlns:a16="http://schemas.microsoft.com/office/drawing/2014/main" id="{21A3E309-6935-5D48-9660-20F7CE30B941}"/>
              </a:ext>
            </a:extLst>
          </p:cNvPr>
          <p:cNvSpPr/>
          <p:nvPr/>
        </p:nvSpPr>
        <p:spPr>
          <a:xfrm>
            <a:off x="4150322" y="3682869"/>
            <a:ext cx="813043"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Pizza</a:t>
            </a:r>
          </a:p>
        </p:txBody>
      </p:sp>
      <p:pic>
        <p:nvPicPr>
          <p:cNvPr id="33" name="Picture 32">
            <a:extLst>
              <a:ext uri="{FF2B5EF4-FFF2-40B4-BE49-F238E27FC236}">
                <a16:creationId xmlns:a16="http://schemas.microsoft.com/office/drawing/2014/main" id="{9EF8DEA2-7D54-9A43-98CF-6144A825CB22}"/>
              </a:ext>
            </a:extLst>
          </p:cNvPr>
          <p:cNvPicPr>
            <a:picLocks noChangeAspect="1"/>
          </p:cNvPicPr>
          <p:nvPr/>
        </p:nvPicPr>
        <p:blipFill rotWithShape="1">
          <a:blip r:embed="rId4"/>
          <a:srcRect l="41780" r="29197"/>
          <a:stretch/>
        </p:blipFill>
        <p:spPr>
          <a:xfrm>
            <a:off x="171590" y="1009421"/>
            <a:ext cx="2594919" cy="2438400"/>
          </a:xfrm>
          <a:prstGeom prst="rect">
            <a:avLst/>
          </a:prstGeom>
        </p:spPr>
      </p:pic>
      <p:pic>
        <p:nvPicPr>
          <p:cNvPr id="37" name="Picture 36">
            <a:extLst>
              <a:ext uri="{FF2B5EF4-FFF2-40B4-BE49-F238E27FC236}">
                <a16:creationId xmlns:a16="http://schemas.microsoft.com/office/drawing/2014/main" id="{DF10BB67-B65E-5E48-B939-4176F9BEF48B}"/>
              </a:ext>
            </a:extLst>
          </p:cNvPr>
          <p:cNvPicPr>
            <a:picLocks noChangeAspect="1"/>
          </p:cNvPicPr>
          <p:nvPr/>
        </p:nvPicPr>
        <p:blipFill rotWithShape="1">
          <a:blip r:embed="rId5"/>
          <a:srcRect l="41996" r="31024"/>
          <a:stretch/>
        </p:blipFill>
        <p:spPr>
          <a:xfrm>
            <a:off x="3298317" y="1009421"/>
            <a:ext cx="2419108" cy="2425700"/>
          </a:xfrm>
          <a:prstGeom prst="rect">
            <a:avLst/>
          </a:prstGeom>
        </p:spPr>
      </p:pic>
      <p:pic>
        <p:nvPicPr>
          <p:cNvPr id="39" name="Picture 38">
            <a:extLst>
              <a:ext uri="{FF2B5EF4-FFF2-40B4-BE49-F238E27FC236}">
                <a16:creationId xmlns:a16="http://schemas.microsoft.com/office/drawing/2014/main" id="{DC70D382-964B-014B-BFE7-BD9DE6EAF799}"/>
              </a:ext>
            </a:extLst>
          </p:cNvPr>
          <p:cNvPicPr>
            <a:picLocks noChangeAspect="1"/>
          </p:cNvPicPr>
          <p:nvPr/>
        </p:nvPicPr>
        <p:blipFill rotWithShape="1">
          <a:blip r:embed="rId6"/>
          <a:srcRect l="41362" r="31501"/>
          <a:stretch/>
        </p:blipFill>
        <p:spPr>
          <a:xfrm>
            <a:off x="6516517" y="4127865"/>
            <a:ext cx="2436567" cy="2387600"/>
          </a:xfrm>
          <a:prstGeom prst="rect">
            <a:avLst/>
          </a:prstGeom>
        </p:spPr>
      </p:pic>
      <p:pic>
        <p:nvPicPr>
          <p:cNvPr id="43" name="Picture 42">
            <a:extLst>
              <a:ext uri="{FF2B5EF4-FFF2-40B4-BE49-F238E27FC236}">
                <a16:creationId xmlns:a16="http://schemas.microsoft.com/office/drawing/2014/main" id="{C281BA1B-9593-784C-BDCC-0A57644A6A72}"/>
              </a:ext>
            </a:extLst>
          </p:cNvPr>
          <p:cNvPicPr>
            <a:picLocks noChangeAspect="1"/>
          </p:cNvPicPr>
          <p:nvPr/>
        </p:nvPicPr>
        <p:blipFill rotWithShape="1">
          <a:blip r:embed="rId7"/>
          <a:srcRect l="41326" r="29157"/>
          <a:stretch/>
        </p:blipFill>
        <p:spPr>
          <a:xfrm>
            <a:off x="171590" y="4127865"/>
            <a:ext cx="2639028" cy="2413000"/>
          </a:xfrm>
          <a:prstGeom prst="rect">
            <a:avLst/>
          </a:prstGeom>
        </p:spPr>
      </p:pic>
      <p:pic>
        <p:nvPicPr>
          <p:cNvPr id="45" name="Picture 44">
            <a:extLst>
              <a:ext uri="{FF2B5EF4-FFF2-40B4-BE49-F238E27FC236}">
                <a16:creationId xmlns:a16="http://schemas.microsoft.com/office/drawing/2014/main" id="{A26988E6-1478-0445-AADC-65484F174EFF}"/>
              </a:ext>
            </a:extLst>
          </p:cNvPr>
          <p:cNvPicPr>
            <a:picLocks noChangeAspect="1"/>
          </p:cNvPicPr>
          <p:nvPr/>
        </p:nvPicPr>
        <p:blipFill>
          <a:blip r:embed="rId8"/>
          <a:stretch>
            <a:fillRect/>
          </a:stretch>
        </p:blipFill>
        <p:spPr>
          <a:xfrm>
            <a:off x="3298317" y="4127865"/>
            <a:ext cx="2730500" cy="2476500"/>
          </a:xfrm>
          <a:prstGeom prst="rect">
            <a:avLst/>
          </a:prstGeom>
        </p:spPr>
      </p:pic>
    </p:spTree>
    <p:extLst>
      <p:ext uri="{BB962C8B-B14F-4D97-AF65-F5344CB8AC3E}">
        <p14:creationId xmlns:p14="http://schemas.microsoft.com/office/powerpoint/2010/main" val="244671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8" name="Google Shape;76;p13">
            <a:extLst>
              <a:ext uri="{FF2B5EF4-FFF2-40B4-BE49-F238E27FC236}">
                <a16:creationId xmlns:a16="http://schemas.microsoft.com/office/drawing/2014/main" id="{73A9C756-DBBE-D741-80B8-578C5EABCCDA}"/>
              </a:ext>
            </a:extLst>
          </p:cNvPr>
          <p:cNvSpPr txBox="1"/>
          <p:nvPr/>
        </p:nvSpPr>
        <p:spPr>
          <a:xfrm>
            <a:off x="0" y="1553112"/>
            <a:ext cx="9144000" cy="3070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Answer to question 3:</a:t>
            </a:r>
          </a:p>
          <a:p>
            <a:pPr lvl="0">
              <a:lnSpc>
                <a:spcPct val="200000"/>
              </a:lnSpc>
              <a:spcBef>
                <a:spcPts val="600"/>
              </a:spcBef>
            </a:pPr>
            <a:r>
              <a:rPr lang="en-US" dirty="0">
                <a:solidFill>
                  <a:srgbClr val="263238"/>
                </a:solidFill>
                <a:latin typeface="Source Sans Pro"/>
                <a:ea typeface="Source Sans Pro"/>
                <a:cs typeface="Source Sans Pro"/>
                <a:sym typeface="Source Sans Pro"/>
              </a:rPr>
              <a:t>The graphs illustrated above provide information how the most top 5 frequent cuisines types distributed across the New York Area. There is a additional legend that shows the number of records. I used color intensity in the map that shows where certain types of cuisines tend to concentrate. Unfortunately, I am not familiar with New York Area, and I cannot explain in the map which cuisine is more prevalent in New York Area.</a:t>
            </a:r>
          </a:p>
        </p:txBody>
      </p:sp>
    </p:spTree>
    <p:extLst>
      <p:ext uri="{BB962C8B-B14F-4D97-AF65-F5344CB8AC3E}">
        <p14:creationId xmlns:p14="http://schemas.microsoft.com/office/powerpoint/2010/main" val="2154715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1102</TotalTime>
  <Words>799</Words>
  <Application>Microsoft Macintosh PowerPoint</Application>
  <PresentationFormat>On-screen Show (4:3)</PresentationFormat>
  <Paragraphs>52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Arial</vt:lpstr>
      <vt:lpstr>Calibri Light</vt:lpstr>
      <vt:lpstr>Source Sans Pro</vt:lpstr>
      <vt:lpstr>Roboto Slab</vt:lpstr>
      <vt:lpstr>Office Theme</vt:lpstr>
      <vt:lpstr>Question 1:  How does the number of inspections change over time (use month as the level of temporal granularity)? Does the number of inspections increase or decrease over time? Are there any peak times? Is there any seasonal effect (like inspections being more common during certain seasons or months)?</vt:lpstr>
      <vt:lpstr>PowerPoint Presentation</vt:lpstr>
      <vt:lpstr>PowerPoint Presentation</vt:lpstr>
      <vt:lpstr>Question 2:  Is there any difference in how the number of inspections changes over time in the 5 different boroughs of New York City? </vt:lpstr>
      <vt:lpstr>PowerPoint Presentation</vt:lpstr>
      <vt:lpstr>PowerPoint Presentation</vt:lpstr>
      <vt:lpstr>Question 3:  How are cuisines types distributed across the New York area? Are there geographical areas where certain cuisines tend to concentrate (that is are there any areas where certain cuisines are more prevalent than others)? NOTE: focus only on the top 5 most frequent “Cuisine Description” categories.  </vt:lpstr>
      <vt:lpstr>PowerPoint Presentation</vt:lpstr>
      <vt:lpstr>PowerPoint Presentation</vt:lpstr>
      <vt:lpstr>Question 4:  How does the average score compare across different cuisine types? Are there cuisines that tend to have consistently lower/higher average scores compared to the others? NOTE: focus only on the top 5 most frequent “Cuisine Description” categories.  </vt:lpstr>
      <vt:lpstr>PowerPoint Presentation</vt:lpstr>
      <vt:lpstr>PowerPoint Presentation</vt:lpstr>
      <vt:lpstr>Question 5:  Is there a relationship between cuisine type and violation? For instance, do some cuisine types tend to have more of some type of violations that other cuisine types?  </vt:lpstr>
      <vt:lpstr>PowerPoint Presentation</vt:lpstr>
      <vt:lpstr>PowerPoint Presentation</vt:lpstr>
      <vt:lpstr>Credits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1:  How does the number of inspections change over time (use month as the level of temporal granularity)? Does the number of inspections increase or decrease over time? Are there any peak times? Is there any seasonal effect (like inspections being more common during certain seasons or months)?</dc:title>
  <cp:lastModifiedBy>Yskak, Saulet</cp:lastModifiedBy>
  <cp:revision>24</cp:revision>
  <cp:lastPrinted>2018-12-24T04:18:49Z</cp:lastPrinted>
  <dcterms:modified xsi:type="dcterms:W3CDTF">2018-12-31T05:11:19Z</dcterms:modified>
</cp:coreProperties>
</file>