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670550" cx="10080625"/>
  <p:notesSz cx="7559675" cy="106918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41ad5e99e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1e41ad5e99e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42ace42dd_1_4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1e42ace42dd_1_4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2ace42dd_1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e42ace42dd_1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42ace42dd_1_5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1e42ace42dd_1_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42ace42dd_1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1e42ace42dd_1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2ace42dd_1_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1e42ace42dd_1_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42ace42dd_1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e42ace42dd_1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3fa704971_0_9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1e3fa704971_0_9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413964d48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1e413964d48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3fa704971_0_9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g1e3fa704971_0_9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41ad5e99e_3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g1e41ad5e99e_3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3fa704971_0_1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1e3fa704971_0_1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413964d48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1e413964d48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fa704971_0_10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1e3fa704971_0_10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3fa704971_0_7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1e3fa704971_0_7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3fa704971_0_1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1e3fa704971_0_1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240ddd2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1e4240ddd2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296000" y="1326240"/>
            <a:ext cx="828000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296000" y="1326240"/>
            <a:ext cx="82800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1296000" y="3331080"/>
            <a:ext cx="82800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2960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5386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1296000" y="333108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538600" y="333108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296000" y="132624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095360" y="132624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895080" y="132624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1296000" y="333108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4095360" y="333108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895080" y="333108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296000" y="1326240"/>
            <a:ext cx="828000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296000" y="1326240"/>
            <a:ext cx="404028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538600" y="1326240"/>
            <a:ext cx="404028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584000" y="225720"/>
            <a:ext cx="799164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2960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538600" y="1326240"/>
            <a:ext cx="404028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1296000" y="333108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1296000" y="1326240"/>
            <a:ext cx="404028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5386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538600" y="333108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12960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5386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1296000" y="3331080"/>
            <a:ext cx="82800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60"/>
            <a:ext cx="802476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96000" y="1326240"/>
            <a:ext cx="828000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46350" y="185650"/>
            <a:ext cx="8860200" cy="5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5000">
                <a:solidFill>
                  <a:srgbClr val="38761D"/>
                </a:solidFill>
              </a:rPr>
              <a:t>BufferedInputStream e BufferedOutputStream</a:t>
            </a:r>
            <a:endParaRPr b="1" sz="50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Instituto Federal de Santa Catarina - IFSC Câmpus Canoinhas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Trabalho Apresentado à Unidade Curricular de Programação Orientada a Objetos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Professor: Dr. Fernando Roberto Pereira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Alunos: Daniel José Martins Junior,  Saul Dembinski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Canoinhas, 21 de Junho de 2023.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3"/>
          <p:cNvSpPr txBox="1"/>
          <p:nvPr>
            <p:ph idx="4294967295" type="title"/>
          </p:nvPr>
        </p:nvSpPr>
        <p:spPr>
          <a:xfrm>
            <a:off x="1105425" y="179675"/>
            <a:ext cx="86661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Métodos Principais do BufferedInputStream</a:t>
            </a:r>
            <a:endParaRPr b="1" sz="4400">
              <a:solidFill>
                <a:srgbClr val="38761D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1004150" y="1493575"/>
            <a:ext cx="9003600" cy="399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método </a:t>
            </a:r>
            <a:r>
              <a:rPr b="1" lang="pt-BR" sz="2400"/>
              <a:t>reset() </a:t>
            </a:r>
            <a:r>
              <a:rPr lang="pt-BR" sz="2400"/>
              <a:t>	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Retorna o controle para o ponto no fluxo de entrada onde a marca foi definida.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método mark() 	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Marca a posição no fluxo de entrada até a qual os dados foram lidos.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4"/>
          <p:cNvSpPr txBox="1"/>
          <p:nvPr>
            <p:ph idx="4294967295" type="title"/>
          </p:nvPr>
        </p:nvSpPr>
        <p:spPr>
          <a:xfrm>
            <a:off x="1105425" y="179675"/>
            <a:ext cx="86661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Métodos Principais do BufferedInputStream</a:t>
            </a:r>
            <a:endParaRPr b="1" sz="4400">
              <a:solidFill>
                <a:srgbClr val="38761D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325" y="1502550"/>
            <a:ext cx="5065505" cy="41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5"/>
          <p:cNvSpPr txBox="1"/>
          <p:nvPr>
            <p:ph idx="4294967295" type="title"/>
          </p:nvPr>
        </p:nvSpPr>
        <p:spPr>
          <a:xfrm>
            <a:off x="1105425" y="179675"/>
            <a:ext cx="86661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Métodos Principais do BufferedInputStream</a:t>
            </a:r>
            <a:endParaRPr b="1" sz="4400">
              <a:solidFill>
                <a:srgbClr val="38761D"/>
              </a:solidFill>
            </a:endParaRPr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1004150" y="1493575"/>
            <a:ext cx="9003600" cy="39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/>
              <a:t>método close()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Para fechar o fluxo de entrada em buffer, podemos usar o </a:t>
            </a:r>
            <a:r>
              <a:rPr lang="pt-BR" sz="2400">
                <a:solidFill>
                  <a:schemeClr val="dk1"/>
                </a:solidFill>
              </a:rPr>
              <a:t>método </a:t>
            </a:r>
            <a:r>
              <a:rPr lang="pt-BR" sz="2400"/>
              <a:t>close(). Depois que o </a:t>
            </a:r>
            <a:r>
              <a:rPr lang="pt-BR" sz="2400">
                <a:solidFill>
                  <a:schemeClr val="dk1"/>
                </a:solidFill>
              </a:rPr>
              <a:t>método </a:t>
            </a:r>
            <a:r>
              <a:rPr lang="pt-BR" sz="2400"/>
              <a:t>close() é chamado, não podemos usar o fluxo de entrada para ler os dados.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6"/>
          <p:cNvSpPr txBox="1"/>
          <p:nvPr>
            <p:ph idx="4294967295" type="title"/>
          </p:nvPr>
        </p:nvSpPr>
        <p:spPr>
          <a:xfrm>
            <a:off x="1105425" y="179675"/>
            <a:ext cx="86661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Métodos Principais do BufferedInputStream</a:t>
            </a:r>
            <a:endParaRPr b="1" sz="4400">
              <a:solidFill>
                <a:srgbClr val="38761D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288" y="1558900"/>
            <a:ext cx="53340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7"/>
          <p:cNvSpPr txBox="1"/>
          <p:nvPr>
            <p:ph idx="4294967295" type="title"/>
          </p:nvPr>
        </p:nvSpPr>
        <p:spPr>
          <a:xfrm>
            <a:off x="1105425" y="179675"/>
            <a:ext cx="86661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Métodos Principais do BufferedInputStream</a:t>
            </a:r>
            <a:endParaRPr b="1" sz="4400">
              <a:solidFill>
                <a:srgbClr val="38761D"/>
              </a:solidFill>
            </a:endParaRPr>
          </a:p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1004150" y="1493575"/>
            <a:ext cx="9003600" cy="39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Método available()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método available() retorna a quantidade estimada de bytes que podem ser lidos sem bloquear. Em outras palavras, ele retorna o número de bytes disponíveis para leitura no momento.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350" y="3345600"/>
            <a:ext cx="6867275" cy="22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8"/>
          <p:cNvSpPr txBox="1"/>
          <p:nvPr>
            <p:ph idx="4294967295" type="title"/>
          </p:nvPr>
        </p:nvSpPr>
        <p:spPr>
          <a:xfrm>
            <a:off x="1105425" y="179675"/>
            <a:ext cx="86661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Métodos Principais do BufferedInputStream</a:t>
            </a:r>
            <a:endParaRPr b="1" sz="4400">
              <a:solidFill>
                <a:srgbClr val="38761D"/>
              </a:solidFill>
            </a:endParaRPr>
          </a:p>
        </p:txBody>
      </p:sp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1004150" y="1367000"/>
            <a:ext cx="9003600" cy="411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Método skip()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método skip() é usado para ignorar um número específico de bytes no fluxo de entrada. Ele avança a posição atual do fluxo para frente, descartando os bytes especificados.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927" y="3223802"/>
            <a:ext cx="6127449" cy="23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9"/>
          <p:cNvSpPr txBox="1"/>
          <p:nvPr>
            <p:ph idx="4294967295" type="title"/>
          </p:nvPr>
        </p:nvSpPr>
        <p:spPr>
          <a:xfrm>
            <a:off x="1105425" y="179675"/>
            <a:ext cx="86661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Métodos Principais do BufferedInputStream</a:t>
            </a:r>
            <a:endParaRPr b="1" sz="4400">
              <a:solidFill>
                <a:srgbClr val="38761D"/>
              </a:solidFill>
            </a:endParaRPr>
          </a:p>
        </p:txBody>
      </p:sp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1004150" y="1493575"/>
            <a:ext cx="9003600" cy="39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método read()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read()</a:t>
            </a:r>
            <a:r>
              <a:rPr lang="pt-BR" sz="2400"/>
              <a:t> - lê um único byte do fluxo de entrada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read(byte[] arr)</a:t>
            </a:r>
            <a:r>
              <a:rPr lang="pt-BR" sz="2400"/>
              <a:t> - lê bytes do fluxo e armazena na matriz especificada.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30"/>
          <p:cNvSpPr txBox="1"/>
          <p:nvPr>
            <p:ph idx="4294967295" type="title"/>
          </p:nvPr>
        </p:nvSpPr>
        <p:spPr>
          <a:xfrm>
            <a:off x="1541825" y="179675"/>
            <a:ext cx="79917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Exemplo de Utilização do </a:t>
            </a:r>
            <a:r>
              <a:rPr b="1" lang="pt-BR" sz="4400">
                <a:solidFill>
                  <a:srgbClr val="38761D"/>
                </a:solidFill>
              </a:rPr>
              <a:t>BufferedInputStream</a:t>
            </a:r>
            <a:endParaRPr b="1" sz="4400">
              <a:solidFill>
                <a:srgbClr val="38761D"/>
              </a:solidFill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75" y="1484075"/>
            <a:ext cx="7767550" cy="39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31"/>
          <p:cNvSpPr txBox="1"/>
          <p:nvPr>
            <p:ph idx="4294967295" type="title"/>
          </p:nvPr>
        </p:nvSpPr>
        <p:spPr>
          <a:xfrm>
            <a:off x="1541825" y="179675"/>
            <a:ext cx="7991700" cy="64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Referências:</a:t>
            </a:r>
            <a:endParaRPr b="1" sz="4400">
              <a:solidFill>
                <a:srgbClr val="38761D"/>
              </a:solidFill>
            </a:endParaRPr>
          </a:p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1197100" y="1306325"/>
            <a:ext cx="8551800" cy="305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9FAFC"/>
                </a:highlight>
              </a:rPr>
              <a:t>Classe </a:t>
            </a:r>
            <a:r>
              <a:rPr lang="pt-BR" sz="2400">
                <a:solidFill>
                  <a:schemeClr val="dk1"/>
                </a:solidFill>
                <a:highlight>
                  <a:srgbClr val="F9FAFC"/>
                </a:highlight>
              </a:rPr>
              <a:t>Java BufferedOutputStream</a:t>
            </a:r>
            <a:r>
              <a:rPr lang="pt-BR" sz="2400"/>
              <a:t>, Progamiz</a:t>
            </a:r>
            <a:r>
              <a:rPr lang="pt-BR" sz="2400"/>
              <a:t>. Disponível em: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&lt;</a:t>
            </a:r>
            <a:r>
              <a:rPr lang="pt-BR" sz="2400"/>
              <a:t>https://www.programiz.com/java-programming/bufferedoutputstream</a:t>
            </a:r>
            <a:r>
              <a:rPr lang="pt-BR" sz="2400"/>
              <a:t>&gt;. Acesso em: 18/06/2023.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9FAFC"/>
                </a:highlight>
              </a:rPr>
              <a:t>Classe Java BufferedInputStream</a:t>
            </a:r>
            <a:r>
              <a:rPr lang="pt-BR" sz="2400">
                <a:solidFill>
                  <a:schemeClr val="dk1"/>
                </a:solidFill>
              </a:rPr>
              <a:t>, Progamiz. Disponível em: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&lt;https://www.programiz.com/java-programming/bufferedinputstream&gt;. Acesso em: 19/06/2023.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1541825" y="179675"/>
            <a:ext cx="79917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Conceito de </a:t>
            </a:r>
            <a:r>
              <a:rPr b="1" lang="pt-BR" sz="4400">
                <a:solidFill>
                  <a:srgbClr val="38761D"/>
                </a:solidFill>
              </a:rPr>
              <a:t>BufferedOutputStream</a:t>
            </a:r>
            <a:endParaRPr b="1" sz="4400">
              <a:solidFill>
                <a:srgbClr val="38761D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1128575" y="1433525"/>
            <a:ext cx="8818200" cy="377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 BufferedOutputStream é uma classe do java.io pacote, é usada com outros fluxos de saída para gravar os dados (bytes) com mais eficiência.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Ele estende a OutputStream que é uma classe abstrata. E possui dentro dele a capacidade de armazenamento de 8192 bytes.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Diminuindo a quantidade de comunicações com o disco, tornando essa uma forma mais rápida de escrever bytes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1541825" y="179675"/>
            <a:ext cx="79917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Situações para uso </a:t>
            </a:r>
            <a:r>
              <a:rPr b="1" lang="pt-BR" sz="4400">
                <a:solidFill>
                  <a:srgbClr val="38761D"/>
                </a:solidFill>
              </a:rPr>
              <a:t>de BufferedOutputStream</a:t>
            </a:r>
            <a:endParaRPr b="1" sz="4400">
              <a:solidFill>
                <a:srgbClr val="38761D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1170750" y="1170550"/>
            <a:ext cx="8818200" cy="377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Escrita de arquivos grandes;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Transferência de dados pela rede;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Gravação em dispositivos de armazenamento lento;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Melhoria do desempenho geral.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7"/>
          <p:cNvSpPr txBox="1"/>
          <p:nvPr>
            <p:ph idx="4294967295" type="title"/>
          </p:nvPr>
        </p:nvSpPr>
        <p:spPr>
          <a:xfrm>
            <a:off x="1037750" y="226325"/>
            <a:ext cx="86661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Métodos do </a:t>
            </a:r>
            <a:r>
              <a:rPr b="1" lang="pt-BR" sz="4400">
                <a:solidFill>
                  <a:srgbClr val="38761D"/>
                </a:solidFill>
              </a:rPr>
              <a:t>BufferedOutputStream</a:t>
            </a:r>
            <a:endParaRPr b="1" sz="4400">
              <a:solidFill>
                <a:srgbClr val="38761D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1037900" y="1493575"/>
            <a:ext cx="8818200" cy="39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Método write(): </a:t>
            </a:r>
            <a:r>
              <a:rPr lang="pt-BR" sz="2400"/>
              <a:t>Usado para gravar o byte especificado no fluxo de saída do buffer.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Método flush(): </a:t>
            </a:r>
            <a:r>
              <a:rPr lang="pt-BR" sz="2400"/>
              <a:t>Usado para limpar o buffer interno, que força o fluxo de saída a gravar todos os dados presentes no buffer no arquivo de destino.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Método close(): </a:t>
            </a:r>
            <a:r>
              <a:rPr lang="pt-BR" sz="2400"/>
              <a:t>Usado para fechar o fluxo de saída em buffer, depois de chamado não se pode mais utilizar o fluxo de saída para gravar dados.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8"/>
          <p:cNvSpPr txBox="1"/>
          <p:nvPr>
            <p:ph idx="4294967295" type="title"/>
          </p:nvPr>
        </p:nvSpPr>
        <p:spPr>
          <a:xfrm>
            <a:off x="1541825" y="179675"/>
            <a:ext cx="79917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Criando um</a:t>
            </a:r>
            <a:r>
              <a:rPr b="1" lang="pt-BR" sz="4400">
                <a:solidFill>
                  <a:srgbClr val="38761D"/>
                </a:solidFill>
              </a:rPr>
              <a:t> BufferedOutputStream</a:t>
            </a:r>
            <a:endParaRPr b="1" sz="4400">
              <a:solidFill>
                <a:srgbClr val="38761D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1128575" y="1506775"/>
            <a:ext cx="8818200" cy="167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Para criá-lo precisamos importar o java.io.BufferedOutptStream pacote primeiro. Depois de importar o pacote, podemos criar o fluxo de saída: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9"/>
          <p:cNvSpPr txBox="1"/>
          <p:nvPr>
            <p:ph idx="4294967295" type="title"/>
          </p:nvPr>
        </p:nvSpPr>
        <p:spPr>
          <a:xfrm>
            <a:off x="1044463" y="187650"/>
            <a:ext cx="79917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Exemplo de Utilização do </a:t>
            </a:r>
            <a:r>
              <a:rPr b="1" lang="pt-BR" sz="4400">
                <a:solidFill>
                  <a:srgbClr val="38761D"/>
                </a:solidFill>
              </a:rPr>
              <a:t>BufferedOutputStream</a:t>
            </a:r>
            <a:endParaRPr b="1" sz="4400">
              <a:solidFill>
                <a:srgbClr val="38761D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725" y="1359950"/>
            <a:ext cx="4485597" cy="4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20"/>
          <p:cNvSpPr txBox="1"/>
          <p:nvPr>
            <p:ph idx="4294967295" type="title"/>
          </p:nvPr>
        </p:nvSpPr>
        <p:spPr>
          <a:xfrm>
            <a:off x="1541825" y="179675"/>
            <a:ext cx="79917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Conceito de BufferedInputStream</a:t>
            </a:r>
            <a:endParaRPr b="1" sz="4400">
              <a:solidFill>
                <a:srgbClr val="38761D"/>
              </a:solidFill>
            </a:endParaRPr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1037900" y="1493575"/>
            <a:ext cx="8818200" cy="39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 BufferedInputStream é uma classe do pacote java.io e é </a:t>
            </a:r>
            <a:r>
              <a:rPr lang="pt-BR" sz="2400">
                <a:solidFill>
                  <a:schemeClr val="dk1"/>
                </a:solidFill>
              </a:rPr>
              <a:t>usada para melhorar o desempenho da leitura de dados de um fluxo, reduzindo a frequência de acesso direto ao sistema de arquivos ou à rede.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563" y="3181760"/>
            <a:ext cx="3879506" cy="22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1"/>
          <p:cNvSpPr txBox="1"/>
          <p:nvPr>
            <p:ph idx="4294967295" type="title"/>
          </p:nvPr>
        </p:nvSpPr>
        <p:spPr>
          <a:xfrm>
            <a:off x="1105425" y="179675"/>
            <a:ext cx="86661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Funcionamento do </a:t>
            </a:r>
            <a:r>
              <a:rPr b="1" lang="pt-BR" sz="4400">
                <a:solidFill>
                  <a:srgbClr val="38761D"/>
                </a:solidFill>
              </a:rPr>
              <a:t>BufferedInputStream</a:t>
            </a:r>
            <a:endParaRPr b="1" sz="4400">
              <a:solidFill>
                <a:srgbClr val="38761D"/>
              </a:solidFill>
            </a:endParaRPr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1037900" y="1493575"/>
            <a:ext cx="8818200" cy="39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O BufferedInputStream mantém um buffer interno de 8192 bytes.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Durante a operação de leitura em BufferedInputStream, um bloco de bytes é lido do disco e armazenado no buffer interno. E a partir do buffer interno, os bytes são lidos individualmente.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Assim, o número de comunicação com o disco é reduzido. É por isso que a leitura de bytes é mais rápida usando o BufferedInputStream.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1584000" y="150124"/>
            <a:ext cx="7991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2"/>
          <p:cNvSpPr txBox="1"/>
          <p:nvPr>
            <p:ph idx="4294967295" type="title"/>
          </p:nvPr>
        </p:nvSpPr>
        <p:spPr>
          <a:xfrm>
            <a:off x="1105425" y="179675"/>
            <a:ext cx="8666100" cy="10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8761D"/>
                </a:solidFill>
              </a:rPr>
              <a:t>Criar um BufferedInputStream</a:t>
            </a:r>
            <a:endParaRPr b="1" sz="4400">
              <a:solidFill>
                <a:srgbClr val="38761D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425" y="1608025"/>
            <a:ext cx="8063825" cy="20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425" y="3974975"/>
            <a:ext cx="8821050" cy="8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