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089600" cy="43891200"/>
  <p:notesSz cx="6858000" cy="9144000"/>
  <p:defaultTextStyle>
    <a:defPPr>
      <a:defRPr lang="en-US"/>
    </a:defPPr>
    <a:lvl1pPr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41538" indent="-1684338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283075" indent="-3368675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426200" indent="-5054600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567738" indent="-6738938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C0C0C0"/>
    <a:srgbClr val="800000"/>
    <a:srgbClr val="ADA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23" d="100"/>
          <a:sy n="23" d="100"/>
        </p:scale>
        <p:origin x="3090" y="114"/>
      </p:cViewPr>
      <p:guideLst>
        <p:guide orient="horz" pos="13824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3B7BC5-6424-34BD-E933-6913D47EFD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E087B-842E-9FD4-51B2-15349C000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397C62-EC24-4518-AF7F-092423F04F0D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3F651-1514-CCCD-CF81-93842F028D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2D9B-71D6-413A-5043-092E1663C8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36DDCD-4E1C-4613-BD0A-1A22665F47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D717F4-2F3C-9131-D60E-708A280EEE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D61AE-35BC-E396-9400-3CD09FF83E4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7E7B981-86CA-44D2-A74A-F5C24AA8FE0C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E24E7E7-BE2C-2D1F-65B4-F9F983217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76C2E85-22C5-D225-ECBE-8043E04BF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55D58-A739-A6F5-7828-7B5053B3F2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FF838-2E23-9086-FA69-4DE3367F4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57691C-94A2-4B76-9376-C59E2D2BE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3634723"/>
            <a:ext cx="2642616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4871680"/>
            <a:ext cx="217627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C1FB9-759E-E79C-57D1-397FA14E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6A3DD-AAFA-41FB-A5AB-D8E935A96BC2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E9A0-81AF-7CA0-F45D-7F9135D2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69B2-C36A-3F3B-ACC5-F7B429FD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FCACA-B36F-4AF1-B16F-21EFD6A6F0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68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4F73-9AC7-59CD-5524-64C991B7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B113B-7AC8-434F-B674-F6E827D0A118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6C4B-BF73-D815-3CB7-6F626408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AF8F-1FB0-213B-522B-C6A15AC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11DBC-0D2B-4010-B3C2-C7F6BA7C7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23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757686"/>
            <a:ext cx="699516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757686"/>
            <a:ext cx="2046732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F498E-784D-5908-C42D-555C6061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28668-864A-4C60-8C30-F5D855C3FBB5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ED9C-D741-DD6C-3296-6FF54C59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4041-F6CD-B248-01A3-B854F086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17F11-7346-45BA-B7BD-8D2EB508E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1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E18A-7AA7-7A62-E446-0BE2C4FE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0E79D-37C8-4313-B7A2-ED2E9B0B9639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9C93-7010-DE07-15D3-5BEC55F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2850-9CFE-D4E3-96ED-8E28ACFD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D92B9-BE57-43AE-AC4E-BF7EC1F515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4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28204163"/>
            <a:ext cx="26426160" cy="8717280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18602979"/>
            <a:ext cx="26426160" cy="96011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1993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399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598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6798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4DC4-E2DC-EE1F-4C3D-0FD7DFB1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0522A-0966-4D66-A7F4-3764563733DC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37AC-29CF-0CE4-332A-0A995C7B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1F54-2453-629F-ACD3-AA4BD0F6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9E254-C946-4CF6-AB4E-A088501559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46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C19231-2AAC-4CA0-06BA-5F36638C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C7CA-F213-4609-826C-4884C2A3ED06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7EA475-9DE4-8025-F978-C3B3429B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4707A6-9E8B-0A07-ACA2-393BC4C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65036-FC51-4FCB-9C1C-CF5BCB032F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30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824723"/>
            <a:ext cx="13736639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3919200"/>
            <a:ext cx="13736639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94" y="9824723"/>
            <a:ext cx="13742035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94" y="13919200"/>
            <a:ext cx="13742035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19CDD1-995D-9D9A-2B93-D4D5200F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0AC9C-D52D-4040-BA71-A6DCA89BD112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878A7B-8144-271C-A396-AA21EE3C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629600-4447-589C-7833-A23FDE67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4CDFF-EE46-4B1C-8FEE-0E3966DFF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1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B1225D2-E664-F538-83A8-D3C25898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66CF3-DC2A-4052-8B15-C83613EE460F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06C3DD-C81C-1BBB-56DD-3C6D00A0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C064DF-D7A7-4EAF-5B5A-35EDD2AF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CB095-916F-4131-B242-44A6B0E61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80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F3CF62-3AAE-DDE5-9AD2-B40547F9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0ACD-969E-4357-AE0C-A179926BABD4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5E1EB9A-60CF-A06A-F6AF-F7F9C8FA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496237-1453-75CA-4D41-06F9D5C7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27169-3C5E-4C6C-B12E-61E7A22117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3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5" y="1747520"/>
            <a:ext cx="10228264" cy="743712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747536"/>
            <a:ext cx="17379950" cy="37459923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5" y="9184656"/>
            <a:ext cx="10228264" cy="30022803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18E275-0C32-5513-9275-6F4B7D64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3D312-DCDA-44D1-ABF0-67DED033CF55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0C4D49-2A01-1153-1B77-B9E08E3A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338B5D-7F6F-81AD-3133-C2F85A42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21820-9DE9-4E2D-8647-1574356FA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0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30723840"/>
            <a:ext cx="18653760" cy="362712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921760"/>
            <a:ext cx="1865376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000"/>
            </a:lvl1pPr>
            <a:lvl2pPr marL="2141993" indent="0">
              <a:buNone/>
              <a:defRPr sz="13100"/>
            </a:lvl2pPr>
            <a:lvl3pPr marL="4283990" indent="0">
              <a:buNone/>
              <a:defRPr sz="11200"/>
            </a:lvl3pPr>
            <a:lvl4pPr marL="6425988" indent="0">
              <a:buNone/>
              <a:defRPr sz="9400"/>
            </a:lvl4pPr>
            <a:lvl5pPr marL="8567981" indent="0">
              <a:buNone/>
              <a:defRPr sz="9400"/>
            </a:lvl5pPr>
            <a:lvl6pPr marL="10709973" indent="0">
              <a:buNone/>
              <a:defRPr sz="9400"/>
            </a:lvl6pPr>
            <a:lvl7pPr marL="12851971" indent="0">
              <a:buNone/>
              <a:defRPr sz="9400"/>
            </a:lvl7pPr>
            <a:lvl8pPr marL="14993968" indent="0">
              <a:buNone/>
              <a:defRPr sz="9400"/>
            </a:lvl8pPr>
            <a:lvl9pPr marL="17135961" indent="0">
              <a:buNone/>
              <a:defRPr sz="9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4350963"/>
            <a:ext cx="18653760" cy="5151117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67F46D-3EA2-2F5D-E4B7-3BA561CA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4E8BC-FB46-4F85-A342-FC422ED8D809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619D0E-DDEC-D4E6-0FED-C00E859F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6F6344-4C27-C8B9-87C9-DB0A2095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348A6-BCE9-4F88-90DD-819E14191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21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83D790A-230D-0D02-6791-AF60ECAB0F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54163" y="1757363"/>
            <a:ext cx="279812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6712820-45E2-5A41-CDC8-0101E52684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54163" y="10240963"/>
            <a:ext cx="27981275" cy="289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C8E94-4CB0-D156-B27A-A287954E9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41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600" smtClean="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5C96FE7-DDE9-4232-8BBE-4CF253544DDC}" type="datetime1">
              <a:rPr lang="en-US" altLang="x-none"/>
              <a:pPr>
                <a:defRPr/>
              </a:pPr>
              <a:t>4/17/2023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5BE0-923C-980D-392E-7482AC631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21963" y="40681275"/>
            <a:ext cx="9845675" cy="2336800"/>
          </a:xfrm>
          <a:prstGeom prst="rect">
            <a:avLst/>
          </a:prstGeom>
        </p:spPr>
        <p:txBody>
          <a:bodyPr vert="horz" lIns="428399" tIns="214202" rIns="428399" bIns="214202" rtlCol="0" anchor="ctr"/>
          <a:lstStyle>
            <a:lvl1pPr algn="ctr" eaLnBrk="1" hangingPunct="1">
              <a:defRPr sz="56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38B3-4A88-BCEA-49E1-598E3EEB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2805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600">
                <a:solidFill>
                  <a:srgbClr val="898989"/>
                </a:solidFill>
              </a:defRPr>
            </a:lvl1pPr>
          </a:lstStyle>
          <a:p>
            <a:fld id="{5E6056EC-EB25-41A3-9BF4-A6918C3F36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283075" rtl="0" eaLnBrk="0" fontAlgn="base" hangingPunct="0">
        <a:spcBef>
          <a:spcPct val="0"/>
        </a:spcBef>
        <a:spcAft>
          <a:spcPct val="0"/>
        </a:spcAft>
        <a:defRPr sz="20600" kern="1200">
          <a:solidFill>
            <a:schemeClr val="tx1"/>
          </a:solidFill>
          <a:latin typeface="+mj-lt"/>
          <a:ea typeface="ＭＳ Ｐゴシック" charset="0"/>
          <a:cs typeface="ＭＳ Ｐゴシック" pitchFamily="-104" charset="-128"/>
        </a:defRPr>
      </a:lvl1pPr>
      <a:lvl2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2pPr>
      <a:lvl3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3pPr>
      <a:lvl4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4pPr>
      <a:lvl5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5pPr>
      <a:lvl6pPr marL="4572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6pPr>
      <a:lvl7pPr marL="9144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7pPr>
      <a:lvl8pPr marL="13716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8pPr>
      <a:lvl9pPr marL="18288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9pPr>
    </p:titleStyle>
    <p:bodyStyle>
      <a:lvl1pPr marL="1604963" indent="-16049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0" kern="1200">
          <a:solidFill>
            <a:schemeClr val="tx1"/>
          </a:solidFill>
          <a:latin typeface="+mn-lt"/>
          <a:ea typeface="ＭＳ Ｐゴシック" charset="0"/>
          <a:cs typeface="ＭＳ Ｐゴシック" pitchFamily="-104" charset="-128"/>
        </a:defRPr>
      </a:lvl1pPr>
      <a:lvl2pPr marL="3479800" indent="-13382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54638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496175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637713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780974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2967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4965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6962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199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399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598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798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0997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197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396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596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6">
            <a:extLst>
              <a:ext uri="{FF2B5EF4-FFF2-40B4-BE49-F238E27FC236}">
                <a16:creationId xmlns:a16="http://schemas.microsoft.com/office/drawing/2014/main" id="{B2961182-B5F4-5640-4EE5-AA1037D1684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1089600" cy="43891200"/>
            <a:chOff x="0" y="0"/>
            <a:chExt cx="31089600" cy="43891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1ED79C-6878-61D2-C5EE-ACEBF4B051F1}"/>
                </a:ext>
              </a:extLst>
            </p:cNvPr>
            <p:cNvSpPr/>
            <p:nvPr/>
          </p:nvSpPr>
          <p:spPr>
            <a:xfrm>
              <a:off x="0" y="0"/>
              <a:ext cx="31089600" cy="43891200"/>
            </a:xfrm>
            <a:prstGeom prst="rect">
              <a:avLst/>
            </a:prstGeom>
            <a:solidFill>
              <a:srgbClr val="A32638"/>
            </a:solidFill>
            <a:ln w="381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E091D4-14B9-CE11-6E6B-2D8197CCA59A}"/>
                </a:ext>
              </a:extLst>
            </p:cNvPr>
            <p:cNvSpPr/>
            <p:nvPr/>
          </p:nvSpPr>
          <p:spPr>
            <a:xfrm>
              <a:off x="777875" y="5486400"/>
              <a:ext cx="29624338" cy="370332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8535D2-6B4D-5BDD-1618-C61341F352E6}"/>
                </a:ext>
              </a:extLst>
            </p:cNvPr>
            <p:cNvSpPr/>
            <p:nvPr/>
          </p:nvSpPr>
          <p:spPr>
            <a:xfrm>
              <a:off x="777875" y="777875"/>
              <a:ext cx="29625925" cy="41148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362" name="Title 10">
            <a:extLst>
              <a:ext uri="{FF2B5EF4-FFF2-40B4-BE49-F238E27FC236}">
                <a16:creationId xmlns:a16="http://schemas.microsoft.com/office/drawing/2014/main" id="{4BFE9BFF-91A2-C501-8C5C-A2AC9592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14400"/>
            <a:ext cx="21869400" cy="3768725"/>
          </a:xfrm>
        </p:spPr>
        <p:txBody>
          <a:bodyPr/>
          <a:lstStyle/>
          <a:p>
            <a:pPr eaLnBrk="1" hangingPunct="1"/>
            <a:r>
              <a:rPr lang="en-US" altLang="en-US" sz="11900" dirty="0">
                <a:ea typeface="ＭＳ Ｐゴシック" panose="020B0600070205080204" pitchFamily="34" charset="-128"/>
              </a:rPr>
              <a:t>What’s the Deal for Your Meal</a:t>
            </a:r>
            <a:br>
              <a:rPr lang="en-US" altLang="en-US" sz="11900" dirty="0">
                <a:ea typeface="ＭＳ Ｐゴシック" panose="020B0600070205080204" pitchFamily="34" charset="-128"/>
              </a:rPr>
            </a:br>
            <a:r>
              <a:rPr lang="en-US" altLang="en-US" sz="7600" dirty="0">
                <a:ea typeface="ＭＳ Ｐゴシック" panose="020B0600070205080204" pitchFamily="34" charset="-128"/>
              </a:rPr>
              <a:t>Jack Valian, Andrew Masur, Saul Hernandez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363" name="Content Placeholder 12">
            <a:extLst>
              <a:ext uri="{FF2B5EF4-FFF2-40B4-BE49-F238E27FC236}">
                <a16:creationId xmlns:a16="http://schemas.microsoft.com/office/drawing/2014/main" id="{56BFBAB5-4301-7067-91B2-5FA3E1391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04264" y="15680359"/>
            <a:ext cx="13731875" cy="14630400"/>
          </a:xfrm>
          <a:ln>
            <a:solidFill>
              <a:srgbClr val="ADAFAA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9100" dirty="0">
                <a:ea typeface="ＭＳ Ｐゴシック" panose="020B0600070205080204" pitchFamily="34" charset="-128"/>
              </a:rPr>
              <a:t>Results </a:t>
            </a:r>
          </a:p>
          <a:p>
            <a:pPr eaLnBrk="1" hangingPunct="1"/>
            <a:r>
              <a:rPr lang="en-US" altLang="en-US" sz="6000" dirty="0">
                <a:ea typeface="ＭＳ Ｐゴシック" panose="020B0600070205080204" pitchFamily="34" charset="-128"/>
              </a:rPr>
              <a:t>Box  3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364" name="Content Placeholder 12">
            <a:extLst>
              <a:ext uri="{FF2B5EF4-FFF2-40B4-BE49-F238E27FC236}">
                <a16:creationId xmlns:a16="http://schemas.microsoft.com/office/drawing/2014/main" id="{8F89178D-2D52-0B2B-A5C6-BC643C953B4B}"/>
              </a:ext>
            </a:extLst>
          </p:cNvPr>
          <p:cNvSpPr txBox="1">
            <a:spLocks/>
          </p:cNvSpPr>
          <p:nvPr/>
        </p:nvSpPr>
        <p:spPr bwMode="auto">
          <a:xfrm>
            <a:off x="1328530" y="5905224"/>
            <a:ext cx="13731875" cy="11155363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>
              <a:spcBef>
                <a:spcPct val="20000"/>
              </a:spcBef>
              <a:buFont typeface="Arial" panose="020B0604020202020204" pitchFamily="34" charset="0"/>
              <a:buChar char="•"/>
              <a:defRPr sz="15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5354638" indent="-1069975">
              <a:spcBef>
                <a:spcPct val="20000"/>
              </a:spcBef>
              <a:buFont typeface="Arial" panose="020B0604020202020204" pitchFamily="34" charset="0"/>
              <a:buChar char="•"/>
              <a:defRPr sz="1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7496175" indent="-1069975">
              <a:spcBef>
                <a:spcPct val="20000"/>
              </a:spcBef>
              <a:buFont typeface="Arial" panose="020B0604020202020204" pitchFamily="34" charset="0"/>
              <a:buChar char="–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9637713" indent="-1069975">
              <a:spcBef>
                <a:spcPct val="20000"/>
              </a:spcBef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00949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05521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10093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14665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9100" dirty="0"/>
              <a:t>Introduction</a:t>
            </a:r>
          </a:p>
          <a:p>
            <a:pPr eaLnBrk="1" hangingPunct="1"/>
            <a:r>
              <a:rPr lang="en-US" altLang="en-US" sz="6000" dirty="0"/>
              <a:t>Food.com and various other recipe websites give no ability to filter for multiple dietary restrictions, making dinner parties a nightmare.</a:t>
            </a:r>
          </a:p>
          <a:p>
            <a:pPr marL="2784475" indent="-955675" eaLnBrk="1" hangingPunct="1"/>
            <a:r>
              <a:rPr lang="en-US" altLang="en-US" sz="4100" dirty="0"/>
              <a:t>This results in endless scrolling to find recipes that fit </a:t>
            </a:r>
          </a:p>
          <a:p>
            <a:pPr eaLnBrk="1" hangingPunct="1"/>
            <a:r>
              <a:rPr lang="en-US" altLang="en-US" sz="6000" dirty="0">
                <a:solidFill>
                  <a:srgbClr val="800000"/>
                </a:solidFill>
              </a:rPr>
              <a:t>Feel Free to change box headings and sizes</a:t>
            </a:r>
          </a:p>
        </p:txBody>
      </p:sp>
      <p:sp>
        <p:nvSpPr>
          <p:cNvPr id="15365" name="Content Placeholder 12">
            <a:extLst>
              <a:ext uri="{FF2B5EF4-FFF2-40B4-BE49-F238E27FC236}">
                <a16:creationId xmlns:a16="http://schemas.microsoft.com/office/drawing/2014/main" id="{BC69A2D1-AC27-3FE6-CA2A-31A87E9402C8}"/>
              </a:ext>
            </a:extLst>
          </p:cNvPr>
          <p:cNvSpPr txBox="1">
            <a:spLocks/>
          </p:cNvSpPr>
          <p:nvPr/>
        </p:nvSpPr>
        <p:spPr bwMode="auto">
          <a:xfrm>
            <a:off x="1447800" y="17870488"/>
            <a:ext cx="13731875" cy="24649112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>
              <a:spcBef>
                <a:spcPct val="20000"/>
              </a:spcBef>
              <a:buFont typeface="Arial" panose="020B0604020202020204" pitchFamily="34" charset="0"/>
              <a:buChar char="•"/>
              <a:defRPr sz="15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5354638" indent="-1069975">
              <a:spcBef>
                <a:spcPct val="20000"/>
              </a:spcBef>
              <a:buFont typeface="Arial" panose="020B0604020202020204" pitchFamily="34" charset="0"/>
              <a:buChar char="•"/>
              <a:defRPr sz="1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7496175" indent="-1069975">
              <a:spcBef>
                <a:spcPct val="20000"/>
              </a:spcBef>
              <a:buFont typeface="Arial" panose="020B0604020202020204" pitchFamily="34" charset="0"/>
              <a:buChar char="–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9637713" indent="-1069975">
              <a:spcBef>
                <a:spcPct val="20000"/>
              </a:spcBef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00949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05521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10093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14665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9100" dirty="0"/>
              <a:t>Experiment (?)</a:t>
            </a:r>
          </a:p>
          <a:p>
            <a:pPr eaLnBrk="1" hangingPunct="1"/>
            <a:r>
              <a:rPr lang="en-US" altLang="en-US" sz="6000" dirty="0"/>
              <a:t>Using a dataset of ~230,000 recipes, to create a bot that would take in the meal preferences and restrictions of a user and output recipe suggestions for the user.</a:t>
            </a:r>
          </a:p>
          <a:p>
            <a:pPr eaLnBrk="1" hangingPunct="1"/>
            <a:endParaRPr lang="en-US" altLang="en-US" sz="13100" dirty="0"/>
          </a:p>
        </p:txBody>
      </p:sp>
      <p:sp>
        <p:nvSpPr>
          <p:cNvPr id="15366" name="Content Placeholder 12">
            <a:extLst>
              <a:ext uri="{FF2B5EF4-FFF2-40B4-BE49-F238E27FC236}">
                <a16:creationId xmlns:a16="http://schemas.microsoft.com/office/drawing/2014/main" id="{1561A1AB-8075-FC89-552F-470AFA12CECC}"/>
              </a:ext>
            </a:extLst>
          </p:cNvPr>
          <p:cNvSpPr txBox="1">
            <a:spLocks/>
          </p:cNvSpPr>
          <p:nvPr/>
        </p:nvSpPr>
        <p:spPr bwMode="auto">
          <a:xfrm>
            <a:off x="15986125" y="32004000"/>
            <a:ext cx="13731875" cy="9906000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>
              <a:spcBef>
                <a:spcPct val="20000"/>
              </a:spcBef>
              <a:buFont typeface="Arial" panose="020B0604020202020204" pitchFamily="34" charset="0"/>
              <a:buChar char="•"/>
              <a:defRPr sz="15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5354638" indent="-1069975">
              <a:spcBef>
                <a:spcPct val="20000"/>
              </a:spcBef>
              <a:buFont typeface="Arial" panose="020B0604020202020204" pitchFamily="34" charset="0"/>
              <a:buChar char="•"/>
              <a:defRPr sz="1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7496175" indent="-1069975">
              <a:spcBef>
                <a:spcPct val="20000"/>
              </a:spcBef>
              <a:buFont typeface="Arial" panose="020B0604020202020204" pitchFamily="34" charset="0"/>
              <a:buChar char="–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9637713" indent="-1069975">
              <a:spcBef>
                <a:spcPct val="20000"/>
              </a:spcBef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00949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05521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10093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14665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9100" dirty="0"/>
              <a:t>Conclusion</a:t>
            </a:r>
          </a:p>
          <a:p>
            <a:pPr eaLnBrk="1" hangingPunct="1"/>
            <a:r>
              <a:rPr lang="en-US" altLang="en-US" sz="6000" dirty="0"/>
              <a:t>Box  4</a:t>
            </a:r>
          </a:p>
          <a:p>
            <a:pPr eaLnBrk="1" hangingPunct="1"/>
            <a:endParaRPr lang="en-US" altLang="en-US" sz="13100" dirty="0"/>
          </a:p>
        </p:txBody>
      </p:sp>
      <p:sp>
        <p:nvSpPr>
          <p:cNvPr id="15367" name="Text Box 13">
            <a:extLst>
              <a:ext uri="{FF2B5EF4-FFF2-40B4-BE49-F238E27FC236}">
                <a16:creationId xmlns:a16="http://schemas.microsoft.com/office/drawing/2014/main" id="{3A1C78E9-F856-F68A-5A5B-2C9D78DE1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0600" y="3581400"/>
            <a:ext cx="617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5354638" indent="-1069975">
              <a:spcBef>
                <a:spcPct val="20000"/>
              </a:spcBef>
              <a:buFont typeface="Arial" panose="020B0604020202020204" pitchFamily="34" charset="0"/>
              <a:buChar char="•"/>
              <a:defRPr sz="1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7496175" indent="-1069975">
              <a:spcBef>
                <a:spcPct val="20000"/>
              </a:spcBef>
              <a:buFont typeface="Arial" panose="020B0604020202020204" pitchFamily="34" charset="0"/>
              <a:buChar char="–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9637713" indent="-1069975">
              <a:spcBef>
                <a:spcPct val="20000"/>
              </a:spcBef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0094913" indent="-1069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0552113" indent="-1069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1009313" indent="-1069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1466513" indent="-1069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ADAFAA"/>
                </a:solidFill>
                <a:latin typeface="Arial" panose="020B0604020202020204" pitchFamily="34" charset="0"/>
              </a:rPr>
              <a:t>Business Intelligence &amp; Analytics</a:t>
            </a:r>
          </a:p>
        </p:txBody>
      </p:sp>
      <p:sp>
        <p:nvSpPr>
          <p:cNvPr id="15368" name="Line 15">
            <a:extLst>
              <a:ext uri="{FF2B5EF4-FFF2-40B4-BE49-F238E27FC236}">
                <a16:creationId xmlns:a16="http://schemas.microsoft.com/office/drawing/2014/main" id="{F5AAA8C3-E303-4BB3-20BC-11EA89A15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5800" y="762000"/>
            <a:ext cx="0" cy="4114800"/>
          </a:xfrm>
          <a:prstGeom prst="line">
            <a:avLst/>
          </a:prstGeom>
          <a:noFill/>
          <a:ln w="63500">
            <a:solidFill>
              <a:srgbClr val="ADAF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906" tIns="47453" rIns="94906" bIns="47453" anchor="ctr"/>
          <a:lstStyle/>
          <a:p>
            <a:endParaRPr lang="en-US"/>
          </a:p>
        </p:txBody>
      </p:sp>
      <p:sp>
        <p:nvSpPr>
          <p:cNvPr id="15369" name="TextBox 1">
            <a:extLst>
              <a:ext uri="{FF2B5EF4-FFF2-40B4-BE49-F238E27FC236}">
                <a16:creationId xmlns:a16="http://schemas.microsoft.com/office/drawing/2014/main" id="{2B2D2081-4B76-7006-81A5-A45C396B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756138"/>
            <a:ext cx="24634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5354638" indent="-1069975">
              <a:spcBef>
                <a:spcPct val="20000"/>
              </a:spcBef>
              <a:buFont typeface="Arial" panose="020B0604020202020204" pitchFamily="34" charset="0"/>
              <a:buChar char="•"/>
              <a:defRPr sz="1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7496175" indent="-1069975">
              <a:spcBef>
                <a:spcPct val="20000"/>
              </a:spcBef>
              <a:buFont typeface="Arial" panose="020B0604020202020204" pitchFamily="34" charset="0"/>
              <a:buChar char="–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9637713" indent="-1069975">
              <a:spcBef>
                <a:spcPct val="20000"/>
              </a:spcBef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00949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05521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10093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14665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  <a:latin typeface="Arial" panose="020B0604020202020204" pitchFamily="34" charset="0"/>
              </a:rPr>
              <a:t>http://www.stevens.edu/school-business/masters-programs/business-intelligence-analytics</a:t>
            </a:r>
          </a:p>
        </p:txBody>
      </p:sp>
      <p:pic>
        <p:nvPicPr>
          <p:cNvPr id="15370" name="Picture 2" descr="Stevens-Official-PMSColor-R.png">
            <a:extLst>
              <a:ext uri="{FF2B5EF4-FFF2-40B4-BE49-F238E27FC236}">
                <a16:creationId xmlns:a16="http://schemas.microsoft.com/office/drawing/2014/main" id="{D1A2255E-F697-8D32-D316-90B1C341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00" y="1060450"/>
            <a:ext cx="59182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9">
            <a:extLst>
              <a:ext uri="{FF2B5EF4-FFF2-40B4-BE49-F238E27FC236}">
                <a16:creationId xmlns:a16="http://schemas.microsoft.com/office/drawing/2014/main" id="{E36FF5C7-4EE4-1916-9DC5-9DE01623F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365" y="5905224"/>
            <a:ext cx="13655675" cy="8810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115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ＭＳ Ｐゴシック</vt:lpstr>
      <vt:lpstr>Calibri</vt:lpstr>
      <vt:lpstr>Office Theme</vt:lpstr>
      <vt:lpstr>What’s the Deal for Your Meal Jack Valian, Andrew Masur, Saul Hernandez</vt:lpstr>
    </vt:vector>
  </TitlesOfParts>
  <Manager/>
  <Company>Stevens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Postertitle Author 1, Author 2,  Room location</dc:title>
  <dc:subject/>
  <dc:creator>BI&amp;A Poster</dc:creator>
  <cp:keywords/>
  <dc:description/>
  <cp:lastModifiedBy>Saul</cp:lastModifiedBy>
  <cp:revision>58</cp:revision>
  <cp:lastPrinted>2015-02-10T22:06:34Z</cp:lastPrinted>
  <dcterms:created xsi:type="dcterms:W3CDTF">2008-04-07T13:20:48Z</dcterms:created>
  <dcterms:modified xsi:type="dcterms:W3CDTF">2023-04-18T01:15:21Z</dcterms:modified>
  <cp:category/>
</cp:coreProperties>
</file>