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6858000" cx="12192000"/>
  <p:notesSz cx="6858000" cy="9144000"/>
  <p:embeddedFontLst>
    <p:embeddedFont>
      <p:font typeface="Cabin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92A779-2C2C-407B-9EE2-0F02C5E977C2}">
  <a:tblStyle styleId="{3B92A779-2C2C-407B-9EE2-0F02C5E97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Cabin-bold.fntdata"/><Relationship Id="rId23" Type="http://schemas.openxmlformats.org/officeDocument/2006/relationships/font" Target="fonts/Cab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Cabin-boldItalic.fntdata"/><Relationship Id="rId25" Type="http://schemas.openxmlformats.org/officeDocument/2006/relationships/font" Target="fonts/Cabin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4" name="Shape 10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8" name="Shape 1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Shape 1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6" name="Shape 13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4" name="Shape 1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2" name="Shape 17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4" name="Shape 18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9" name="Shape 19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5" name="Shape 20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9" name="Shape 20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7" name="Shape 2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Shape 22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4" name="Shape 2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0" name="Shape 2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6" name="Shape 16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ctrTitle"/>
          </p:nvPr>
        </p:nvSpPr>
        <p:spPr>
          <a:xfrm>
            <a:off x="1185600" y="3007500"/>
            <a:ext cx="9820800" cy="843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bin"/>
              <a:buNone/>
            </a:pPr>
            <a:r>
              <a:rPr b="1" lang="en-US" sz="4000"/>
              <a:t>Sprint 2</a:t>
            </a:r>
            <a:endParaRPr b="1" i="0" sz="40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39250" y="457200"/>
            <a:ext cx="4334700" cy="6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r>
              <a:rPr b="1" lang="en-US" sz="2400"/>
              <a:t>VISÃO DE SEGURANÇA</a:t>
            </a:r>
            <a:endParaRPr b="1" i="0" sz="2400" u="none" cap="none" strike="noStrike">
              <a:solidFill>
                <a:srgbClr val="262626"/>
              </a:solidFill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39250" y="1275600"/>
            <a:ext cx="11219400" cy="52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145" y="1991282"/>
            <a:ext cx="9925625" cy="38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39250" y="457200"/>
            <a:ext cx="4334700" cy="6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r>
              <a:rPr b="1" lang="en-US" sz="2400"/>
              <a:t>VISÃO DA IMPLEMENTAÇÃO</a:t>
            </a:r>
            <a:endParaRPr b="1" i="0" sz="2400" u="none" cap="none" strike="noStrike">
              <a:solidFill>
                <a:srgbClr val="262626"/>
              </a:solidFill>
            </a:endParaRPr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724650" y="2868750"/>
            <a:ext cx="10742700" cy="112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 modelo que representa esta visão encontram-se anexados no trabalho escrito.</a:t>
            </a:r>
            <a:endParaRPr sz="2400"/>
          </a:p>
        </p:txBody>
      </p:sp>
      <p:sp>
        <p:nvSpPr>
          <p:cNvPr id="327" name="Shape 32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39250" y="457200"/>
            <a:ext cx="4334700" cy="6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r>
              <a:rPr b="1" lang="en-US" sz="2400"/>
              <a:t>VISÃO DE DADOS</a:t>
            </a:r>
            <a:endParaRPr b="1" i="0" sz="2400" u="none" cap="none" strike="noStrike">
              <a:solidFill>
                <a:srgbClr val="262626"/>
              </a:solidFill>
            </a:endParaRP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724650" y="2868750"/>
            <a:ext cx="10742700" cy="112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 modelo que representa esta visão encontram-se anexados no trabalho escrito.</a:t>
            </a:r>
            <a:endParaRPr sz="2400"/>
          </a:p>
        </p:txBody>
      </p:sp>
      <p:sp>
        <p:nvSpPr>
          <p:cNvPr id="335" name="Shape 33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b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DÚVIDAS?</a:t>
            </a:r>
            <a:b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2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REFERÊNCIAS</a:t>
            </a:r>
            <a:endParaRPr b="0" i="0" sz="2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bin"/>
              <a:buChar char="➔"/>
            </a:pPr>
            <a:r>
              <a:rPr lang="en-US">
                <a:solidFill>
                  <a:schemeClr val="lt1"/>
                </a:solidFill>
              </a:rPr>
              <a:t>ISO/IEC/IEEE 42010, 2011, Systems and software engineering —Architecture description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US">
                <a:solidFill>
                  <a:schemeClr val="lt1"/>
                </a:solidFill>
              </a:rPr>
              <a:t>Documento de requisitos do software SempreUFG, 2016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US">
                <a:solidFill>
                  <a:schemeClr val="lt1"/>
                </a:solidFill>
              </a:rPr>
              <a:t>Guilherme Germoglio, 2010, Arquitetura de Software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2231136" y="48508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/>
              <a:t>Autores da apresentação: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/>
              <a:t>Gustavo Batista, Murillo Nunes, Saulo Calixto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20249" y="914400"/>
            <a:ext cx="4182300" cy="12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br>
              <a:rPr b="0" i="0" lang="en-US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AGENDA</a:t>
            </a:r>
            <a:br>
              <a:rPr b="0" i="0" lang="en-US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1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20224" y="2669442"/>
            <a:ext cx="4182300" cy="3255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bin"/>
              <a:buChar char="➔"/>
            </a:pPr>
            <a:r>
              <a:rPr lang="en-US" sz="2400">
                <a:solidFill>
                  <a:srgbClr val="262626"/>
                </a:solidFill>
              </a:rPr>
              <a:t>RAS e AQ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400">
                <a:solidFill>
                  <a:srgbClr val="262626"/>
                </a:solidFill>
              </a:rPr>
              <a:t>Estilos arquiteturais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400">
                <a:solidFill>
                  <a:srgbClr val="262626"/>
                </a:solidFill>
              </a:rPr>
              <a:t>Viewpoints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400">
                <a:solidFill>
                  <a:srgbClr val="262626"/>
                </a:solidFill>
              </a:rPr>
              <a:t>Visões</a:t>
            </a:r>
            <a:endParaRPr sz="2400">
              <a:solidFill>
                <a:srgbClr val="262626"/>
              </a:solidFill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549" y="837662"/>
            <a:ext cx="5182674" cy="51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20250" y="914400"/>
            <a:ext cx="4789500" cy="12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b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lang="en-US" sz="2400"/>
              <a:t>ANÁLISE ARQUITETURAL</a:t>
            </a:r>
            <a:b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820250" y="2756600"/>
            <a:ext cx="4789500" cy="202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bin"/>
              <a:buChar char="➔"/>
            </a:pPr>
            <a:r>
              <a:rPr lang="en-US" sz="2400"/>
              <a:t>Requisitos Arquiteturalmente Significativos (RAS)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Atributos de Qualidade (AQ)</a:t>
            </a:r>
            <a:endParaRPr sz="2400"/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975" y="1396088"/>
            <a:ext cx="5421100" cy="40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86625" y="598275"/>
            <a:ext cx="11218800" cy="74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b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lang="en-US" sz="2400"/>
              <a:t>RAS </a:t>
            </a:r>
            <a:r>
              <a:rPr lang="en-US" sz="2400"/>
              <a:t>x </a:t>
            </a:r>
            <a:r>
              <a:rPr b="1" lang="en-US" sz="2400"/>
              <a:t>Atributos de Qualidade</a:t>
            </a:r>
            <a:b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64" name="Shape 264"/>
          <p:cNvGraphicFramePr/>
          <p:nvPr/>
        </p:nvGraphicFramePr>
        <p:xfrm>
          <a:off x="486575" y="17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{3B92A779-2C2C-407B-9EE2-0F02C5E977C2}</a:tableStyleId>
              </a:tblPr>
              <a:tblGrid>
                <a:gridCol w="2458500"/>
                <a:gridCol w="2190075"/>
                <a:gridCol w="2190075"/>
                <a:gridCol w="2190075"/>
                <a:gridCol w="2190075"/>
              </a:tblGrid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Segurança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Interoperabilidade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Confiabilidade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Desempenho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RNF-SegTrans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RNF-SegInfo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RNF-AutentUsu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RNF-ContrAcesPapel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RNF-IntgrCercom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RNF-AplicWeb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RNF-FuncIndep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RNF-MaxDadosTrans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RNF-MaxTransSimul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■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5" name="Shape 26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900175" y="914400"/>
            <a:ext cx="5424000" cy="64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b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lang="en-US" sz="2400"/>
              <a:t>ESTILOS ARQUITETURAIS</a:t>
            </a:r>
            <a:b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5900175" y="2257800"/>
            <a:ext cx="5424000" cy="29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Multicamadas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Cliente-Servidor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Microsserviço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REST</a:t>
            </a:r>
            <a:endParaRPr sz="2400"/>
          </a:p>
        </p:txBody>
      </p:sp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50" y="1077687"/>
            <a:ext cx="4702627" cy="470262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667850" y="914400"/>
            <a:ext cx="5501400" cy="6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r>
              <a:rPr b="1" lang="en-US" sz="2400"/>
              <a:t>VIEWPOINTS</a:t>
            </a:r>
            <a:endParaRPr b="1" i="0" sz="2400" u="none" cap="none" strike="noStrike">
              <a:solidFill>
                <a:srgbClr val="262626"/>
              </a:solidFill>
            </a:endParaRPr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667850" y="2308350"/>
            <a:ext cx="5501400" cy="396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bin"/>
              <a:buChar char="➔"/>
            </a:pPr>
            <a:r>
              <a:rPr lang="en-US" sz="2400"/>
              <a:t>Ponto de Vista de Projeto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bin"/>
              <a:buChar char="➔"/>
            </a:pPr>
            <a:r>
              <a:rPr lang="en-US" sz="2400"/>
              <a:t>Ponto de Vista de Desenvolvimento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Ponto de Vista de Implantação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Ponto de Vista de Informação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Ponto de Vista de Segurança</a:t>
            </a:r>
            <a:endParaRPr sz="2400"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150" y="1164900"/>
            <a:ext cx="5834400" cy="43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50" y="1163100"/>
            <a:ext cx="4182302" cy="418230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type="title"/>
          </p:nvPr>
        </p:nvSpPr>
        <p:spPr>
          <a:xfrm>
            <a:off x="6096000" y="867375"/>
            <a:ext cx="5501400" cy="6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r>
              <a:rPr b="1" lang="en-US" sz="2400"/>
              <a:t>VISÕES</a:t>
            </a:r>
            <a:endParaRPr b="1" i="0" sz="2400" u="none" cap="none" strike="noStrike">
              <a:solidFill>
                <a:srgbClr val="262626"/>
              </a:solidFill>
            </a:endParaRPr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6096000" y="2286000"/>
            <a:ext cx="5501400" cy="396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bin"/>
              <a:buChar char="➔"/>
            </a:pPr>
            <a:r>
              <a:rPr lang="en-US" sz="2400"/>
              <a:t>Visão da Implementação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bin"/>
              <a:buChar char="➔"/>
            </a:pPr>
            <a:r>
              <a:rPr lang="en-US" sz="2400"/>
              <a:t>Visão Lógica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Visão Física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Visão de Dados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Visão de Segurança</a:t>
            </a:r>
            <a:endParaRPr sz="2400"/>
          </a:p>
        </p:txBody>
      </p:sp>
      <p:sp>
        <p:nvSpPr>
          <p:cNvPr id="292" name="Shape 29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39250" y="457200"/>
            <a:ext cx="4334700" cy="6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r>
              <a:rPr b="1" lang="en-US" sz="2400"/>
              <a:t>VISÃO LÓGICA</a:t>
            </a:r>
            <a:endParaRPr b="1" i="0" sz="2400" u="none" cap="none" strike="noStrike">
              <a:solidFill>
                <a:srgbClr val="262626"/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39250" y="1275600"/>
            <a:ext cx="11219400" cy="52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463" y="1428000"/>
            <a:ext cx="7589075" cy="50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39250" y="457200"/>
            <a:ext cx="4334700" cy="6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bin"/>
              <a:buNone/>
            </a:pPr>
            <a:r>
              <a:rPr b="1" lang="en-US" sz="2400"/>
              <a:t>VISÃO FÍSICA</a:t>
            </a:r>
            <a:endParaRPr b="1" i="0" sz="2400" u="none" cap="none" strike="noStrike">
              <a:solidFill>
                <a:srgbClr val="262626"/>
              </a:solidFill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39250" y="1275600"/>
            <a:ext cx="11219400" cy="52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300" y="1353452"/>
            <a:ext cx="5795300" cy="5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