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2" r:id="rId3"/>
    <p:sldId id="274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3" autoAdjust="0"/>
    <p:restoredTop sz="94660"/>
  </p:normalViewPr>
  <p:slideViewPr>
    <p:cSldViewPr>
      <p:cViewPr>
        <p:scale>
          <a:sx n="70" d="100"/>
          <a:sy n="70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7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D073D-A8B0-4076-A00D-843FECA381BC}" type="datetimeFigureOut">
              <a:rPr lang="pt-BR" smtClean="0"/>
              <a:pPr/>
              <a:t>19/9/2013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59AE2-BCB9-45EE-BCF8-CD1CA6800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6744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7A2D-3846-4DB6-A602-188ACFEED1F7}" type="datetimeFigureOut">
              <a:rPr lang="pt-BR" smtClean="0"/>
              <a:pPr/>
              <a:t>19/9/2013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24CCC-F51B-43B8-BEC4-BE07DE1B5B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336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24CCC-F51B-43B8-BEC4-BE07DE1B5BE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24CCC-F51B-43B8-BEC4-BE07DE1B5BE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24CCC-F51B-43B8-BEC4-BE07DE1B5BE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24CCC-F51B-43B8-BEC4-BE07DE1B5BE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24CCC-F51B-43B8-BEC4-BE07DE1B5BE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24CCC-F51B-43B8-BEC4-BE07DE1B5BE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24CCC-F51B-43B8-BEC4-BE07DE1B5BE1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A255-757A-4965-99CF-3352F39DC6A6}" type="datetimeFigureOut">
              <a:rPr lang="pt-BR" smtClean="0"/>
              <a:pPr>
                <a:defRPr/>
              </a:pPr>
              <a:t>19/9/2013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B392D-1D4E-4C58-98B1-2DDA7CE3B9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B5BF6-88BB-40DE-948F-77D31DC26AEA}" type="datetimeFigureOut">
              <a:rPr lang="pt-BR" smtClean="0"/>
              <a:pPr>
                <a:defRPr/>
              </a:pPr>
              <a:t>19/9/2013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5CD02-D2D6-4209-963D-F779721A84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33C2-69ED-48B6-B431-4AAB1FF28B32}" type="datetimeFigureOut">
              <a:rPr lang="pt-BR" smtClean="0"/>
              <a:pPr>
                <a:defRPr/>
              </a:pPr>
              <a:t>19/9/2013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9152F-66D6-467F-B3DB-FBEB63782E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6659563" y="6534150"/>
            <a:ext cx="2484437" cy="323850"/>
          </a:xfrm>
          <a:prstGeom prst="rect">
            <a:avLst/>
          </a:prstGeom>
          <a:solidFill>
            <a:srgbClr val="D2B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Retângulo 2"/>
          <p:cNvSpPr/>
          <p:nvPr userDrawn="1"/>
        </p:nvSpPr>
        <p:spPr>
          <a:xfrm>
            <a:off x="0" y="6534150"/>
            <a:ext cx="3059113" cy="323850"/>
          </a:xfrm>
          <a:prstGeom prst="rect">
            <a:avLst/>
          </a:prstGeom>
          <a:solidFill>
            <a:srgbClr val="D2B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4" name="Picture 2" descr="C:\Users\Arte\Desktop\Planejamento 2012\Original\linhas cap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6534150"/>
            <a:ext cx="3600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Users\Arte\Desktop\Planejamento 2012\Original\emprez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47625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Arte\Desktop\Planejamento 2012\Original\linhas capa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8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>
            <a:spLocks noChangeArrowheads="1"/>
          </p:cNvSpPr>
          <p:nvPr userDrawn="1"/>
        </p:nvSpPr>
        <p:spPr bwMode="auto">
          <a:xfrm>
            <a:off x="74613" y="6561138"/>
            <a:ext cx="2984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smtClean="0">
                <a:solidFill>
                  <a:srgbClr val="846023"/>
                </a:solidFill>
                <a:latin typeface="Swis721 LtEx BT" pitchFamily="34" charset="0"/>
              </a:rPr>
              <a:t>Gente especializada em gente</a:t>
            </a:r>
          </a:p>
        </p:txBody>
      </p:sp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6799263" y="6561138"/>
            <a:ext cx="2309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smtClean="0">
                <a:solidFill>
                  <a:srgbClr val="372812"/>
                </a:solidFill>
                <a:latin typeface="Swis721 Ex BT" pitchFamily="34" charset="0"/>
              </a:rPr>
              <a:t>www.empreza.com.br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0" y="1227468"/>
            <a:ext cx="9144000" cy="52978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C6D1B-99A4-4EB7-80BF-305787B85F07}" type="datetimeFigureOut">
              <a:rPr lang="pt-BR" smtClean="0"/>
              <a:pPr>
                <a:defRPr/>
              </a:pPr>
              <a:t>19/9/2013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07CDD-2664-4F29-9B87-4484B5B191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F7833-BBEF-457F-8113-4B01B44EEF08}" type="datetimeFigureOut">
              <a:rPr lang="pt-BR" smtClean="0"/>
              <a:pPr>
                <a:defRPr/>
              </a:pPr>
              <a:t>19/9/2013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FAC9F-0C7B-4CE6-AD36-00F5F41625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ED20E-C042-44B2-B351-4A596126DFB3}" type="datetimeFigureOut">
              <a:rPr lang="pt-BR" smtClean="0"/>
              <a:pPr>
                <a:defRPr/>
              </a:pPr>
              <a:t>19/9/2013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AD275-5B43-4177-8049-14AA8EAE5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F702E-8897-4DAE-AED5-208936B9B90F}" type="datetimeFigureOut">
              <a:rPr lang="pt-BR" smtClean="0"/>
              <a:pPr>
                <a:defRPr/>
              </a:pPr>
              <a:t>19/9/2013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8805B-6791-43CE-A310-B8346CB21C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1AB1-E467-4FE1-BA5A-3BB861066C67}" type="datetimeFigureOut">
              <a:rPr lang="pt-BR" smtClean="0"/>
              <a:pPr>
                <a:defRPr/>
              </a:pPr>
              <a:t>19/9/2013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F8503-ECA9-4939-8F47-22A8C82858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74EE-CDB9-4F67-B644-690357AA2E3A}" type="datetimeFigureOut">
              <a:rPr lang="pt-BR" smtClean="0"/>
              <a:pPr>
                <a:defRPr/>
              </a:pPr>
              <a:t>19/9/2013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CBB71-C66F-4D06-B9BC-392F8C040D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358A-1391-48E1-8C2C-45E0360434AC}" type="datetimeFigureOut">
              <a:rPr lang="pt-BR" smtClean="0"/>
              <a:pPr>
                <a:defRPr/>
              </a:pPr>
              <a:t>19/9/2013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DF56C-EB0D-4D59-8805-4A052C6A57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C4539-325C-4BA6-95CF-BDE8F18AC5DA}" type="datetimeFigureOut">
              <a:rPr lang="pt-BR" smtClean="0"/>
              <a:pPr>
                <a:defRPr/>
              </a:pPr>
              <a:t>19/9/2013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D6FAD-9DF8-4DE4-8D11-3A98E3FB9B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E14B24-050B-4D1E-B452-BF38D614D1C7}" type="datetimeFigureOut">
              <a:rPr lang="pt-BR" smtClean="0"/>
              <a:pPr>
                <a:defRPr/>
              </a:pPr>
              <a:t>19/9/2013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AFBCC9-5278-4F2E-AD19-10284920C4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404813"/>
            <a:ext cx="9144000" cy="610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3" name="Imagem 6"/>
          <p:cNvPicPr>
            <a:picLocks noChangeAspect="1"/>
          </p:cNvPicPr>
          <p:nvPr/>
        </p:nvPicPr>
        <p:blipFill>
          <a:blip r:embed="rId2" cstate="print"/>
          <a:srcRect l="21207" r="8534" b="61845"/>
          <a:stretch>
            <a:fillRect/>
          </a:stretch>
        </p:blipFill>
        <p:spPr bwMode="auto">
          <a:xfrm>
            <a:off x="250825" y="1619250"/>
            <a:ext cx="8893175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Imagem 14"/>
          <p:cNvPicPr>
            <a:picLocks noChangeAspect="1"/>
          </p:cNvPicPr>
          <p:nvPr/>
        </p:nvPicPr>
        <p:blipFill>
          <a:blip r:embed="rId3" cstate="print"/>
          <a:srcRect l="15681"/>
          <a:stretch>
            <a:fillRect/>
          </a:stretch>
        </p:blipFill>
        <p:spPr bwMode="auto">
          <a:xfrm>
            <a:off x="0" y="214313"/>
            <a:ext cx="3181350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Imagem 18"/>
          <p:cNvPicPr>
            <a:picLocks noChangeAspect="1"/>
          </p:cNvPicPr>
          <p:nvPr/>
        </p:nvPicPr>
        <p:blipFill>
          <a:blip r:embed="rId4" cstate="print"/>
          <a:srcRect t="8534" r="90477" b="83221"/>
          <a:stretch>
            <a:fillRect/>
          </a:stretch>
        </p:blipFill>
        <p:spPr bwMode="auto">
          <a:xfrm rot="4937617">
            <a:off x="-600075" y="5370513"/>
            <a:ext cx="1214437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Imagem 1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613" y="476250"/>
            <a:ext cx="15621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115616" y="1484784"/>
            <a:ext cx="6985000" cy="10604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4000" b="1" dirty="0" smtClean="0">
                <a:solidFill>
                  <a:srgbClr val="C87D0E"/>
                </a:solidFill>
                <a:ea typeface="Verdana" pitchFamily="34" charset="0"/>
                <a:cs typeface="Verdana" pitchFamily="34" charset="0"/>
              </a:rPr>
              <a:t>N</a:t>
            </a:r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  <a:cs typeface="Verdana" pitchFamily="34" charset="0"/>
              </a:rPr>
              <a:t>ovo </a:t>
            </a:r>
            <a:r>
              <a:rPr lang="pt-BR" sz="4000" b="1" dirty="0" smtClean="0">
                <a:solidFill>
                  <a:srgbClr val="C87D0E"/>
                </a:solidFill>
                <a:ea typeface="Verdana" pitchFamily="34" charset="0"/>
                <a:cs typeface="Verdana" pitchFamily="34" charset="0"/>
              </a:rPr>
              <a:t>C</a:t>
            </a:r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  <a:cs typeface="Verdana" pitchFamily="34" charset="0"/>
              </a:rPr>
              <a:t>ontrole de </a:t>
            </a:r>
            <a:r>
              <a:rPr lang="pt-BR" sz="4000" b="1" dirty="0" smtClean="0">
                <a:solidFill>
                  <a:srgbClr val="C87D0E"/>
                </a:solidFill>
                <a:ea typeface="Verdana" pitchFamily="34" charset="0"/>
                <a:cs typeface="Verdana" pitchFamily="34" charset="0"/>
              </a:rPr>
              <a:t>C</a:t>
            </a:r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  <a:cs typeface="Verdana" pitchFamily="34" charset="0"/>
              </a:rPr>
              <a:t>ontestação</a:t>
            </a:r>
            <a:endParaRPr lang="pt-BR" sz="4000" b="1" dirty="0" smtClean="0">
              <a:solidFill>
                <a:schemeClr val="bg1">
                  <a:lumMod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27584" y="3451647"/>
            <a:ext cx="75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8B70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Aprovados e Reprovados</a:t>
            </a:r>
          </a:p>
          <a:p>
            <a:pPr algn="ctr"/>
            <a:r>
              <a:rPr lang="pt-BR" sz="4400" b="1" dirty="0" smtClean="0">
                <a:solidFill>
                  <a:srgbClr val="8B70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E-GTQ</a:t>
            </a:r>
            <a:endParaRPr lang="pt-BR" sz="3200" b="1" dirty="0" smtClean="0">
              <a:solidFill>
                <a:srgbClr val="8B70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125" name="Imagem 9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576420" flipH="1">
            <a:off x="7310438" y="993775"/>
            <a:ext cx="2406650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907704" y="97468"/>
            <a:ext cx="6769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algn="ctr">
              <a:defRPr sz="4400" b="1">
                <a:solidFill>
                  <a:srgbClr val="8B70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pPr algn="l"/>
            <a:r>
              <a:rPr lang="pt-BR" sz="2800" dirty="0">
                <a:latin typeface="+mj-lt"/>
              </a:rPr>
              <a:t>Introdução</a:t>
            </a:r>
            <a:r>
              <a:rPr lang="pt-BR" sz="2000" dirty="0">
                <a:latin typeface="+mj-lt"/>
              </a:rPr>
              <a:t>	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1331183"/>
            <a:ext cx="87849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Visto que a dificuldades </a:t>
            </a:r>
            <a:r>
              <a:rPr lang="pt-BR" sz="1500" dirty="0" smtClean="0">
                <a:latin typeface="+mj-lt"/>
                <a:cs typeface="Arial" pitchFamily="34" charset="0"/>
              </a:rPr>
              <a:t>e divergências </a:t>
            </a:r>
            <a:r>
              <a:rPr lang="pt-BR" sz="1500" dirty="0" smtClean="0">
                <a:latin typeface="+mj-lt"/>
                <a:cs typeface="Arial" pitchFamily="34" charset="0"/>
              </a:rPr>
              <a:t>no modo em que é processada a atividade entre colaboradores.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Vemos a necessidade de realizar uma  pequena mudança onde trará muitos benefícios, além da facilidade de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obtermos um melhor alinhamento entre a equipe e melhor qualidade na informação dos mesmos.</a:t>
            </a:r>
            <a:endParaRPr lang="pt-BR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2411303"/>
            <a:ext cx="87849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Comparando a atual maneira de trabalho com a futura alteração, não haverá maior impacto na produção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pois não haverá nenhuma complexidade para trabalhar no mesmo, assim não tomando tempo do colaborador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para adaptação ou dificuldade para preenchimento no E-GTQ, pois usaremos a mesma forma trabalhada hoje.</a:t>
            </a:r>
            <a:endParaRPr lang="pt-BR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9512" y="4355519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b="1" dirty="0" smtClean="0">
                <a:latin typeface="+mj-lt"/>
                <a:cs typeface="Arial" pitchFamily="34" charset="0"/>
              </a:rPr>
              <a:t>	Em destaque os seguintes itens: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 smtClean="0">
                <a:cs typeface="Arial" pitchFamily="34" charset="0"/>
              </a:rPr>
              <a:t>“PARECER (INFORMAÇÃO DO COLAORADOR</a:t>
            </a:r>
            <a:r>
              <a:rPr lang="pt-BR" sz="1500" b="1" dirty="0" smtClean="0">
                <a:cs typeface="Arial" pitchFamily="34" charset="0"/>
              </a:rPr>
              <a:t>)”</a:t>
            </a:r>
          </a:p>
          <a:p>
            <a:pPr marL="342900" indent="-342900"/>
            <a:endParaRPr lang="pt-BR" sz="1500" b="1" dirty="0" smtClean="0">
              <a:cs typeface="Arial" pitchFamily="34" charset="0"/>
            </a:endParaRPr>
          </a:p>
          <a:p>
            <a:pPr marL="342900" indent="-342900"/>
            <a:r>
              <a:rPr lang="pt-BR" sz="1500" b="1" dirty="0" smtClean="0">
                <a:cs typeface="Arial" pitchFamily="34" charset="0"/>
              </a:rPr>
              <a:t>2.	“TEXTO </a:t>
            </a:r>
            <a:r>
              <a:rPr lang="pt-BR" sz="1500" b="1" dirty="0" smtClean="0">
                <a:cs typeface="Arial" pitchFamily="34" charset="0"/>
              </a:rPr>
              <a:t>(CONTEÚDO DO E-MAIL)”</a:t>
            </a:r>
            <a:endParaRPr lang="pt-BR" sz="1500" b="1" dirty="0" smtClean="0"/>
          </a:p>
          <a:p>
            <a:pPr marL="342900" indent="-342900"/>
            <a:endParaRPr lang="pt-BR" sz="1500" b="1" dirty="0" smtClean="0"/>
          </a:p>
          <a:p>
            <a:pPr marL="342900" indent="-342900"/>
            <a:r>
              <a:rPr lang="pt-BR" sz="1500" b="1" dirty="0" smtClean="0"/>
              <a:t>3.	“PESQUISA”</a:t>
            </a:r>
          </a:p>
          <a:p>
            <a:pPr marL="342900" indent="-342900"/>
            <a:endParaRPr lang="pt-BR" sz="1500" b="1" dirty="0" smtClean="0">
              <a:latin typeface="+mj-lt"/>
              <a:cs typeface="Arial" pitchFamily="34" charset="0"/>
            </a:endParaRPr>
          </a:p>
          <a:p>
            <a:pPr marL="342900" indent="-342900"/>
            <a:endParaRPr lang="pt-BR" sz="1500" b="1" dirty="0" smtClean="0">
              <a:latin typeface="+mj-lt"/>
              <a:cs typeface="Arial" pitchFamily="34" charset="0"/>
            </a:endParaRPr>
          </a:p>
          <a:p>
            <a:pPr marL="342900" indent="-342900"/>
            <a:r>
              <a:rPr lang="pt-BR" sz="1500" b="1" dirty="0" smtClean="0">
                <a:latin typeface="+mj-lt"/>
                <a:cs typeface="Arial" pitchFamily="34" charset="0"/>
              </a:rPr>
              <a:t>Nos próximos </a:t>
            </a:r>
            <a:r>
              <a:rPr lang="pt-BR" sz="1500" b="1" dirty="0" err="1" smtClean="0">
                <a:latin typeface="+mj-lt"/>
                <a:cs typeface="Arial" pitchFamily="34" charset="0"/>
              </a:rPr>
              <a:t>slide’s</a:t>
            </a:r>
            <a:r>
              <a:rPr lang="pt-BR" sz="1500" b="1" dirty="0" smtClean="0">
                <a:latin typeface="+mj-lt"/>
                <a:cs typeface="Arial" pitchFamily="34" charset="0"/>
              </a:rPr>
              <a:t> veremos como funcionará , o quanto simples será e seus benefícios e mudanças...</a:t>
            </a:r>
            <a:endParaRPr lang="pt-BR" sz="15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79512" y="3491423"/>
            <a:ext cx="8784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Enxergamos isto em um primeiro momento como necessidade essencial para desenvolvimento da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atividade, colaboradores </a:t>
            </a:r>
            <a:r>
              <a:rPr lang="pt-BR" sz="1500" dirty="0" smtClean="0">
                <a:latin typeface="+mj-lt"/>
                <a:cs typeface="Arial" pitchFamily="34" charset="0"/>
              </a:rPr>
              <a:t>e</a:t>
            </a:r>
            <a:r>
              <a:rPr lang="pt-BR" sz="1500" dirty="0" smtClean="0">
                <a:latin typeface="+mj-lt"/>
                <a:cs typeface="Arial" pitchFamily="34" charset="0"/>
              </a:rPr>
              <a:t> melhor entendimento e relacionamento com o cliente perante suas solicitações.</a:t>
            </a:r>
            <a:endParaRPr lang="pt-BR" sz="15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907704" y="97468"/>
            <a:ext cx="6769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algn="ctr">
              <a:defRPr sz="4400" b="1">
                <a:solidFill>
                  <a:srgbClr val="8B70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pPr algn="l"/>
            <a:r>
              <a:rPr lang="pt-BR" sz="2800" dirty="0">
                <a:latin typeface="+mj-lt"/>
              </a:rPr>
              <a:t>Introdução</a:t>
            </a:r>
            <a:r>
              <a:rPr lang="pt-BR" sz="2000" dirty="0">
                <a:latin typeface="+mj-lt"/>
              </a:rPr>
              <a:t>	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1268760"/>
            <a:ext cx="8784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Como já anunciado, usaremos o mesmos campos já utilizados hoje, com acréscimo de dois novos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Campos, simples e rápidos...</a:t>
            </a:r>
            <a:endParaRPr lang="pt-BR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2" y="1953707"/>
            <a:ext cx="48706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500" b="1" dirty="0" smtClean="0">
                <a:latin typeface="+mj-lt"/>
                <a:cs typeface="Arial" pitchFamily="34" charset="0"/>
              </a:rPr>
              <a:t>1.	“PARECER </a:t>
            </a:r>
            <a:r>
              <a:rPr lang="pt-BR" sz="1500" b="1" dirty="0" smtClean="0">
                <a:latin typeface="+mj-lt"/>
                <a:cs typeface="Arial" pitchFamily="34" charset="0"/>
              </a:rPr>
              <a:t>(INFORMAÇÃO DO </a:t>
            </a:r>
            <a:r>
              <a:rPr lang="pt-BR" sz="1500" b="1" dirty="0" smtClean="0">
                <a:latin typeface="+mj-lt"/>
                <a:cs typeface="Arial" pitchFamily="34" charset="0"/>
              </a:rPr>
              <a:t>COLABORADOR</a:t>
            </a:r>
            <a:r>
              <a:rPr lang="pt-BR" sz="1500" b="1" dirty="0" smtClean="0">
                <a:latin typeface="+mj-lt"/>
                <a:cs typeface="Arial" pitchFamily="34" charset="0"/>
              </a:rPr>
              <a:t>)”</a:t>
            </a:r>
            <a:endParaRPr lang="pt-BR" sz="1500" b="1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512" y="3645024"/>
            <a:ext cx="379187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500" b="1" dirty="0" smtClean="0">
                <a:latin typeface="+mj-lt"/>
                <a:cs typeface="Arial" pitchFamily="34" charset="0"/>
              </a:rPr>
              <a:t>2.	“TEXTO (CONTEÚDO DO E-MAIL)”</a:t>
            </a:r>
            <a:endParaRPr lang="pt-BR" sz="1500" b="1" dirty="0"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9512" y="2314315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Após a analise do mesmo, o colaborador neste campo colocará em forma de texto o seu entendimento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com relação a contestação e </a:t>
            </a:r>
            <a:r>
              <a:rPr lang="pt-BR" sz="1500" dirty="0" smtClean="0">
                <a:latin typeface="+mj-lt"/>
                <a:cs typeface="Arial" pitchFamily="34" charset="0"/>
              </a:rPr>
              <a:t>p</a:t>
            </a:r>
            <a:r>
              <a:rPr lang="pt-BR" sz="1500" dirty="0" smtClean="0">
                <a:latin typeface="+mj-lt"/>
                <a:cs typeface="Arial" pitchFamily="34" charset="0"/>
              </a:rPr>
              <a:t>rocedimento.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Este item poderá ser avaliado como forma de entendimento do colaborador com relação a atividade, de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f</a:t>
            </a:r>
            <a:r>
              <a:rPr lang="pt-BR" sz="1500" dirty="0" smtClean="0">
                <a:latin typeface="+mj-lt"/>
                <a:cs typeface="Arial" pitchFamily="34" charset="0"/>
              </a:rPr>
              <a:t>orma a poder ser desenvolvida pela liderança, caso o PARECER não tenha ficado claro, duvidoso e indevido.</a:t>
            </a:r>
            <a:endParaRPr lang="pt-BR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79512" y="3991997"/>
            <a:ext cx="87849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Devido as dificuldades de pesquisas no e-mail, podemos salvar em forma de texto o e-mail respondido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pelo colaborador, assim ficando de fácil acesso para a liderança perante ao cliente ou sobre qualquer outro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questionamento.</a:t>
            </a:r>
            <a:endParaRPr lang="pt-BR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9512" y="4961493"/>
            <a:ext cx="21344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500" b="1" dirty="0" smtClean="0">
                <a:latin typeface="+mj-lt"/>
                <a:cs typeface="Arial" pitchFamily="34" charset="0"/>
              </a:rPr>
              <a:t>3</a:t>
            </a:r>
            <a:r>
              <a:rPr lang="pt-BR" sz="1500" b="1" dirty="0" smtClean="0">
                <a:latin typeface="+mj-lt"/>
                <a:cs typeface="Arial" pitchFamily="34" charset="0"/>
              </a:rPr>
              <a:t>.	“PESQUISA”</a:t>
            </a:r>
            <a:endParaRPr lang="pt-BR" sz="1500" b="1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79512" y="5308466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Esta tela será usada antes de começar a atividade com um pedido.</a:t>
            </a:r>
            <a:endParaRPr lang="pt-BR" sz="1500" dirty="0" smtClean="0">
              <a:latin typeface="+mj-lt"/>
              <a:cs typeface="Arial" pitchFamily="34" charset="0"/>
            </a:endParaRP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E o resultado dela é mostrar se o pedido foi contestado e em quais revisões ocorreram, ofensores, parecer e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conteúdo do e-mail e etc...</a:t>
            </a:r>
            <a:r>
              <a:rPr lang="pt-BR" sz="1500" dirty="0" smtClean="0">
                <a:latin typeface="+mj-lt"/>
                <a:cs typeface="Arial" pitchFamily="34" charset="0"/>
              </a:rPr>
              <a:t> Caso o pedido já tenha sido trabalhado, o colaborador não perderá tempo e irá para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o  próximo pedido. Somente respondendo o e-mail que a contestação já foi atendida.</a:t>
            </a:r>
            <a:endParaRPr lang="pt-BR" sz="15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907704" y="97468"/>
            <a:ext cx="6769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algn="ctr">
              <a:defRPr sz="4400" b="1">
                <a:solidFill>
                  <a:srgbClr val="8B70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pPr algn="l"/>
            <a:r>
              <a:rPr lang="pt-BR" sz="2800" dirty="0">
                <a:latin typeface="+mj-lt"/>
              </a:rPr>
              <a:t>Introdução</a:t>
            </a:r>
            <a:r>
              <a:rPr lang="pt-BR" sz="2000" dirty="0">
                <a:latin typeface="+mj-lt"/>
              </a:rPr>
              <a:t>	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1340768"/>
            <a:ext cx="878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b="1" dirty="0" smtClean="0">
                <a:latin typeface="+mj-lt"/>
                <a:cs typeface="Arial" pitchFamily="34" charset="0"/>
              </a:rPr>
              <a:t>Como funcionaria???</a:t>
            </a:r>
            <a:endParaRPr lang="pt-BR" sz="15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39552" y="2564904"/>
            <a:ext cx="1008112" cy="6983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Consta na base?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9512" y="1809691"/>
            <a:ext cx="878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Pesquisamos o pedido...</a:t>
            </a:r>
            <a:endParaRPr lang="pt-BR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67544" y="3933056"/>
            <a:ext cx="1152128" cy="7920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Cadastrar o pedido e seguir a atividade.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12" idx="2"/>
            <a:endCxn id="14" idx="0"/>
          </p:cNvCxnSpPr>
          <p:nvPr/>
        </p:nvCxnSpPr>
        <p:spPr>
          <a:xfrm>
            <a:off x="1043608" y="3263280"/>
            <a:ext cx="0" cy="6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18492" y="351204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Não</a:t>
            </a:r>
            <a:endParaRPr lang="pt-BR" sz="1200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267744" y="2564904"/>
            <a:ext cx="1296144" cy="6983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É a mesma revisão e mesmo motivo.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698612" y="2564904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Sim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2" idx="3"/>
            <a:endCxn id="21" idx="1"/>
          </p:cNvCxnSpPr>
          <p:nvPr/>
        </p:nvCxnSpPr>
        <p:spPr>
          <a:xfrm>
            <a:off x="1547664" y="29140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357904" y="3573016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Sim</a:t>
            </a:r>
            <a:endParaRPr lang="pt-BR" sz="1200" dirty="0"/>
          </a:p>
        </p:txBody>
      </p:sp>
      <p:cxnSp>
        <p:nvCxnSpPr>
          <p:cNvPr id="35" name="Conector de seta reta 34"/>
          <p:cNvCxnSpPr>
            <a:stCxn id="21" idx="2"/>
            <a:endCxn id="39" idx="0"/>
          </p:cNvCxnSpPr>
          <p:nvPr/>
        </p:nvCxnSpPr>
        <p:spPr>
          <a:xfrm>
            <a:off x="2915816" y="3263280"/>
            <a:ext cx="9000" cy="6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de cantos arredondados 38"/>
          <p:cNvSpPr/>
          <p:nvPr/>
        </p:nvSpPr>
        <p:spPr>
          <a:xfrm>
            <a:off x="2195735" y="3933056"/>
            <a:ext cx="1458162" cy="9361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Responder </a:t>
            </a:r>
            <a:r>
              <a:rPr lang="pt-BR" sz="1200" b="1" dirty="0" smtClean="0">
                <a:solidFill>
                  <a:schemeClr val="tx1"/>
                </a:solidFill>
              </a:rPr>
              <a:t>a</a:t>
            </a:r>
            <a:r>
              <a:rPr lang="pt-BR" sz="1200" b="1" dirty="0" smtClean="0">
                <a:solidFill>
                  <a:schemeClr val="tx1"/>
                </a:solidFill>
              </a:rPr>
              <a:t>o e-mail que a solicitação já foi atendida .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61" name="Conector de seta reta 60"/>
          <p:cNvCxnSpPr>
            <a:stCxn id="21" idx="3"/>
            <a:endCxn id="68" idx="1"/>
          </p:cNvCxnSpPr>
          <p:nvPr/>
        </p:nvCxnSpPr>
        <p:spPr>
          <a:xfrm flipV="1">
            <a:off x="3563888" y="2888940"/>
            <a:ext cx="648072" cy="25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3635896" y="249289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Não</a:t>
            </a:r>
            <a:endParaRPr lang="pt-BR" sz="1200" dirty="0"/>
          </a:p>
        </p:txBody>
      </p:sp>
      <p:sp>
        <p:nvSpPr>
          <p:cNvPr id="68" name="Retângulo de cantos arredondados 67"/>
          <p:cNvSpPr/>
          <p:nvPr/>
        </p:nvSpPr>
        <p:spPr>
          <a:xfrm>
            <a:off x="4211960" y="2492896"/>
            <a:ext cx="1152128" cy="7920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Cadastrar o pedido e seguir a atividade.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179512" y="5626115"/>
            <a:ext cx="878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Abaixo veremos a </a:t>
            </a:r>
            <a:r>
              <a:rPr lang="pt-BR" sz="1500" dirty="0" err="1" smtClean="0">
                <a:latin typeface="+mj-lt"/>
                <a:cs typeface="Arial" pitchFamily="34" charset="0"/>
              </a:rPr>
              <a:t>idéia</a:t>
            </a:r>
            <a:r>
              <a:rPr lang="pt-BR" sz="1500" dirty="0" smtClean="0">
                <a:latin typeface="+mj-lt"/>
                <a:cs typeface="Arial" pitchFamily="34" charset="0"/>
              </a:rPr>
              <a:t> da visualização e suas respectivas informação...</a:t>
            </a:r>
            <a:endParaRPr lang="pt-BR" sz="15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907704" y="97468"/>
            <a:ext cx="6769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algn="ctr">
              <a:defRPr sz="4400" b="1">
                <a:solidFill>
                  <a:srgbClr val="8B70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pPr algn="l"/>
            <a:r>
              <a:rPr lang="pt-BR" sz="2800" dirty="0">
                <a:latin typeface="+mj-lt"/>
              </a:rPr>
              <a:t>Introdução</a:t>
            </a:r>
            <a:r>
              <a:rPr lang="pt-BR" sz="2000" dirty="0">
                <a:latin typeface="+mj-lt"/>
              </a:rPr>
              <a:t>	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79512" y="1809691"/>
            <a:ext cx="878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Ao pesquisar o pedido teremos os seguinte resultados, “Pedido Não cadastrado” e “Pedido já Contestado”: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79512" y="2313747"/>
            <a:ext cx="878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b="1" dirty="0" smtClean="0">
                <a:latin typeface="+mj-lt"/>
                <a:cs typeface="Arial" pitchFamily="34" charset="0"/>
              </a:rPr>
              <a:t>1.	Pedido não cadastrado:</a:t>
            </a:r>
          </a:p>
        </p:txBody>
      </p:sp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2273300" y="3158480"/>
          <a:ext cx="4597400" cy="742950"/>
        </p:xfrm>
        <a:graphic>
          <a:graphicData uri="http://schemas.openxmlformats.org/drawingml/2006/table">
            <a:tbl>
              <a:tblPr/>
              <a:tblGrid>
                <a:gridCol w="266700"/>
                <a:gridCol w="2641600"/>
                <a:gridCol w="711200"/>
                <a:gridCol w="711200"/>
                <a:gridCol w="266700"/>
              </a:tblGrid>
              <a:tr h="24765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Pesquisar Pedido: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1-7013132183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2273300" y="3878560"/>
          <a:ext cx="4597400" cy="990600"/>
        </p:xfrm>
        <a:graphic>
          <a:graphicData uri="http://schemas.openxmlformats.org/drawingml/2006/table">
            <a:tbl>
              <a:tblPr/>
              <a:tblGrid>
                <a:gridCol w="266700"/>
                <a:gridCol w="2641600"/>
                <a:gridCol w="711200"/>
                <a:gridCol w="711200"/>
                <a:gridCol w="266700"/>
              </a:tblGrid>
              <a:tr h="49530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Pedido ainda não foi respondido, deseja cadastrar?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sp>
        <p:nvSpPr>
          <p:cNvPr id="28" name="CaixaDeTexto 27"/>
          <p:cNvSpPr txBox="1"/>
          <p:nvPr/>
        </p:nvSpPr>
        <p:spPr>
          <a:xfrm>
            <a:off x="179512" y="5266075"/>
            <a:ext cx="878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Após aceitar o cadastro do pedido o colaborador inicia o processo normal da atividade.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907704" y="97468"/>
            <a:ext cx="6769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algn="ctr">
              <a:defRPr sz="4400" b="1">
                <a:solidFill>
                  <a:srgbClr val="8B70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pPr algn="l"/>
            <a:r>
              <a:rPr lang="pt-BR" sz="2800" dirty="0">
                <a:latin typeface="+mj-lt"/>
              </a:rPr>
              <a:t>Introdução</a:t>
            </a:r>
            <a:r>
              <a:rPr lang="pt-BR" sz="2000" dirty="0">
                <a:latin typeface="+mj-lt"/>
              </a:rPr>
              <a:t>	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79512" y="1772816"/>
            <a:ext cx="878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Ao pesquisar o pedido teremos os seguinte resultados caso o mesmo já tenha sido contestado: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79512" y="2276872"/>
            <a:ext cx="878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b="1" dirty="0" smtClean="0">
                <a:latin typeface="+mj-lt"/>
                <a:cs typeface="Arial" pitchFamily="34" charset="0"/>
              </a:rPr>
              <a:t>2.	Pedido já contestado:</a:t>
            </a: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-2" y="2895946"/>
          <a:ext cx="9144003" cy="1984254"/>
        </p:xfrm>
        <a:graphic>
          <a:graphicData uri="http://schemas.openxmlformats.org/drawingml/2006/table">
            <a:tbl>
              <a:tblPr/>
              <a:tblGrid>
                <a:gridCol w="169990"/>
                <a:gridCol w="698844"/>
                <a:gridCol w="1322138"/>
                <a:gridCol w="783840"/>
                <a:gridCol w="424973"/>
                <a:gridCol w="531216"/>
                <a:gridCol w="585520"/>
                <a:gridCol w="1756555"/>
                <a:gridCol w="1312694"/>
                <a:gridCol w="1312694"/>
                <a:gridCol w="245539"/>
              </a:tblGrid>
              <a:tr h="1813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1813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Atenção, pedido já contestado!!!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1813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Cod. Adabas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Razão Social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Nºdopedido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Revisão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Data Retorno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Ofensor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Descrição do erro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“PARECER (INFORMAÇÃO DO COLAORADOR)”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“TEXTO (CONTEÚDO DO E-MAIL)”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3572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ESP0036-001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NILCEIA PRATTI CAPAZ ME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1-6869026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5/9/2013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Suporte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Divergência entre VIVOCORP e termo SMP no campo gestor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xxxxxxxxxxxxxx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xxxxxxxxxxxxxx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3572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ESP0036-001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NILCEIA PRATTI CAPAZ ME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1-6869026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6/9/2013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Não Houve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Divergência entre VIVOCORP e termo SMP no campo gestor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xxxxxxxxxxxxxx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xxxxxxxxxxxxxx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1813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23" marR="4723" marT="47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79512" y="5157192"/>
            <a:ext cx="8784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Nesta ocasião o colaborador responde ao parceiro informando que a contestação já foi respondida, e no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caso acima podemos analisar se houve divergência na analise do colaborador pois se contestado o mesmo item 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com o ofensor diferente.</a:t>
            </a: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</a:t>
            </a:r>
            <a:endParaRPr lang="pt-BR" sz="1500" dirty="0" smtClean="0">
              <a:latin typeface="+mj-lt"/>
              <a:cs typeface="Arial" pitchFamily="34" charset="0"/>
            </a:endParaRPr>
          </a:p>
          <a:p>
            <a:pPr marL="342900" indent="-342900"/>
            <a:r>
              <a:rPr lang="pt-BR" sz="1500" dirty="0" smtClean="0">
                <a:latin typeface="+mj-lt"/>
                <a:cs typeface="Arial" pitchFamily="34" charset="0"/>
              </a:rPr>
              <a:t>	</a:t>
            </a:r>
            <a:r>
              <a:rPr lang="pt-BR" sz="1500" dirty="0" smtClean="0">
                <a:latin typeface="+mj-lt"/>
                <a:cs typeface="Arial" pitchFamily="34" charset="0"/>
              </a:rPr>
              <a:t>Caso seja uma nova revisão e um novo motivo, iniciamos o cadastro de uma nova contestação.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907704" y="97468"/>
            <a:ext cx="6769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algn="ctr">
              <a:defRPr sz="4400" b="1">
                <a:solidFill>
                  <a:srgbClr val="8B70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pPr algn="l"/>
            <a:r>
              <a:rPr lang="pt-BR" sz="2800" dirty="0">
                <a:latin typeface="+mj-lt"/>
              </a:rPr>
              <a:t>Introdução</a:t>
            </a:r>
            <a:r>
              <a:rPr lang="pt-BR" sz="2000" dirty="0">
                <a:latin typeface="+mj-lt"/>
              </a:rPr>
              <a:t>	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79512" y="1173807"/>
            <a:ext cx="878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500" b="1" dirty="0" smtClean="0">
                <a:latin typeface="+mj-lt"/>
                <a:cs typeface="Arial" pitchFamily="34" charset="0"/>
              </a:rPr>
              <a:t>	Benefícios:</a:t>
            </a:r>
            <a:endParaRPr lang="pt-BR" sz="1500" b="1" dirty="0" smtClean="0">
              <a:latin typeface="+mj-lt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1570722"/>
            <a:ext cx="87849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1500" dirty="0" smtClean="0">
                <a:latin typeface="+mj-lt"/>
                <a:cs typeface="Arial" pitchFamily="34" charset="0"/>
              </a:rPr>
              <a:t>Evitar duplicidade de contestações;</a:t>
            </a:r>
          </a:p>
          <a:p>
            <a:pPr marL="342900" indent="-342900"/>
            <a:endParaRPr lang="pt-BR" sz="1500" dirty="0" smtClean="0">
              <a:latin typeface="+mj-lt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pt-BR" sz="1500" dirty="0" smtClean="0">
                <a:latin typeface="+mj-lt"/>
                <a:cs typeface="Arial" pitchFamily="34" charset="0"/>
              </a:rPr>
              <a:t>Alinhamento da atividade em cima do “PARECER” (desenvolver a dificuldade do colaborador);</a:t>
            </a:r>
          </a:p>
          <a:p>
            <a:pPr marL="342900" indent="-342900"/>
            <a:endParaRPr lang="pt-BR" sz="1500" dirty="0" smtClean="0">
              <a:latin typeface="+mj-lt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pt-BR" sz="1500" dirty="0" smtClean="0">
                <a:latin typeface="+mj-lt"/>
                <a:cs typeface="Arial" pitchFamily="34" charset="0"/>
              </a:rPr>
              <a:t>Maior visão do colaborador em cima da visão do outro no momento da pesquisa, e tirar as dúvidas ou encontrar dificuldades de outros;</a:t>
            </a:r>
          </a:p>
          <a:p>
            <a:pPr marL="342900" indent="-342900"/>
            <a:endParaRPr lang="pt-BR" sz="1500" dirty="0" smtClean="0">
              <a:latin typeface="+mj-lt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pt-BR" sz="1500" dirty="0" smtClean="0">
                <a:latin typeface="+mj-lt"/>
                <a:cs typeface="Arial" pitchFamily="34" charset="0"/>
              </a:rPr>
              <a:t>Facilitar o trabalho;</a:t>
            </a:r>
          </a:p>
          <a:p>
            <a:pPr marL="342900" indent="-342900"/>
            <a:endParaRPr lang="pt-BR" sz="1500" dirty="0" smtClean="0">
              <a:latin typeface="+mj-lt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pt-BR" sz="1500" dirty="0" smtClean="0">
                <a:latin typeface="+mj-lt"/>
                <a:cs typeface="Arial" pitchFamily="34" charset="0"/>
              </a:rPr>
              <a:t>Facilidade de responder ao cliente;</a:t>
            </a:r>
          </a:p>
          <a:p>
            <a:pPr marL="342900" indent="-342900"/>
            <a:endParaRPr lang="pt-BR" sz="1500" dirty="0" smtClean="0">
              <a:latin typeface="+mj-lt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pt-BR" sz="1500" dirty="0" smtClean="0">
                <a:latin typeface="+mj-lt"/>
                <a:cs typeface="Arial" pitchFamily="34" charset="0"/>
              </a:rPr>
              <a:t>Evitar informações divergentes a FDV e Cliente;</a:t>
            </a:r>
          </a:p>
          <a:p>
            <a:pPr marL="342900" indent="-342900"/>
            <a:endParaRPr lang="pt-BR" sz="1500" dirty="0" smtClean="0">
              <a:latin typeface="+mj-lt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pt-BR" sz="1500" dirty="0" smtClean="0">
                <a:latin typeface="+mj-lt"/>
                <a:cs typeface="Arial" pitchFamily="34" charset="0"/>
              </a:rPr>
              <a:t>Dificuldades da FDV e insistência na contestação improcedente;</a:t>
            </a:r>
          </a:p>
          <a:p>
            <a:pPr marL="342900" indent="-342900"/>
            <a:endParaRPr lang="pt-BR" sz="1500" dirty="0" smtClean="0">
              <a:latin typeface="+mj-lt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pt-BR" sz="1500" dirty="0" smtClean="0">
                <a:latin typeface="+mj-lt"/>
                <a:cs typeface="Arial" pitchFamily="34" charset="0"/>
              </a:rPr>
              <a:t>Acompanhar o histórico do pedido na chave;</a:t>
            </a:r>
          </a:p>
          <a:p>
            <a:pPr marL="342900" indent="-342900"/>
            <a:endParaRPr lang="pt-BR" sz="1500" dirty="0" smtClean="0">
              <a:latin typeface="+mj-lt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pt-BR" sz="1500" dirty="0" smtClean="0">
                <a:latin typeface="+mj-lt"/>
                <a:cs typeface="Arial" pitchFamily="34" charset="0"/>
              </a:rPr>
              <a:t>Indicador mais sólido;</a:t>
            </a:r>
          </a:p>
          <a:p>
            <a:pPr marL="342900" indent="-342900">
              <a:buFont typeface="Wingdings" pitchFamily="2" charset="2"/>
              <a:buChar char="ü"/>
            </a:pPr>
            <a:endParaRPr lang="pt-BR" sz="1500" dirty="0" smtClean="0">
              <a:latin typeface="+mj-lt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pt-BR" sz="1500" dirty="0" smtClean="0">
              <a:latin typeface="+mj-lt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pt-BR" sz="1500" b="1" dirty="0" smtClean="0">
                <a:latin typeface="+mj-lt"/>
                <a:cs typeface="Arial" pitchFamily="34" charset="0"/>
              </a:rPr>
              <a:t>EQUIPE QUALIDADE EFICIENTE!!!!</a:t>
            </a:r>
            <a:endParaRPr lang="pt-BR" sz="1500" b="1" dirty="0" smtClean="0">
              <a:latin typeface="+mj-lt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pt-BR" sz="15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907704" y="97468"/>
            <a:ext cx="6769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algn="ctr">
              <a:defRPr sz="4400" b="1">
                <a:solidFill>
                  <a:srgbClr val="8B70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pPr algn="l"/>
            <a:r>
              <a:rPr lang="pt-BR" sz="2800" dirty="0">
                <a:latin typeface="+mj-lt"/>
              </a:rPr>
              <a:t>Introdução</a:t>
            </a:r>
            <a:r>
              <a:rPr lang="pt-BR" sz="2000" dirty="0">
                <a:latin typeface="+mj-lt"/>
              </a:rPr>
              <a:t>	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79512" y="3033827"/>
            <a:ext cx="8784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pt-BR" sz="1500" b="1" dirty="0" smtClean="0">
                <a:latin typeface="+mj-lt"/>
                <a:cs typeface="Arial" pitchFamily="34" charset="0"/>
              </a:rPr>
              <a:t>Criado por : Fábio </a:t>
            </a:r>
            <a:r>
              <a:rPr lang="pt-BR" sz="1500" b="1" dirty="0" err="1" smtClean="0">
                <a:latin typeface="+mj-lt"/>
                <a:cs typeface="Arial" pitchFamily="34" charset="0"/>
              </a:rPr>
              <a:t>Baracy</a:t>
            </a:r>
            <a:endParaRPr lang="pt-BR" sz="1500" b="1" dirty="0" smtClean="0">
              <a:latin typeface="+mj-lt"/>
              <a:cs typeface="Arial" pitchFamily="34" charset="0"/>
            </a:endParaRPr>
          </a:p>
          <a:p>
            <a:pPr marL="342900" indent="-342900" algn="ctr"/>
            <a:r>
              <a:rPr lang="pt-BR" sz="1500" b="1" dirty="0" smtClean="0">
                <a:latin typeface="+mj-lt"/>
                <a:cs typeface="Arial" pitchFamily="34" charset="0"/>
              </a:rPr>
              <a:t>Analista Líder – Qualidade BKO</a:t>
            </a:r>
          </a:p>
          <a:p>
            <a:pPr marL="342900" indent="-342900" algn="ctr"/>
            <a:endParaRPr lang="pt-BR" sz="1500" b="1" dirty="0" smtClean="0">
              <a:latin typeface="+mj-lt"/>
              <a:cs typeface="Arial" pitchFamily="34" charset="0"/>
            </a:endParaRPr>
          </a:p>
          <a:p>
            <a:pPr marL="342900" indent="-342900" algn="ctr"/>
            <a:endParaRPr lang="pt-BR" sz="1500" b="1" dirty="0" smtClean="0">
              <a:latin typeface="+mj-lt"/>
              <a:cs typeface="Arial" pitchFamily="34" charset="0"/>
            </a:endParaRPr>
          </a:p>
          <a:p>
            <a:pPr marL="342900" indent="-342900" algn="ctr"/>
            <a:r>
              <a:rPr lang="pt-BR" sz="1500" b="1" dirty="0" smtClean="0">
                <a:latin typeface="+mj-lt"/>
                <a:cs typeface="Arial" pitchFamily="34" charset="0"/>
              </a:rPr>
              <a:t> Avaliado pela liderança - Qualidade BKO</a:t>
            </a:r>
            <a:endParaRPr lang="pt-BR" sz="1500" b="1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9310</TotalTime>
  <Words>287</Words>
  <Application>Microsoft Office PowerPoint</Application>
  <PresentationFormat>Apresentação na tela (4:3)</PresentationFormat>
  <Paragraphs>193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Raysa B. M. Nunes</dc:creator>
  <cp:lastModifiedBy>Administrador</cp:lastModifiedBy>
  <cp:revision>619</cp:revision>
  <dcterms:created xsi:type="dcterms:W3CDTF">2012-12-11T14:11:09Z</dcterms:created>
  <dcterms:modified xsi:type="dcterms:W3CDTF">2013-09-19T21:12:59Z</dcterms:modified>
</cp:coreProperties>
</file>