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431" r:id="rId3"/>
    <p:sldId id="432" r:id="rId4"/>
    <p:sldId id="433" r:id="rId5"/>
    <p:sldId id="442" r:id="rId6"/>
    <p:sldId id="444" r:id="rId7"/>
    <p:sldId id="445" r:id="rId8"/>
    <p:sldId id="446" r:id="rId9"/>
    <p:sldId id="463" r:id="rId10"/>
    <p:sldId id="464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5" r:id="rId19"/>
    <p:sldId id="457" r:id="rId20"/>
    <p:sldId id="458" r:id="rId21"/>
    <p:sldId id="459" r:id="rId22"/>
    <p:sldId id="460" r:id="rId23"/>
    <p:sldId id="461" r:id="rId24"/>
    <p:sldId id="462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8" r:id="rId40"/>
    <p:sldId id="481" r:id="rId41"/>
    <p:sldId id="482" r:id="rId42"/>
    <p:sldId id="483" r:id="rId43"/>
    <p:sldId id="484" r:id="rId44"/>
    <p:sldId id="485" r:id="rId45"/>
    <p:sldId id="486" r:id="rId46"/>
    <p:sldId id="487" r:id="rId47"/>
    <p:sldId id="489" r:id="rId48"/>
    <p:sldId id="490" r:id="rId49"/>
    <p:sldId id="491" r:id="rId50"/>
    <p:sldId id="43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8"/>
    <p:restoredTop sz="85669"/>
  </p:normalViewPr>
  <p:slideViewPr>
    <p:cSldViewPr snapToGrid="0" snapToObjects="1">
      <p:cViewPr varScale="1">
        <p:scale>
          <a:sx n="87" d="100"/>
          <a:sy n="87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C6366-17B0-7142-B233-6885D110263E}" type="datetimeFigureOut">
              <a:rPr lang="en-US" smtClean="0"/>
              <a:t>4/15/19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7300-E45C-914C-826F-4FED90BC39DA}" type="slidenum">
              <a:rPr lang="en-U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25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www.onezoom.org</a:t>
            </a:r>
            <a:r>
              <a:rPr lang="en-US" dirty="0"/>
              <a:t>/</a:t>
            </a:r>
            <a:r>
              <a:rPr lang="en-US" dirty="0" err="1"/>
              <a:t>life.html</a:t>
            </a:r>
            <a:r>
              <a:rPr lang="en-US" dirty="0"/>
              <a:t>/@</a:t>
            </a:r>
            <a:r>
              <a:rPr lang="en-US" dirty="0" err="1"/>
              <a:t>Leontopithecus</a:t>
            </a:r>
            <a:r>
              <a:rPr lang="en-US" dirty="0"/>
              <a:t>=532396?vis=spiral#x32,y797,w0.3244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7300-E45C-914C-826F-4FED90BC3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7300-E45C-914C-826F-4FED90BC39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Erro nessa parte da média</a:t>
            </a:r>
            <a:r>
              <a:rPr lang="pt-BR"/>
              <a:t>, corrigir.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7300-E45C-914C-826F-4FED90BC39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3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8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CE6A-20CA-2745-894C-80D752A318B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BFDF-685C-E848-BE2C-C38A6880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cluster.AgglomerativeClustering.html#sklearn.cluster.AgglomerativeClusteri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ustering.html#hierarchical-cluste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B09B-7A7C-5A47-B106-7FAB45C60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INF 493/792</a:t>
            </a:r>
            <a:br>
              <a:rPr lang="pt-BR" sz="4400" dirty="0"/>
            </a:br>
            <a:r>
              <a:rPr lang="pt-BR" sz="4400" dirty="0"/>
              <a:t>Tópicos especiais III</a:t>
            </a:r>
            <a:br>
              <a:rPr lang="pt-BR" sz="4400" dirty="0"/>
            </a:br>
            <a:r>
              <a:rPr lang="pt-BR" sz="4400" dirty="0"/>
              <a:t>Introdução à mineração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561D9-ECC4-2F45-BC06-B3ABFD04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Aula </a:t>
            </a:r>
            <a:r>
              <a:rPr lang="pt-BR" dirty="0" err="1"/>
              <a:t>X</a:t>
            </a:r>
            <a:r>
              <a:rPr lang="pt-BR" dirty="0"/>
              <a:t>: Agrupamento hierárquico</a:t>
            </a:r>
          </a:p>
        </p:txBody>
      </p:sp>
    </p:spTree>
    <p:extLst>
      <p:ext uri="{BB962C8B-B14F-4D97-AF65-F5344CB8AC3E}">
        <p14:creationId xmlns:p14="http://schemas.microsoft.com/office/powerpoint/2010/main" val="426680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571-E6D3-184E-B1E1-10B9EE50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aglomerativo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DFF3-627F-2640-837C-80A498A3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de agrupamento hierárquico mais popular</a:t>
            </a:r>
          </a:p>
          <a:p>
            <a:r>
              <a:rPr lang="pt-BR" b="1" dirty="0"/>
              <a:t>Operação chave é a computação de distâncias entre grupos! Há diferentes métodos.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9840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98C6-1A88-F044-A832-991CA9AB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inicial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CDCE-D803-804D-AC54-34B2D326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BB58A-F5CA-0B4C-9BF3-21CC1764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44"/>
            <a:ext cx="5105400" cy="420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FCCCE-DB24-8549-87CA-1CD134E1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274094"/>
            <a:ext cx="4000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6241-CEF0-6842-BCAE-2025115B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intermediário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39D-CDEA-424B-89F6-D6F75939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7E133-5630-3940-994B-C3E05DFD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" y="1747044"/>
            <a:ext cx="4927600" cy="450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787C9-5A4F-B049-8CF1-B5DD126F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47144"/>
            <a:ext cx="381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C14D-CBDC-904B-B026-7B28D506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intermediário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1AD7-1418-F540-88DA-D992A0A9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BDE01-348B-3346-9921-ABE88184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702594"/>
            <a:ext cx="4572000" cy="459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213C6-4D5C-1649-9724-CD9D0935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2547144"/>
            <a:ext cx="3873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9C76-D880-1F4C-86D4-0D8547D2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Depois de aglomerar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C319-C6DD-394C-8637-D2F59B9F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9008E-1735-074C-95F8-6B1D1F89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" y="1791494"/>
            <a:ext cx="4673600" cy="44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CC4BE-10D9-3C4C-B530-4C93D107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2540794"/>
            <a:ext cx="3898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1FF2-665E-3349-96E4-451EECC3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entre dois grupos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ED76-6155-8B47-85CF-3A5EDC33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grupo é um conjunto de pontos</a:t>
            </a:r>
          </a:p>
          <a:p>
            <a:r>
              <a:rPr lang="pt-BR" dirty="0"/>
              <a:t>Como podemos definir a distância entre dois conjuntos de pontos?</a:t>
            </a:r>
          </a:p>
          <a:p>
            <a:pPr lvl="1"/>
            <a:r>
              <a:rPr lang="pt-BR" dirty="0"/>
              <a:t>Várias alternativas</a:t>
            </a:r>
          </a:p>
          <a:p>
            <a:pPr lvl="1"/>
            <a:r>
              <a:rPr lang="pt-BR" dirty="0"/>
              <a:t>Tarefa complicada. Depende muito da aplicação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92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53C0-9F60-B149-951B-DA256CE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Single-link</a:t>
            </a:r>
            <a:endParaRPr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0190-16E8-3143-B0B4-87DFA294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baseline="-25000" dirty="0" err="1"/>
              <a:t>sl</a:t>
            </a:r>
            <a:r>
              <a:rPr lang="pt-BR" dirty="0"/>
              <a:t>(</a:t>
            </a:r>
            <a:r>
              <a:rPr lang="pt-BR" b="1" dirty="0" err="1"/>
              <a:t>C</a:t>
            </a:r>
            <a:r>
              <a:rPr lang="pt-BR" baseline="-25000" dirty="0" err="1"/>
              <a:t>i</a:t>
            </a:r>
            <a:r>
              <a:rPr lang="pt-BR" dirty="0"/>
              <a:t>, </a:t>
            </a:r>
            <a:r>
              <a:rPr lang="pt-BR" b="1" dirty="0" err="1"/>
              <a:t>C</a:t>
            </a:r>
            <a:r>
              <a:rPr lang="pt-BR" baseline="-25000" dirty="0" err="1"/>
              <a:t>j</a:t>
            </a:r>
            <a:r>
              <a:rPr lang="pt-BR" dirty="0"/>
              <a:t>) é a distância mínima entre dois pontos quaisquer de </a:t>
            </a:r>
            <a:r>
              <a:rPr lang="pt-BR" b="1" dirty="0" err="1"/>
              <a:t>C</a:t>
            </a:r>
            <a:r>
              <a:rPr lang="pt-BR" baseline="-25000" dirty="0" err="1"/>
              <a:t>i</a:t>
            </a:r>
            <a:r>
              <a:rPr lang="pt-BR" dirty="0"/>
              <a:t> e </a:t>
            </a:r>
            <a:r>
              <a:rPr lang="pt-BR" b="1" dirty="0" err="1"/>
              <a:t>C</a:t>
            </a:r>
            <a:r>
              <a:rPr lang="pt-BR" baseline="-25000" dirty="0" err="1"/>
              <a:t>j</a:t>
            </a:r>
            <a:endParaRPr baseline="-25000" dirty="0"/>
          </a:p>
        </p:txBody>
      </p:sp>
    </p:spTree>
    <p:extLst>
      <p:ext uri="{BB962C8B-B14F-4D97-AF65-F5344CB8AC3E}">
        <p14:creationId xmlns:p14="http://schemas.microsoft.com/office/powerpoint/2010/main" val="425642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BEA-DA55-BF4D-B63B-E5E186C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01A-EE19-794E-9BCF-A796F913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a matriz de distâncias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0CD5C-D3C6-AB49-86FB-188A39A9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37035"/>
              </p:ext>
            </p:extLst>
          </p:nvPr>
        </p:nvGraphicFramePr>
        <p:xfrm>
          <a:off x="1524000" y="3174555"/>
          <a:ext cx="6096000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52588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51778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36896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1755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32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0.9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0.35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0.8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0.5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5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0.6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0.7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0.2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4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9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BEA-DA55-BF4D-B63B-E5E186C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01A-EE19-794E-9BCF-A796F913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X1 e X2 são agrupados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0CD5C-D3C6-AB49-86FB-188A39A9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01780"/>
              </p:ext>
            </p:extLst>
          </p:nvPr>
        </p:nvGraphicFramePr>
        <p:xfrm>
          <a:off x="1059366" y="3174555"/>
          <a:ext cx="6560638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7234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1952588913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2695177881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4212371898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1293689678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811175533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94732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X1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X2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{X1, X2}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X1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0.9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0.35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0.8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X2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0.4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5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{X1, X2}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0.35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0.6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0.7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0.2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4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2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BEA-DA55-BF4D-B63B-E5E186C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01A-EE19-794E-9BCF-A796F913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X1 e X2 são removidos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0CD5C-D3C6-AB49-86FB-188A39A9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3257"/>
              </p:ext>
            </p:extLst>
          </p:nvPr>
        </p:nvGraphicFramePr>
        <p:xfrm>
          <a:off x="2141034" y="3386428"/>
          <a:ext cx="468617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7234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4212371898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1293689678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811175533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94732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{X1, X2}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{X1, X2}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0.6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0.7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0.2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4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22D6-BB7E-CA45-BD64-79DF2574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Agrupamento hierárquico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4970-6ADB-144F-857A-2C6EDDD2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Produz um conjunto de </a:t>
            </a:r>
            <a:r>
              <a:rPr lang="pt-BR" b="1" dirty="0"/>
              <a:t>grupos aninhados</a:t>
            </a:r>
            <a:r>
              <a:rPr lang="pt-BR" dirty="0"/>
              <a:t>, organizados como uma árvore hierárquica</a:t>
            </a:r>
          </a:p>
          <a:p>
            <a:r>
              <a:rPr lang="pt-BR" dirty="0"/>
              <a:t>Pode ser visualizada através de um </a:t>
            </a:r>
            <a:r>
              <a:rPr lang="pt-BR" b="1" dirty="0" err="1"/>
              <a:t>dendrograma</a:t>
            </a:r>
            <a:endParaRPr lang="pt-BR" b="1" dirty="0"/>
          </a:p>
          <a:p>
            <a:pPr lvl="1"/>
            <a:r>
              <a:rPr lang="pt-BR" dirty="0"/>
              <a:t>Um diagrama em formato de árvore que contém a sequência de de </a:t>
            </a:r>
            <a:r>
              <a:rPr lang="pt-BR" b="1" dirty="0"/>
              <a:t>junções</a:t>
            </a:r>
            <a:r>
              <a:rPr lang="pt-BR" dirty="0"/>
              <a:t> e </a:t>
            </a:r>
            <a:r>
              <a:rPr lang="pt-BR" b="1" dirty="0"/>
              <a:t>divisões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7C319-FCBD-904B-8D7D-C3894044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8" y="4193013"/>
            <a:ext cx="6015583" cy="237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BEA-DA55-BF4D-B63B-E5E186C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01A-EE19-794E-9BCF-A796F913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X4 e X5 são agrupados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0CD5C-D3C6-AB49-86FB-188A39A9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86324"/>
              </p:ext>
            </p:extLst>
          </p:nvPr>
        </p:nvGraphicFramePr>
        <p:xfrm>
          <a:off x="1732686" y="3196857"/>
          <a:ext cx="5678628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6438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946438">
                  <a:extLst>
                    <a:ext uri="{9D8B030D-6E8A-4147-A177-3AD203B41FA5}">
                      <a16:colId xmlns:a16="http://schemas.microsoft.com/office/drawing/2014/main" val="4212371898"/>
                    </a:ext>
                  </a:extLst>
                </a:gridCol>
                <a:gridCol w="946438">
                  <a:extLst>
                    <a:ext uri="{9D8B030D-6E8A-4147-A177-3AD203B41FA5}">
                      <a16:colId xmlns:a16="http://schemas.microsoft.com/office/drawing/2014/main" val="1293689678"/>
                    </a:ext>
                  </a:extLst>
                </a:gridCol>
                <a:gridCol w="946438">
                  <a:extLst>
                    <a:ext uri="{9D8B030D-6E8A-4147-A177-3AD203B41FA5}">
                      <a16:colId xmlns:a16="http://schemas.microsoft.com/office/drawing/2014/main" val="811175533"/>
                    </a:ext>
                  </a:extLst>
                </a:gridCol>
                <a:gridCol w="946438">
                  <a:extLst>
                    <a:ext uri="{9D8B030D-6E8A-4147-A177-3AD203B41FA5}">
                      <a16:colId xmlns:a16="http://schemas.microsoft.com/office/drawing/2014/main" val="947322797"/>
                    </a:ext>
                  </a:extLst>
                </a:gridCol>
                <a:gridCol w="946438">
                  <a:extLst>
                    <a:ext uri="{9D8B030D-6E8A-4147-A177-3AD203B41FA5}">
                      <a16:colId xmlns:a16="http://schemas.microsoft.com/office/drawing/2014/main" val="136539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{X1, X2}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X4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{X1, X2}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0.35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0.35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0.6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0.6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X4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0.2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4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7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4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BEA-DA55-BF4D-B63B-E5E186C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01A-EE19-794E-9BCF-A796F913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X4 e X5 são removidos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0CD5C-D3C6-AB49-86FB-188A39A9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00817"/>
              </p:ext>
            </p:extLst>
          </p:nvPr>
        </p:nvGraphicFramePr>
        <p:xfrm>
          <a:off x="2679124" y="3259614"/>
          <a:ext cx="3785752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6438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946438">
                  <a:extLst>
                    <a:ext uri="{9D8B030D-6E8A-4147-A177-3AD203B41FA5}">
                      <a16:colId xmlns:a16="http://schemas.microsoft.com/office/drawing/2014/main" val="4212371898"/>
                    </a:ext>
                  </a:extLst>
                </a:gridCol>
                <a:gridCol w="946438">
                  <a:extLst>
                    <a:ext uri="{9D8B030D-6E8A-4147-A177-3AD203B41FA5}">
                      <a16:colId xmlns:a16="http://schemas.microsoft.com/office/drawing/2014/main" val="1293689678"/>
                    </a:ext>
                  </a:extLst>
                </a:gridCol>
                <a:gridCol w="946438">
                  <a:extLst>
                    <a:ext uri="{9D8B030D-6E8A-4147-A177-3AD203B41FA5}">
                      <a16:colId xmlns:a16="http://schemas.microsoft.com/office/drawing/2014/main" val="136539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{X1, X2}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{X1, X2}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7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59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BEA-DA55-BF4D-B63B-E5E186C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01A-EE19-794E-9BCF-A796F913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{X1, X2} e {X3} são agrupados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0CD5C-D3C6-AB49-86FB-188A39A9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11305"/>
              </p:ext>
            </p:extLst>
          </p:nvPr>
        </p:nvGraphicFramePr>
        <p:xfrm>
          <a:off x="1339562" y="3259614"/>
          <a:ext cx="6464875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2975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1292975">
                  <a:extLst>
                    <a:ext uri="{9D8B030D-6E8A-4147-A177-3AD203B41FA5}">
                      <a16:colId xmlns:a16="http://schemas.microsoft.com/office/drawing/2014/main" val="4212371898"/>
                    </a:ext>
                  </a:extLst>
                </a:gridCol>
                <a:gridCol w="1292975">
                  <a:extLst>
                    <a:ext uri="{9D8B030D-6E8A-4147-A177-3AD203B41FA5}">
                      <a16:colId xmlns:a16="http://schemas.microsoft.com/office/drawing/2014/main" val="1293689678"/>
                    </a:ext>
                  </a:extLst>
                </a:gridCol>
                <a:gridCol w="1292975">
                  <a:extLst>
                    <a:ext uri="{9D8B030D-6E8A-4147-A177-3AD203B41FA5}">
                      <a16:colId xmlns:a16="http://schemas.microsoft.com/office/drawing/2014/main" val="2503372167"/>
                    </a:ext>
                  </a:extLst>
                </a:gridCol>
                <a:gridCol w="1292975">
                  <a:extLst>
                    <a:ext uri="{9D8B030D-6E8A-4147-A177-3AD203B41FA5}">
                      <a16:colId xmlns:a16="http://schemas.microsoft.com/office/drawing/2014/main" val="136539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{X1, X2}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X3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{X1, X2, X3}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{X1, X2}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0.35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X3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0.6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{X1, X2, X3}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0.35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4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7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BEA-DA55-BF4D-B63B-E5E186C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01A-EE19-794E-9BCF-A796F913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{X1, X2} e {X3} são removidos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0CD5C-D3C6-AB49-86FB-188A39A9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01771"/>
              </p:ext>
            </p:extLst>
          </p:nvPr>
        </p:nvGraphicFramePr>
        <p:xfrm>
          <a:off x="2632537" y="3445034"/>
          <a:ext cx="3878925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2975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1292975">
                  <a:extLst>
                    <a:ext uri="{9D8B030D-6E8A-4147-A177-3AD203B41FA5}">
                      <a16:colId xmlns:a16="http://schemas.microsoft.com/office/drawing/2014/main" val="2503372167"/>
                    </a:ext>
                  </a:extLst>
                </a:gridCol>
                <a:gridCol w="1292975">
                  <a:extLst>
                    <a:ext uri="{9D8B030D-6E8A-4147-A177-3AD203B41FA5}">
                      <a16:colId xmlns:a16="http://schemas.microsoft.com/office/drawing/2014/main" val="136539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{X1, X2, X3}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{X1, X2, X3}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4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7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1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BEA-DA55-BF4D-B63B-E5E186C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01A-EE19-794E-9BCF-A796F913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grupo {X1, X2, X3, X4, X5} é formado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0CD5C-D3C6-AB49-86FB-188A39A9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75452"/>
              </p:ext>
            </p:extLst>
          </p:nvPr>
        </p:nvGraphicFramePr>
        <p:xfrm>
          <a:off x="557560" y="3456185"/>
          <a:ext cx="802888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7220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2007220">
                  <a:extLst>
                    <a:ext uri="{9D8B030D-6E8A-4147-A177-3AD203B41FA5}">
                      <a16:colId xmlns:a16="http://schemas.microsoft.com/office/drawing/2014/main" val="2503372167"/>
                    </a:ext>
                  </a:extLst>
                </a:gridCol>
                <a:gridCol w="2007220">
                  <a:extLst>
                    <a:ext uri="{9D8B030D-6E8A-4147-A177-3AD203B41FA5}">
                      <a16:colId xmlns:a16="http://schemas.microsoft.com/office/drawing/2014/main" val="1365395100"/>
                    </a:ext>
                  </a:extLst>
                </a:gridCol>
                <a:gridCol w="2007220">
                  <a:extLst>
                    <a:ext uri="{9D8B030D-6E8A-4147-A177-3AD203B41FA5}">
                      <a16:colId xmlns:a16="http://schemas.microsoft.com/office/drawing/2014/main" val="3080074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{X1, X2, X3}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{X4, X5}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{X1, X3, X3, X4, X5}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{X1, X2, X3}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0.35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4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{X4, X5}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7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{X1, X3, X3, X4, X5}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3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75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7095-EE1C-8C49-B793-6D0EC217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8F89-B081-324D-A286-14DFCC24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BEAF1-202F-BE49-8D32-9436E035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4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71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04B-E399-F145-A347-8DF48341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D869-C006-DE44-80A5-9A4AFFB2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 e pode lidar com diversas formas de grupos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4BD66-3192-584E-9E92-F2C5BD5A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5348"/>
            <a:ext cx="9144000" cy="26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4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B284-80CD-D941-B63C-AF64EB95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1F5E-721E-DE42-91B9-B68FB5D4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Sensível a ruído e </a:t>
            </a:r>
            <a:r>
              <a:rPr lang="pt-BR" dirty="0" err="1"/>
              <a:t>outliers</a:t>
            </a:r>
            <a:endParaRPr lang="pt-BR" dirty="0"/>
          </a:p>
          <a:p>
            <a:r>
              <a:rPr lang="pt-BR" dirty="0"/>
              <a:t>Pode produzir grupos muito “longos”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5CC02-02C9-FD42-8D75-F091A086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141"/>
            <a:ext cx="9144000" cy="32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48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43E1-4BDD-5F41-BDA4-9B4D41A6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Complete-link</a:t>
            </a:r>
            <a:endParaRPr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4295-C7D9-2648-A099-51119A68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baseline="-25000" dirty="0" err="1"/>
              <a:t>cl</a:t>
            </a:r>
            <a:r>
              <a:rPr lang="pt-BR" dirty="0"/>
              <a:t>(</a:t>
            </a:r>
            <a:r>
              <a:rPr lang="pt-BR" b="1" dirty="0" err="1"/>
              <a:t>C</a:t>
            </a:r>
            <a:r>
              <a:rPr lang="pt-BR" baseline="-25000" dirty="0" err="1"/>
              <a:t>i</a:t>
            </a:r>
            <a:r>
              <a:rPr lang="pt-BR" dirty="0"/>
              <a:t>, </a:t>
            </a:r>
            <a:r>
              <a:rPr lang="pt-BR" b="1" dirty="0" err="1"/>
              <a:t>C</a:t>
            </a:r>
            <a:r>
              <a:rPr lang="pt-BR" baseline="-25000" dirty="0" err="1"/>
              <a:t>j</a:t>
            </a:r>
            <a:r>
              <a:rPr lang="pt-BR" dirty="0"/>
              <a:t>) é a distância máxima entre dois pontos quaisquer de </a:t>
            </a:r>
            <a:r>
              <a:rPr lang="pt-BR" b="1" dirty="0" err="1"/>
              <a:t>C</a:t>
            </a:r>
            <a:r>
              <a:rPr lang="pt-BR" baseline="-25000" dirty="0" err="1"/>
              <a:t>i</a:t>
            </a:r>
            <a:r>
              <a:rPr lang="pt-BR" dirty="0"/>
              <a:t> e </a:t>
            </a:r>
            <a:r>
              <a:rPr lang="pt-BR" b="1" dirty="0" err="1"/>
              <a:t>C</a:t>
            </a:r>
            <a:r>
              <a:rPr lang="pt-BR" baseline="-25000" dirty="0" err="1"/>
              <a:t>j</a:t>
            </a:r>
            <a:endParaRPr lang="pt-BR" baseline="-2500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44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176D-ED89-9747-B143-0E3909AC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0CFA-80F0-C041-8CE2-88649F58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0781B-3525-5442-8BA3-E5CD0F2A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36" y="2730500"/>
            <a:ext cx="4483100" cy="41275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A42B63-B516-BE4B-AB5B-4DB1FB662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08402"/>
              </p:ext>
            </p:extLst>
          </p:nvPr>
        </p:nvGraphicFramePr>
        <p:xfrm>
          <a:off x="0" y="1825625"/>
          <a:ext cx="6096000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52588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51778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36896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1755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32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0.9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0.35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0.8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0.5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5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0.6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0.7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0.2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4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A0DD-B25C-1044-810F-43616360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agrupamento hierárquico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B9E9-35E0-2D45-92DD-FBE35280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necessidade de fornecer um número de grupos</a:t>
            </a:r>
          </a:p>
          <a:p>
            <a:pPr lvl="1"/>
            <a:r>
              <a:rPr lang="pt-BR" dirty="0"/>
              <a:t>Qualquer número de grupos desejado pode ser obtido através de um “corte” no nível apropriado do </a:t>
            </a:r>
            <a:r>
              <a:rPr lang="pt-BR" dirty="0" err="1"/>
              <a:t>dendrograma</a:t>
            </a:r>
            <a:endParaRPr lang="pt-BR" dirty="0"/>
          </a:p>
          <a:p>
            <a:r>
              <a:rPr lang="pt-BR" dirty="0"/>
              <a:t>Em alguns casos corresponde a taxonomias bem conhecidas</a:t>
            </a:r>
          </a:p>
          <a:p>
            <a:pPr lvl="1"/>
            <a:r>
              <a:rPr lang="pt-BR" dirty="0"/>
              <a:t>Ciências biológicas, Web,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960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62D3-CA66-0149-88BE-7270521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B7F8B-84EA-3846-A0FF-2DCFC4C14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64539"/>
            <a:ext cx="7886700" cy="34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38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907E-A7AB-0348-9DED-1A943714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A527-43F2-5A4C-960B-00102348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Grupos mais balanceados</a:t>
            </a:r>
          </a:p>
          <a:p>
            <a:r>
              <a:rPr lang="pt-BR" dirty="0"/>
              <a:t>Menos </a:t>
            </a:r>
            <a:r>
              <a:rPr lang="pt-BR"/>
              <a:t>suscetível a </a:t>
            </a:r>
            <a:r>
              <a:rPr lang="pt-BR" dirty="0"/>
              <a:t>ruído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006CF-F4AA-7F48-9915-74063471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8039"/>
            <a:ext cx="9144000" cy="32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2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8179-5714-A643-86EB-D0A521D7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0216-145B-834A-816A-2A7203F5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Tende a quebrar grupos grandes</a:t>
            </a:r>
          </a:p>
          <a:p>
            <a:r>
              <a:rPr lang="pt-BR" dirty="0"/>
              <a:t>Todos grupos tendem a ter o mesmo diâmetro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2C4C0-4B8A-8A47-AB24-DFE90926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6347"/>
            <a:ext cx="9144000" cy="34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89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23E6-CE70-9D47-B6F7-BE0E95FF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das distâncias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405F-6DFB-E740-B936-9B6548A6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baseline="-25000" dirty="0" err="1"/>
              <a:t>avg</a:t>
            </a:r>
            <a:r>
              <a:rPr lang="pt-BR" dirty="0"/>
              <a:t>(</a:t>
            </a:r>
            <a:r>
              <a:rPr lang="pt-BR" b="1" dirty="0" err="1"/>
              <a:t>C</a:t>
            </a:r>
            <a:r>
              <a:rPr lang="pt-BR" baseline="-25000" dirty="0" err="1"/>
              <a:t>i</a:t>
            </a:r>
            <a:r>
              <a:rPr lang="pt-BR" dirty="0"/>
              <a:t>, </a:t>
            </a:r>
            <a:r>
              <a:rPr lang="pt-BR" b="1" dirty="0" err="1"/>
              <a:t>C</a:t>
            </a:r>
            <a:r>
              <a:rPr lang="pt-BR" baseline="-25000" dirty="0" err="1"/>
              <a:t>j</a:t>
            </a:r>
            <a:r>
              <a:rPr lang="pt-BR" dirty="0"/>
              <a:t>) é a distância média entre todos os pontos de </a:t>
            </a:r>
            <a:r>
              <a:rPr lang="pt-BR" b="1" dirty="0" err="1"/>
              <a:t>C</a:t>
            </a:r>
            <a:r>
              <a:rPr lang="pt-BR" baseline="-25000" dirty="0" err="1"/>
              <a:t>i</a:t>
            </a:r>
            <a:r>
              <a:rPr lang="pt-BR" dirty="0"/>
              <a:t> e </a:t>
            </a:r>
            <a:r>
              <a:rPr lang="pt-BR" b="1" dirty="0" err="1"/>
              <a:t>C</a:t>
            </a:r>
            <a:r>
              <a:rPr lang="pt-BR" baseline="-25000" dirty="0" err="1"/>
              <a:t>j</a:t>
            </a:r>
            <a:endParaRPr lang="pt-BR" baseline="-2500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902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176D-ED89-9747-B143-0E3909AC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0CFA-80F0-C041-8CE2-88649F58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A42B63-B516-BE4B-AB5B-4DB1FB6624D0}"/>
              </a:ext>
            </a:extLst>
          </p:cNvPr>
          <p:cNvGraphicFramePr>
            <a:graphicFrameLocks noGrp="1"/>
          </p:cNvGraphicFramePr>
          <p:nvPr/>
        </p:nvGraphicFramePr>
        <p:xfrm>
          <a:off x="0" y="1825625"/>
          <a:ext cx="6096000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409618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52588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51778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36896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1755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732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0.1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0.9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0.35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0.8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0.5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5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X3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0.6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0.7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X4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0.2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4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X5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16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A486-C4A6-9047-97C8-7B6EB67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C7EF-7206-3246-9391-3C2DB0A8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E6949-5545-4248-B6DB-B8493772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9144000" cy="40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4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2F2B-3EBD-C64A-B32B-7536BC93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FB46-01B1-1A41-9E18-0878818B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Combina </a:t>
            </a:r>
            <a:r>
              <a:rPr lang="pt-BR" i="1" dirty="0"/>
              <a:t>single-link</a:t>
            </a:r>
            <a:r>
              <a:rPr lang="pt-BR" dirty="0"/>
              <a:t> e </a:t>
            </a:r>
            <a:r>
              <a:rPr lang="pt-BR" i="1" dirty="0"/>
              <a:t>complete-link</a:t>
            </a:r>
          </a:p>
          <a:p>
            <a:r>
              <a:rPr lang="pt-BR" dirty="0"/>
              <a:t>Menos suscetível a ruído e </a:t>
            </a:r>
            <a:r>
              <a:rPr lang="pt-BR" i="1" dirty="0" err="1"/>
              <a:t>outliers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4049633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09C1-C4C5-CD49-B24E-E1F32E1D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A50D-20F2-F444-AF60-4C1F3A41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Viés com relação a grupos “circulares”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660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E7DC-6911-A94B-84AA-B4CAFFEE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Ward</a:t>
            </a:r>
            <a:endParaRPr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BCBB-3DC6-9A45-83DA-81D3FCB5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baseline="-25000" dirty="0" err="1"/>
              <a:t>ward</a:t>
            </a:r>
            <a:r>
              <a:rPr lang="pt-BR" dirty="0"/>
              <a:t>(</a:t>
            </a:r>
            <a:r>
              <a:rPr lang="pt-BR" b="1" dirty="0" err="1"/>
              <a:t>C</a:t>
            </a:r>
            <a:r>
              <a:rPr lang="pt-BR" baseline="-25000" dirty="0" err="1"/>
              <a:t>i</a:t>
            </a:r>
            <a:r>
              <a:rPr lang="pt-BR" dirty="0"/>
              <a:t>, </a:t>
            </a:r>
            <a:r>
              <a:rPr lang="pt-BR" b="1" dirty="0" err="1"/>
              <a:t>C</a:t>
            </a:r>
            <a:r>
              <a:rPr lang="pt-BR" baseline="-25000" dirty="0" err="1"/>
              <a:t>j</a:t>
            </a:r>
            <a:r>
              <a:rPr lang="pt-BR" dirty="0"/>
              <a:t>) é a diferença entre a variância total dentro de cada grupo e a variância total combinando os dois grupos</a:t>
            </a:r>
          </a:p>
        </p:txBody>
      </p:sp>
    </p:spTree>
    <p:extLst>
      <p:ext uri="{BB962C8B-B14F-4D97-AF65-F5344CB8AC3E}">
        <p14:creationId xmlns:p14="http://schemas.microsoft.com/office/powerpoint/2010/main" val="1414024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E7DC-6911-A94B-84AA-B4CAFFEE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Ward</a:t>
            </a:r>
            <a:endParaRPr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BCBB-3DC6-9A45-83DA-81D3FCB5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baseline="-25000" dirty="0" err="1"/>
              <a:t>ward</a:t>
            </a:r>
            <a:r>
              <a:rPr lang="pt-BR" dirty="0"/>
              <a:t>(</a:t>
            </a:r>
            <a:r>
              <a:rPr lang="pt-BR" b="1" dirty="0" err="1"/>
              <a:t>C</a:t>
            </a:r>
            <a:r>
              <a:rPr lang="pt-BR" baseline="-25000" dirty="0" err="1"/>
              <a:t>i</a:t>
            </a:r>
            <a:r>
              <a:rPr lang="pt-BR" dirty="0"/>
              <a:t>, </a:t>
            </a:r>
            <a:r>
              <a:rPr lang="pt-BR" b="1" dirty="0" err="1"/>
              <a:t>C</a:t>
            </a:r>
            <a:r>
              <a:rPr lang="pt-BR" baseline="-25000" dirty="0" err="1"/>
              <a:t>j</a:t>
            </a:r>
            <a:r>
              <a:rPr lang="pt-BR" dirty="0"/>
              <a:t>) é a diferença entre a variância total dentro de cada grupo e a variância total combinando os dois grupos</a:t>
            </a:r>
          </a:p>
          <a:p>
            <a:endParaRPr lang="pt-BR" dirty="0"/>
          </a:p>
          <a:p>
            <a:r>
              <a:rPr lang="pt-BR" dirty="0"/>
              <a:t>Similar a distância média, mas ainda mais robusta a ruído e </a:t>
            </a:r>
            <a:r>
              <a:rPr lang="pt-BR" i="1" dirty="0" err="1"/>
              <a:t>outliers</a:t>
            </a:r>
            <a:endParaRPr lang="pt-BR" i="1" dirty="0"/>
          </a:p>
          <a:p>
            <a:r>
              <a:rPr lang="pt-BR" dirty="0"/>
              <a:t>Versão hierárquica do </a:t>
            </a:r>
            <a:r>
              <a:rPr lang="pt-BR" dirty="0" err="1"/>
              <a:t>k-means</a:t>
            </a:r>
            <a:endParaRPr lang="pt-BR" dirty="0"/>
          </a:p>
          <a:p>
            <a:pPr lvl="1"/>
            <a:r>
              <a:rPr lang="pt-BR" dirty="0"/>
              <a:t>Pode ser utilizada para inicializar os centroides do </a:t>
            </a:r>
            <a:r>
              <a:rPr lang="pt-BR" dirty="0" err="1"/>
              <a:t>k-means</a:t>
            </a:r>
            <a:endParaRPr lang="pt-BR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78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E082-5B55-9F4D-B479-FB3F20D8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5116-757A-214C-8F6E-CEED3C8D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8BC6F-48C4-0541-8199-7B51D5EA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07" y="0"/>
            <a:ext cx="609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65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42E-D42C-B24C-88A2-E9175A21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F453-B711-4D48-B367-1E984196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A6691-281A-9742-A462-79CBA99A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26"/>
            <a:ext cx="9144000" cy="61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3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A6-A9D1-1D46-91AE-3D0E5BAE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A81-4018-F347-A763-09ECEAD7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03A5-9E16-AB4A-9E39-4F099ECB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522"/>
            <a:ext cx="9144000" cy="5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9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7B98-4F01-D94E-B1A3-9B206151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497B-1C27-204E-8640-33FAF9D0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2D5D8-DB87-B44C-8599-CB87EFE2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979"/>
            <a:ext cx="9144000" cy="60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51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292E-E957-3744-A000-C6360055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E176-D9E3-6C45-9CCB-E79F6AFA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A4854-CE0D-E043-A12C-18BC583E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728"/>
            <a:ext cx="9144000" cy="59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16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41B9-1F8B-E140-BC01-174CA1C4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E780-3167-2043-AF3B-BC84CE2D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4B2C2-86EC-DA4C-84CB-8DF15C59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573"/>
            <a:ext cx="9144000" cy="61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6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15EE-13AF-634F-8AEF-63F69B9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8E6C-39FD-644D-9279-65D2022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DF3AA-6606-F043-8077-47DA5D0C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498"/>
            <a:ext cx="9144000" cy="62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7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E427-730A-2843-8C5B-291CF3B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melhor?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23EC-DEDB-8245-A21C-5E073B31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Ward</a:t>
            </a:r>
            <a:r>
              <a:rPr lang="pt-BR" dirty="0"/>
              <a:t> é mais utilizado, mas depende da aplicação!</a:t>
            </a:r>
          </a:p>
          <a:p>
            <a:r>
              <a:rPr lang="pt-BR" dirty="0"/>
              <a:t>Tentativa e erro!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6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305F-93C7-4947-A951-521B618D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8C13-1869-0D4B-B9C5-EF93B70A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O(n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 para calcular as distâncias</a:t>
            </a:r>
          </a:p>
          <a:p>
            <a:r>
              <a:rPr lang="pt-BR" b="1" dirty="0"/>
              <a:t>O(n</a:t>
            </a:r>
            <a:r>
              <a:rPr lang="pt-BR" b="1" baseline="30000" dirty="0"/>
              <a:t>3</a:t>
            </a:r>
            <a:r>
              <a:rPr lang="pt-BR" b="1" dirty="0"/>
              <a:t>)</a:t>
            </a:r>
            <a:r>
              <a:rPr lang="pt-BR" dirty="0"/>
              <a:t> para realizar o agrupamento</a:t>
            </a:r>
          </a:p>
          <a:p>
            <a:endParaRPr lang="pt-BR" dirty="0"/>
          </a:p>
          <a:p>
            <a:r>
              <a:rPr lang="pt-BR" dirty="0"/>
              <a:t>Com estruturas eficientes, pode ser reduzido para </a:t>
            </a:r>
            <a:r>
              <a:rPr lang="pt-BR" b="1" dirty="0"/>
              <a:t>O(n</a:t>
            </a:r>
            <a:r>
              <a:rPr lang="pt-BR" b="1" baseline="30000" dirty="0"/>
              <a:t>2</a:t>
            </a:r>
            <a:r>
              <a:rPr lang="pt-BR" b="1" dirty="0"/>
              <a:t>log(</a:t>
            </a:r>
            <a:r>
              <a:rPr lang="pt-BR" b="1" dirty="0" err="1"/>
              <a:t>n</a:t>
            </a:r>
            <a:r>
              <a:rPr lang="pt-BR" b="1" dirty="0"/>
              <a:t>))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30162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0C99-B047-694F-B120-E4EAC397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Sklearn</a:t>
            </a:r>
            <a:r>
              <a:rPr lang="pt-BR" dirty="0"/>
              <a:t> e </a:t>
            </a:r>
            <a:r>
              <a:rPr lang="pt-BR" dirty="0" err="1"/>
              <a:t>Scipy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8D5-A2FC-7349-801C-3B130534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http://scikit-learn.org/stable/modules/generated/sklearn.cluster.AgglomerativeClustering.html#sklearn.cluster.AgglomerativeClustering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docs.scipy.org</a:t>
            </a:r>
            <a:r>
              <a:rPr lang="en-US" dirty="0"/>
              <a:t>/doc/</a:t>
            </a:r>
            <a:r>
              <a:rPr lang="en-US" dirty="0" err="1"/>
              <a:t>scipy</a:t>
            </a:r>
            <a:r>
              <a:rPr lang="en-US" dirty="0"/>
              <a:t>/reference/generated/</a:t>
            </a:r>
            <a:r>
              <a:rPr lang="en-US" dirty="0" err="1"/>
              <a:t>scipy.cluster.hierarchy.dendrogram.html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579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19E-7EF4-5944-87EE-C8B51C80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tipos de grupos podem ser separados?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FDAC-8DE2-674B-B3D3-8C1E878E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http://scikit-learn.org/stable/modules/clustering.html#hierarchical-clustering</a:t>
            </a: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700E-4ECF-874D-8E70-66E7708C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DDAE-53C1-B542-95CD-D3B17BC2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um conjunto de pontos </a:t>
            </a:r>
            <a:r>
              <a:rPr lang="pt-BR" b="1" dirty="0" err="1"/>
              <a:t>X</a:t>
            </a:r>
            <a:r>
              <a:rPr lang="pt-BR" dirty="0"/>
              <a:t> = {</a:t>
            </a:r>
            <a:r>
              <a:rPr lang="pt-BR" b="1" dirty="0"/>
              <a:t>x</a:t>
            </a:r>
            <a:r>
              <a:rPr lang="pt-BR" baseline="-25000" dirty="0"/>
              <a:t>1</a:t>
            </a:r>
            <a:r>
              <a:rPr lang="pt-BR" dirty="0"/>
              <a:t>, ..., </a:t>
            </a:r>
            <a:r>
              <a:rPr lang="pt-BR" b="1" dirty="0" err="1"/>
              <a:t>x</a:t>
            </a:r>
            <a:r>
              <a:rPr lang="pt-BR" baseline="-25000" dirty="0" err="1"/>
              <a:t>n</a:t>
            </a:r>
            <a:r>
              <a:rPr lang="pt-BR" dirty="0"/>
              <a:t>}, encontre uma sequência de partições aninhadas </a:t>
            </a:r>
            <a:r>
              <a:rPr lang="pt-BR" b="1" dirty="0"/>
              <a:t>P</a:t>
            </a:r>
            <a:r>
              <a:rPr lang="pt-BR" baseline="-25000" dirty="0"/>
              <a:t>1</a:t>
            </a:r>
            <a:r>
              <a:rPr lang="pt-BR" dirty="0"/>
              <a:t>, ..., </a:t>
            </a:r>
            <a:r>
              <a:rPr lang="pt-BR" b="1" dirty="0" err="1"/>
              <a:t>P</a:t>
            </a:r>
            <a:r>
              <a:rPr lang="pt-BR" baseline="-25000" dirty="0" err="1"/>
              <a:t>n</a:t>
            </a:r>
            <a:r>
              <a:rPr lang="pt-BR" dirty="0"/>
              <a:t> de </a:t>
            </a:r>
            <a:r>
              <a:rPr lang="pt-BR" b="1" dirty="0" err="1"/>
              <a:t>X</a:t>
            </a:r>
            <a:r>
              <a:rPr lang="pt-BR" dirty="0"/>
              <a:t>, consistindo de </a:t>
            </a:r>
            <a:r>
              <a:rPr lang="pt-BR" b="1" dirty="0"/>
              <a:t>1</a:t>
            </a:r>
            <a:r>
              <a:rPr lang="pt-BR" dirty="0"/>
              <a:t>, ..., </a:t>
            </a:r>
            <a:r>
              <a:rPr lang="pt-BR" b="1" dirty="0" err="1"/>
              <a:t>n</a:t>
            </a:r>
            <a:r>
              <a:rPr lang="pt-BR" dirty="0"/>
              <a:t> grupos respectivamente de forma que </a:t>
            </a:r>
            <a:r>
              <a:rPr lang="pt-BR" b="1" dirty="0"/>
              <a:t>Custo</a:t>
            </a:r>
            <a:r>
              <a:rPr lang="pt-BR" dirty="0"/>
              <a:t>(</a:t>
            </a:r>
            <a:r>
              <a:rPr lang="pt-BR" b="1" dirty="0"/>
              <a:t>P</a:t>
            </a:r>
            <a:r>
              <a:rPr lang="pt-BR" baseline="-25000" dirty="0"/>
              <a:t>1</a:t>
            </a:r>
            <a:r>
              <a:rPr lang="pt-BR" dirty="0"/>
              <a:t>) + ... + </a:t>
            </a:r>
            <a:r>
              <a:rPr lang="pt-BR" b="1" dirty="0"/>
              <a:t>Custo</a:t>
            </a:r>
            <a:r>
              <a:rPr lang="pt-BR" dirty="0"/>
              <a:t>(</a:t>
            </a:r>
            <a:r>
              <a:rPr lang="pt-BR" b="1" dirty="0" err="1"/>
              <a:t>P</a:t>
            </a:r>
            <a:r>
              <a:rPr lang="pt-BR" baseline="-25000" dirty="0" err="1"/>
              <a:t>n</a:t>
            </a:r>
            <a:r>
              <a:rPr lang="pt-BR" dirty="0"/>
              <a:t>) seja </a:t>
            </a:r>
            <a:r>
              <a:rPr lang="pt-BR" i="1" dirty="0"/>
              <a:t>minimizado</a:t>
            </a:r>
            <a:r>
              <a:rPr lang="pt-BR" dirty="0"/>
              <a:t>.</a:t>
            </a:r>
          </a:p>
          <a:p>
            <a:r>
              <a:rPr lang="pt-BR" dirty="0"/>
              <a:t>Definições diferentes de </a:t>
            </a:r>
            <a:r>
              <a:rPr lang="pt-BR" b="1" dirty="0"/>
              <a:t>Custo</a:t>
            </a:r>
            <a:r>
              <a:rPr lang="pt-BR" dirty="0"/>
              <a:t>(</a:t>
            </a:r>
            <a:r>
              <a:rPr lang="pt-BR" b="1" dirty="0" err="1"/>
              <a:t>P</a:t>
            </a:r>
            <a:r>
              <a:rPr lang="pt-BR" baseline="-25000" dirty="0" err="1"/>
              <a:t>i</a:t>
            </a:r>
            <a:r>
              <a:rPr lang="pt-BR" dirty="0"/>
              <a:t>) levam a diferentes algoritmos.</a:t>
            </a:r>
          </a:p>
        </p:txBody>
      </p:sp>
    </p:spTree>
    <p:extLst>
      <p:ext uri="{BB962C8B-B14F-4D97-AF65-F5344CB8AC3E}">
        <p14:creationId xmlns:p14="http://schemas.microsoft.com/office/powerpoint/2010/main" val="1963862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899B-05D2-C34C-B83E-5A14637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Baseado em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9D1E-16F0-6240-A123-0A52C7A7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cs-people.bu.edu</a:t>
            </a:r>
            <a:r>
              <a:rPr lang="en-US" dirty="0"/>
              <a:t>/</a:t>
            </a:r>
            <a:r>
              <a:rPr lang="en-US" dirty="0" err="1"/>
              <a:t>evimaria</a:t>
            </a:r>
            <a:r>
              <a:rPr lang="en-US" dirty="0"/>
              <a:t>/cs565-13/</a:t>
            </a:r>
            <a:r>
              <a:rPr lang="en-US" dirty="0" err="1"/>
              <a:t>clustering.pdf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21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DB89-6B2C-A04E-9356-77DB3E62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variantes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0FE1-A65F-4E40-84C7-F394B778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Aglomerativa</a:t>
            </a:r>
            <a:endParaRPr lang="pt-BR" dirty="0"/>
          </a:p>
          <a:p>
            <a:pPr lvl="1"/>
            <a:r>
              <a:rPr lang="pt-BR" dirty="0"/>
              <a:t>- Inicia com pontos sendo grupos individuais</a:t>
            </a:r>
          </a:p>
          <a:p>
            <a:pPr lvl="1"/>
            <a:r>
              <a:rPr lang="pt-BR" dirty="0"/>
              <a:t>- A cada passo, aglomera os grupos “mais próximos” até que tenha-se apenas um grupo</a:t>
            </a:r>
          </a:p>
          <a:p>
            <a:r>
              <a:rPr lang="pt-BR" dirty="0" err="1"/>
              <a:t>Divisiva</a:t>
            </a:r>
            <a:endParaRPr lang="pt-BR" dirty="0"/>
          </a:p>
          <a:p>
            <a:pPr lvl="1"/>
            <a:r>
              <a:rPr lang="pt-BR" dirty="0"/>
              <a:t>- Inicia com apenas um grupo (com todos os pontos)</a:t>
            </a:r>
          </a:p>
          <a:p>
            <a:pPr lvl="1"/>
            <a:r>
              <a:rPr lang="pt-BR" dirty="0"/>
              <a:t>- A cada passo, divide cada grupo até que as folhas sejam grupos com apenas um ponto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6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49BD-F7F2-D041-9BA0-C3D6A107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do agrupamento hierárquico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7980-28B2-B44B-83D4-C052B2C2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conhecer a matriz de distâncias para saber quais grupos juntar/dividir</a:t>
            </a:r>
          </a:p>
          <a:p>
            <a:r>
              <a:rPr lang="pt-BR" dirty="0"/>
              <a:t>Custo ao menos quadrático no número de pontos</a:t>
            </a:r>
          </a:p>
          <a:p>
            <a:r>
              <a:rPr lang="pt-BR" dirty="0"/>
              <a:t>Não é indicado para conjuntos de dados muito grandes</a:t>
            </a:r>
          </a:p>
          <a:p>
            <a:endParaRPr lang="pt-BR" dirty="0"/>
          </a:p>
          <a:p>
            <a:r>
              <a:rPr lang="pt-BR" b="1" dirty="0"/>
              <a:t>PS: É possível aproximar de forma eficiente usando </a:t>
            </a:r>
            <a:r>
              <a:rPr lang="pt-BR" b="1" dirty="0" err="1"/>
              <a:t>hash</a:t>
            </a:r>
            <a:r>
              <a:rPr lang="pt-BR" b="1" dirty="0"/>
              <a:t> de similaridade! (não veremos isso no curso)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682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571-E6D3-184E-B1E1-10B9EE50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aglomerativo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DFF3-627F-2640-837C-80A498A3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Método de agrupamento hierárquico mais popular</a:t>
            </a:r>
          </a:p>
          <a:p>
            <a:r>
              <a:rPr lang="pt-BR" sz="2400" dirty="0" err="1">
                <a:latin typeface="Courier" pitchFamily="2" charset="0"/>
              </a:rPr>
              <a:t>AgrupamentoHierarquico</a:t>
            </a:r>
            <a:r>
              <a:rPr lang="pt-BR" sz="2400" dirty="0">
                <a:latin typeface="Courier" pitchFamily="2" charset="0"/>
              </a:rPr>
              <a:t>(</a:t>
            </a:r>
            <a:r>
              <a:rPr lang="pt-BR" sz="2400" b="1" dirty="0" err="1">
                <a:latin typeface="Courier" pitchFamily="2" charset="0"/>
              </a:rPr>
              <a:t>X</a:t>
            </a:r>
            <a:r>
              <a:rPr lang="pt-BR" sz="2400" dirty="0">
                <a:latin typeface="Courier" pitchFamily="2" charset="0"/>
              </a:rPr>
              <a:t>)</a:t>
            </a:r>
          </a:p>
          <a:p>
            <a:r>
              <a:rPr lang="pt-BR" sz="2400" dirty="0">
                <a:solidFill>
                  <a:srgbClr val="FF0000"/>
                </a:solidFill>
                <a:latin typeface="Courier" pitchFamily="2" charset="0"/>
              </a:rPr>
              <a:t>1) Compute a matriz de distâncias entre todos os pares de pontos</a:t>
            </a:r>
          </a:p>
          <a:p>
            <a:r>
              <a:rPr lang="pt-BR" sz="2400" dirty="0">
                <a:solidFill>
                  <a:srgbClr val="FF0000"/>
                </a:solidFill>
                <a:latin typeface="Courier" pitchFamily="2" charset="0"/>
              </a:rPr>
              <a:t>2) Forme um grupo para cada ponto</a:t>
            </a:r>
          </a:p>
          <a:p>
            <a:r>
              <a:rPr lang="pt-BR" sz="2400" dirty="0">
                <a:solidFill>
                  <a:srgbClr val="FF0000"/>
                </a:solidFill>
                <a:latin typeface="Courier" pitchFamily="2" charset="0"/>
              </a:rPr>
              <a:t>3) </a:t>
            </a:r>
            <a:r>
              <a:rPr lang="pt-BR" sz="2400" b="1" dirty="0">
                <a:solidFill>
                  <a:srgbClr val="FF0000"/>
                </a:solidFill>
                <a:latin typeface="Courier" pitchFamily="2" charset="0"/>
              </a:rPr>
              <a:t>Repita</a:t>
            </a:r>
          </a:p>
          <a:p>
            <a:r>
              <a:rPr lang="pt-BR" sz="2400" dirty="0">
                <a:solidFill>
                  <a:srgbClr val="FF0000"/>
                </a:solidFill>
                <a:latin typeface="Courier" pitchFamily="2" charset="0"/>
              </a:rPr>
              <a:t>4) 	Aglomere os dois grupos mais próximos</a:t>
            </a:r>
          </a:p>
          <a:p>
            <a:r>
              <a:rPr lang="pt-BR" sz="2400" dirty="0">
                <a:solidFill>
                  <a:srgbClr val="FF0000"/>
                </a:solidFill>
                <a:latin typeface="Courier" pitchFamily="2" charset="0"/>
              </a:rPr>
              <a:t>5) 	Atualize a matriz de distâncias</a:t>
            </a:r>
          </a:p>
          <a:p>
            <a:r>
              <a:rPr lang="pt-BR" sz="2400" dirty="0">
                <a:solidFill>
                  <a:srgbClr val="FF0000"/>
                </a:solidFill>
                <a:latin typeface="Courier" pitchFamily="2" charset="0"/>
              </a:rPr>
              <a:t>6) </a:t>
            </a:r>
            <a:r>
              <a:rPr lang="pt-BR" sz="2400" b="1" dirty="0">
                <a:solidFill>
                  <a:srgbClr val="FF0000"/>
                </a:solidFill>
                <a:latin typeface="Courier" pitchFamily="2" charset="0"/>
              </a:rPr>
              <a:t>Até que</a:t>
            </a:r>
            <a:r>
              <a:rPr lang="pt-BR" sz="2400" dirty="0">
                <a:solidFill>
                  <a:srgbClr val="FF0000"/>
                </a:solidFill>
                <a:latin typeface="Courier" pitchFamily="2" charset="0"/>
              </a:rPr>
              <a:t> reste apenas um grupo</a:t>
            </a:r>
          </a:p>
          <a:p>
            <a:r>
              <a:rPr lang="pt-BR" dirty="0"/>
              <a:t>Operação chave é a computação de distâncias entre grupos! Há diferentes métodos.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3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571-E6D3-184E-B1E1-10B9EE50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aglomerativo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DFF3-627F-2640-837C-80A498A3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de agrupamento hierárquico mais popular</a:t>
            </a:r>
          </a:p>
        </p:txBody>
      </p:sp>
    </p:spTree>
    <p:extLst>
      <p:ext uri="{BB962C8B-B14F-4D97-AF65-F5344CB8AC3E}">
        <p14:creationId xmlns:p14="http://schemas.microsoft.com/office/powerpoint/2010/main" val="310865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22138</TotalTime>
  <Words>1163</Words>
  <Application>Microsoft Macintosh PowerPoint</Application>
  <PresentationFormat>On-screen Show (4:3)</PresentationFormat>
  <Paragraphs>316</Paragraphs>
  <Slides>50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</vt:lpstr>
      <vt:lpstr>Office Theme</vt:lpstr>
      <vt:lpstr>INF 493/792 Tópicos especiais III Introdução à mineração de dados</vt:lpstr>
      <vt:lpstr>Agrupamento hierárquico</vt:lpstr>
      <vt:lpstr>Vantagens do agrupamento hierárquico</vt:lpstr>
      <vt:lpstr>PowerPoint Presentation</vt:lpstr>
      <vt:lpstr>Definição do problema</vt:lpstr>
      <vt:lpstr>Principais variantes</vt:lpstr>
      <vt:lpstr>Complexidade do agrupamento hierárquico</vt:lpstr>
      <vt:lpstr>Método aglomerativo</vt:lpstr>
      <vt:lpstr>Método aglomerativo</vt:lpstr>
      <vt:lpstr>Método aglomerativo</vt:lpstr>
      <vt:lpstr>Passo inicial</vt:lpstr>
      <vt:lpstr>Estado intermediário</vt:lpstr>
      <vt:lpstr>Estado intermediário</vt:lpstr>
      <vt:lpstr>Depois de aglomerar</vt:lpstr>
      <vt:lpstr>Distância entre dois grupos</vt:lpstr>
      <vt:lpstr>Single-link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Outro exemplo</vt:lpstr>
      <vt:lpstr>Vantagens</vt:lpstr>
      <vt:lpstr>Desvantagens</vt:lpstr>
      <vt:lpstr>Complete-link</vt:lpstr>
      <vt:lpstr>Exemplo</vt:lpstr>
      <vt:lpstr>Outro exemplo</vt:lpstr>
      <vt:lpstr>Vantagens</vt:lpstr>
      <vt:lpstr>Desvantagens</vt:lpstr>
      <vt:lpstr>Média das distâncias</vt:lpstr>
      <vt:lpstr>Exemplo</vt:lpstr>
      <vt:lpstr>Outro exemplo</vt:lpstr>
      <vt:lpstr>Vantagens</vt:lpstr>
      <vt:lpstr>Desvantagem</vt:lpstr>
      <vt:lpstr>Ward</vt:lpstr>
      <vt:lpstr>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 o melhor?</vt:lpstr>
      <vt:lpstr>Complexidade</vt:lpstr>
      <vt:lpstr>Sklearn e Scipy</vt:lpstr>
      <vt:lpstr>Que tipos de grupos podem ser separados?</vt:lpstr>
      <vt:lpstr>Baseado em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 2018/1</dc:title>
  <dc:creator>Giovanni Comarela</dc:creator>
  <cp:lastModifiedBy>Microsoft Office User</cp:lastModifiedBy>
  <cp:revision>434</cp:revision>
  <dcterms:created xsi:type="dcterms:W3CDTF">2018-02-16T22:46:46Z</dcterms:created>
  <dcterms:modified xsi:type="dcterms:W3CDTF">2019-04-15T15:03:16Z</dcterms:modified>
</cp:coreProperties>
</file>