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14630400" cy="8229600"/>
  <p:notesSz cx="8229600" cy="14630400"/>
  <p:embeddedFontLst>
    <p:embeddedFont>
      <p:font typeface="Barlow"/>
      <p:regular r:id="rId14"/>
    </p:embeddedFont>
    <p:embeddedFont>
      <p:font typeface="Barlow"/>
      <p:regular r:id="rId15"/>
    </p:embeddedFont>
    <p:embeddedFont>
      <p:font typeface="Barlow"/>
      <p:regular r:id="rId16"/>
    </p:embeddedFont>
    <p:embeddedFont>
      <p:font typeface="Barlow"/>
      <p:regular r:id="rId17"/>
    </p:embeddedFont>
    <p:embeddedFont>
      <p:font typeface="Montserrat"/>
      <p:regular r:id="rId18"/>
    </p:embeddedFont>
    <p:embeddedFont>
      <p:font typeface="Montserrat"/>
      <p:regular r:id="rId19"/>
    </p:embeddedFont>
    <p:embeddedFont>
      <p:font typeface="Montserrat"/>
      <p:regular r:id="rId20"/>
    </p:embeddedFont>
    <p:embeddedFont>
      <p:font typeface="Montserrat"/>
      <p:regular r:id="rId21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4" Type="http://schemas.openxmlformats.org/officeDocument/2006/relationships/font" Target="fonts/font1.fntdata"/><Relationship Id="rId15" Type="http://schemas.openxmlformats.org/officeDocument/2006/relationships/font" Target="fonts/font2.fntdata"/><Relationship Id="rId16" Type="http://schemas.openxmlformats.org/officeDocument/2006/relationships/font" Target="fonts/font3.fntdata"/><Relationship Id="rId17" Type="http://schemas.openxmlformats.org/officeDocument/2006/relationships/font" Target="fonts/font4.fntdata"/><Relationship Id="rId18" Type="http://schemas.openxmlformats.org/officeDocument/2006/relationships/font" Target="fonts/font5.fntdata"/><Relationship Id="rId19" Type="http://schemas.openxmlformats.org/officeDocument/2006/relationships/font" Target="fonts/font6.fntdata"/><Relationship Id="rId20" Type="http://schemas.openxmlformats.org/officeDocument/2006/relationships/font" Target="fonts/font7.fntdata"/><Relationship Id="rId21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2" Type="http://schemas.openxmlformats.org/officeDocument/2006/relationships/image" Target="../media/image-1002-2.png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2" Type="http://schemas.openxmlformats.org/officeDocument/2006/relationships/image" Target="../media/image-1003-2.png"/><Relationship Id="rId4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2" Type="http://schemas.openxmlformats.org/officeDocument/2006/relationships/image" Target="../media/image-1004-2.png"/><Relationship Id="rId4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2" Type="http://schemas.openxmlformats.org/officeDocument/2006/relationships/image" Target="../media/image-1005-2.png"/><Relationship Id="rId4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2" Type="http://schemas.openxmlformats.org/officeDocument/2006/relationships/image" Target="../media/image-1006-2.png"/><Relationship Id="rId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2" Type="http://schemas.openxmlformats.org/officeDocument/2006/relationships/image" Target="../media/image-1007-2.png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2" Type="http://schemas.openxmlformats.org/officeDocument/2006/relationships/image" Target="../media/image-1008-2.png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image" Target="../media/image-2-3.png"/><Relationship Id="rId4" Type="http://schemas.openxmlformats.org/officeDocument/2006/relationships/image" Target="../media/image-2-4.png"/><Relationship Id="rId5" Type="http://schemas.openxmlformats.org/officeDocument/2006/relationships/image" Target="../media/image-2-5.png"/><Relationship Id="rId6" Type="http://schemas.openxmlformats.org/officeDocument/2006/relationships/slideLayout" Target="../slideLayouts/slideLayout3.xml"/><Relationship Id="rId7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4" Type="http://schemas.openxmlformats.org/officeDocument/2006/relationships/slideLayout" Target="../slideLayouts/slideLayout5.xml"/><Relationship Id="rId5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slideLayout" Target="../slideLayouts/slideLayout6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image" Target="../media/image-6-4.png"/><Relationship Id="rId5" Type="http://schemas.openxmlformats.org/officeDocument/2006/relationships/slideLayout" Target="../slideLayouts/slideLayout7.xml"/><Relationship Id="rId6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slideLayout" Target="../slideLayouts/slideLayout8.xml"/><Relationship Id="rId4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58309" y="1756529"/>
            <a:ext cx="7627382" cy="213812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Comparação de Nove Algoritmos Clássicos de Aprendizado de Máquina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58309" y="4219575"/>
            <a:ext cx="7627382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Saulo Pereira da Silva - UFMS Universidade Federal de Mato Grosso do Sul</a:t>
            </a:r>
            <a:endParaRPr lang="en-US" sz="1700" dirty="0"/>
          </a:p>
        </p:txBody>
      </p:sp>
      <p:sp>
        <p:nvSpPr>
          <p:cNvPr id="5" name="Text 2"/>
          <p:cNvSpPr/>
          <p:nvPr/>
        </p:nvSpPr>
        <p:spPr>
          <a:xfrm>
            <a:off x="758309" y="5156716"/>
            <a:ext cx="7627382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Estudo comparativo sobre performance de algoritmos em diversos tipos de dados</a:t>
            </a:r>
            <a:endParaRPr lang="en-US" sz="1700" dirty="0"/>
          </a:p>
        </p:txBody>
      </p:sp>
      <p:sp>
        <p:nvSpPr>
          <p:cNvPr id="6" name="Shape 3"/>
          <p:cNvSpPr/>
          <p:nvPr/>
        </p:nvSpPr>
        <p:spPr>
          <a:xfrm>
            <a:off x="758309" y="6110049"/>
            <a:ext cx="346591" cy="346591"/>
          </a:xfrm>
          <a:prstGeom prst="roundRect">
            <a:avLst>
              <a:gd name="adj" fmla="val 26380043"/>
            </a:avLst>
          </a:prstGeom>
          <a:solidFill>
            <a:srgbClr val="BAE1DF"/>
          </a:solidFill>
          <a:ln w="7620">
            <a:solidFill>
              <a:srgbClr val="FFFFFF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866061" y="6234589"/>
            <a:ext cx="130969" cy="975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750"/>
              </a:lnSpc>
              <a:buNone/>
            </a:pPr>
            <a:r>
              <a:rPr lang="en-US" sz="750" dirty="0">
                <a:solidFill>
                  <a:srgbClr val="4D4D51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SP</a:t>
            </a:r>
            <a:endParaRPr lang="en-US" sz="750" dirty="0"/>
          </a:p>
        </p:txBody>
      </p:sp>
      <p:sp>
        <p:nvSpPr>
          <p:cNvPr id="8" name="Text 5"/>
          <p:cNvSpPr/>
          <p:nvPr/>
        </p:nvSpPr>
        <p:spPr>
          <a:xfrm>
            <a:off x="1213128" y="6093857"/>
            <a:ext cx="2424589" cy="3792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50"/>
              </a:lnSpc>
              <a:buNone/>
            </a:pPr>
            <a:r>
              <a:rPr lang="en-US" sz="2100" b="1" dirty="0">
                <a:solidFill>
                  <a:srgbClr val="272525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por Saulo Pereira</a:t>
            </a:r>
            <a:endParaRPr lang="en-US" sz="21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748" y="1642348"/>
            <a:ext cx="4944904" cy="4944904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244709" y="1952030"/>
            <a:ext cx="7408664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A Escolha do Algoritmo Certo</a:t>
            </a:r>
            <a:endParaRPr lang="en-US" sz="4450" dirty="0"/>
          </a:p>
        </p:txBody>
      </p:sp>
      <p:sp>
        <p:nvSpPr>
          <p:cNvPr id="5" name="Shape 1"/>
          <p:cNvSpPr/>
          <p:nvPr/>
        </p:nvSpPr>
        <p:spPr>
          <a:xfrm>
            <a:off x="6244709" y="2989659"/>
            <a:ext cx="487442" cy="487442"/>
          </a:xfrm>
          <a:prstGeom prst="roundRect">
            <a:avLst>
              <a:gd name="adj" fmla="val 40004"/>
            </a:avLst>
          </a:prstGeom>
          <a:solidFill>
            <a:srgbClr val="EEEFF5"/>
          </a:solidFill>
          <a:ln/>
          <a:effectLst>
            <a:outerShdw sx="100000" sy="100000" kx="0" ky="0" algn="bl" rotWithShape="0" blurRad="53340" dist="26670" dir="13500000">
              <a:srgbClr val="ffffff">
                <a:alpha val="70000"/>
              </a:srgbClr>
            </a:outerShdw>
          </a:effectLst>
        </p:spPr>
      </p:sp>
      <p:pic>
        <p:nvPicPr>
          <p:cNvPr id="6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7397" y="3019604"/>
            <a:ext cx="342067" cy="427553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6948726" y="3064073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Objetivo</a:t>
            </a:r>
            <a:endParaRPr lang="en-US" sz="2200" dirty="0"/>
          </a:p>
        </p:txBody>
      </p:sp>
      <p:sp>
        <p:nvSpPr>
          <p:cNvPr id="8" name="Text 3"/>
          <p:cNvSpPr/>
          <p:nvPr/>
        </p:nvSpPr>
        <p:spPr>
          <a:xfrm>
            <a:off x="6948726" y="3550206"/>
            <a:ext cx="2974300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Avaliar 9 algoritmos em 9 datasets públicos</a:t>
            </a:r>
            <a:endParaRPr lang="en-US" sz="1700" dirty="0"/>
          </a:p>
        </p:txBody>
      </p:sp>
      <p:sp>
        <p:nvSpPr>
          <p:cNvPr id="9" name="Shape 4"/>
          <p:cNvSpPr/>
          <p:nvPr/>
        </p:nvSpPr>
        <p:spPr>
          <a:xfrm>
            <a:off x="10193774" y="2989659"/>
            <a:ext cx="487442" cy="487442"/>
          </a:xfrm>
          <a:prstGeom prst="roundRect">
            <a:avLst>
              <a:gd name="adj" fmla="val 40004"/>
            </a:avLst>
          </a:prstGeom>
          <a:solidFill>
            <a:srgbClr val="EEEFF5"/>
          </a:solidFill>
          <a:ln/>
          <a:effectLst>
            <a:outerShdw sx="100000" sy="100000" kx="0" ky="0" algn="bl" rotWithShape="0" blurRad="53340" dist="26670" dir="13500000">
              <a:srgbClr val="ffffff">
                <a:alpha val="70000"/>
              </a:srgbClr>
            </a:outerShdw>
          </a:effectLst>
        </p:spPr>
      </p:sp>
      <p:pic>
        <p:nvPicPr>
          <p:cNvPr id="1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66462" y="3019604"/>
            <a:ext cx="342067" cy="427553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10897791" y="3064073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Metodologia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10897791" y="3550206"/>
            <a:ext cx="2974300" cy="1040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Validação cruzada, métricas de acurácia e MSE</a:t>
            </a:r>
            <a:endParaRPr lang="en-US" sz="1700" dirty="0"/>
          </a:p>
        </p:txBody>
      </p:sp>
      <p:sp>
        <p:nvSpPr>
          <p:cNvPr id="13" name="Shape 7"/>
          <p:cNvSpPr/>
          <p:nvPr/>
        </p:nvSpPr>
        <p:spPr>
          <a:xfrm>
            <a:off x="6244709" y="5023604"/>
            <a:ext cx="487442" cy="487442"/>
          </a:xfrm>
          <a:prstGeom prst="roundRect">
            <a:avLst>
              <a:gd name="adj" fmla="val 40004"/>
            </a:avLst>
          </a:prstGeom>
          <a:solidFill>
            <a:srgbClr val="EEEFF5"/>
          </a:solidFill>
          <a:ln/>
          <a:effectLst>
            <a:outerShdw sx="100000" sy="100000" kx="0" ky="0" algn="bl" rotWithShape="0" blurRad="53340" dist="26670" dir="13500000">
              <a:srgbClr val="ffffff">
                <a:alpha val="70000"/>
              </a:srgbClr>
            </a:outerShdw>
          </a:effectLst>
        </p:spPr>
      </p:sp>
      <p:pic>
        <p:nvPicPr>
          <p:cNvPr id="14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7397" y="5053548"/>
            <a:ext cx="342067" cy="427553"/>
          </a:xfrm>
          <a:prstGeom prst="rect">
            <a:avLst/>
          </a:prstGeom>
        </p:spPr>
      </p:pic>
      <p:sp>
        <p:nvSpPr>
          <p:cNvPr id="15" name="Text 8"/>
          <p:cNvSpPr/>
          <p:nvPr/>
        </p:nvSpPr>
        <p:spPr>
          <a:xfrm>
            <a:off x="6948726" y="5098018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Algoritmos</a:t>
            </a:r>
            <a:endParaRPr lang="en-US" sz="2200" dirty="0"/>
          </a:p>
        </p:txBody>
      </p:sp>
      <p:sp>
        <p:nvSpPr>
          <p:cNvPr id="16" name="Text 9"/>
          <p:cNvSpPr/>
          <p:nvPr/>
        </p:nvSpPr>
        <p:spPr>
          <a:xfrm>
            <a:off x="6948726" y="5584150"/>
            <a:ext cx="6923365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Árvores, Regressão, Redes Neurais, SVM, Bayes, KNN, Random Forest</a:t>
            </a:r>
            <a:endParaRPr lang="en-US" sz="17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309" y="1234559"/>
            <a:ext cx="10712291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Desempenho em Dados Bem Comportados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58309" y="2488763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Iris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58309" y="3061573"/>
            <a:ext cx="629257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Desempenho alto e consistente</a:t>
            </a:r>
            <a:endParaRPr lang="en-US" sz="1700" dirty="0"/>
          </a:p>
        </p:txBody>
      </p:sp>
      <p:sp>
        <p:nvSpPr>
          <p:cNvPr id="5" name="Text 3"/>
          <p:cNvSpPr/>
          <p:nvPr/>
        </p:nvSpPr>
        <p:spPr>
          <a:xfrm>
            <a:off x="7587139" y="2488763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Wine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587139" y="3061573"/>
            <a:ext cx="629257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Classificação relativamente fácil</a:t>
            </a:r>
            <a:endParaRPr lang="en-US" sz="1700" dirty="0"/>
          </a:p>
        </p:txBody>
      </p:sp>
      <p:pic>
        <p:nvPicPr>
          <p:cNvPr id="7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8309" y="4090630"/>
            <a:ext cx="5321498" cy="2660690"/>
          </a:xfrm>
          <a:prstGeom prst="rect">
            <a:avLst/>
          </a:prstGeom>
        </p:spPr>
      </p:pic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3384" y="4090630"/>
            <a:ext cx="5283398" cy="2641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1986439"/>
          </a:xfrm>
          <a:prstGeom prst="rect">
            <a:avLst/>
          </a:prstGeom>
          <a:solidFill>
            <a:srgbClr val="E6E6E7"/>
          </a:solidFill>
          <a:ln/>
        </p:spPr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1986439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556141" y="2424232"/>
            <a:ext cx="6572845" cy="5228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100"/>
              </a:lnSpc>
              <a:buNone/>
            </a:pPr>
            <a:r>
              <a:rPr lang="en-US" sz="325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Desafios em Dados Mais Complexos</a:t>
            </a:r>
            <a:endParaRPr lang="en-US" sz="3250" dirty="0"/>
          </a:p>
        </p:txBody>
      </p:sp>
      <p:sp>
        <p:nvSpPr>
          <p:cNvPr id="5" name="Shape 2"/>
          <p:cNvSpPr/>
          <p:nvPr/>
        </p:nvSpPr>
        <p:spPr>
          <a:xfrm>
            <a:off x="556141" y="3185398"/>
            <a:ext cx="4400193" cy="1278136"/>
          </a:xfrm>
          <a:prstGeom prst="roundRect">
            <a:avLst>
              <a:gd name="adj" fmla="val 11190"/>
            </a:avLst>
          </a:prstGeom>
          <a:solidFill>
            <a:srgbClr val="EEEFF5"/>
          </a:solidFill>
          <a:ln/>
          <a:effectLst>
            <a:outerShdw sx="100000" sy="100000" kx="0" ky="0" algn="bl" rotWithShape="0" blurRad="39370" dist="19050" dir="13500000">
              <a:srgbClr val="ffffff">
                <a:alpha val="70000"/>
              </a:srgbClr>
            </a:outerShdw>
          </a:effectLst>
        </p:spPr>
      </p:sp>
      <p:sp>
        <p:nvSpPr>
          <p:cNvPr id="6" name="Text 3"/>
          <p:cNvSpPr/>
          <p:nvPr/>
        </p:nvSpPr>
        <p:spPr>
          <a:xfrm>
            <a:off x="714970" y="3344228"/>
            <a:ext cx="2090976" cy="2613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50"/>
              </a:lnSpc>
              <a:buNone/>
            </a:pPr>
            <a:r>
              <a:rPr lang="en-US" sz="16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Digits</a:t>
            </a:r>
            <a:endParaRPr lang="en-US" sz="1600" dirty="0"/>
          </a:p>
        </p:txBody>
      </p:sp>
      <p:sp>
        <p:nvSpPr>
          <p:cNvPr id="7" name="Text 4"/>
          <p:cNvSpPr/>
          <p:nvPr/>
        </p:nvSpPr>
        <p:spPr>
          <a:xfrm>
            <a:off x="714970" y="3700820"/>
            <a:ext cx="4082534" cy="2543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Maior variação no desempenho</a:t>
            </a:r>
            <a:endParaRPr lang="en-US" sz="1250" dirty="0"/>
          </a:p>
        </p:txBody>
      </p:sp>
      <p:sp>
        <p:nvSpPr>
          <p:cNvPr id="8" name="Text 5"/>
          <p:cNvSpPr/>
          <p:nvPr/>
        </p:nvSpPr>
        <p:spPr>
          <a:xfrm>
            <a:off x="714970" y="4050387"/>
            <a:ext cx="4082534" cy="2543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SVC e MLP se destacam</a:t>
            </a:r>
            <a:endParaRPr lang="en-US" sz="1250" dirty="0"/>
          </a:p>
        </p:txBody>
      </p:sp>
      <p:sp>
        <p:nvSpPr>
          <p:cNvPr id="9" name="Shape 6"/>
          <p:cNvSpPr/>
          <p:nvPr/>
        </p:nvSpPr>
        <p:spPr>
          <a:xfrm>
            <a:off x="5115163" y="3185398"/>
            <a:ext cx="4400193" cy="1278136"/>
          </a:xfrm>
          <a:prstGeom prst="roundRect">
            <a:avLst>
              <a:gd name="adj" fmla="val 11190"/>
            </a:avLst>
          </a:prstGeom>
          <a:solidFill>
            <a:srgbClr val="EEEFF5"/>
          </a:solidFill>
          <a:ln/>
          <a:effectLst>
            <a:outerShdw sx="100000" sy="100000" kx="0" ky="0" algn="bl" rotWithShape="0" blurRad="39370" dist="19050" dir="13500000">
              <a:srgbClr val="ffffff">
                <a:alpha val="70000"/>
              </a:srgbClr>
            </a:outerShdw>
          </a:effectLst>
        </p:spPr>
      </p:sp>
      <p:sp>
        <p:nvSpPr>
          <p:cNvPr id="10" name="Text 7"/>
          <p:cNvSpPr/>
          <p:nvPr/>
        </p:nvSpPr>
        <p:spPr>
          <a:xfrm>
            <a:off x="5273993" y="3344228"/>
            <a:ext cx="2090976" cy="2613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50"/>
              </a:lnSpc>
              <a:buNone/>
            </a:pPr>
            <a:r>
              <a:rPr lang="en-US" sz="16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Titanic</a:t>
            </a:r>
            <a:endParaRPr lang="en-US" sz="1600" dirty="0"/>
          </a:p>
        </p:txBody>
      </p:sp>
      <p:sp>
        <p:nvSpPr>
          <p:cNvPr id="11" name="Text 8"/>
          <p:cNvSpPr/>
          <p:nvPr/>
        </p:nvSpPr>
        <p:spPr>
          <a:xfrm>
            <a:off x="5273993" y="3700820"/>
            <a:ext cx="4082534" cy="2543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Desempenho mais modesto</a:t>
            </a:r>
            <a:endParaRPr lang="en-US" sz="1250" dirty="0"/>
          </a:p>
        </p:txBody>
      </p:sp>
      <p:sp>
        <p:nvSpPr>
          <p:cNvPr id="12" name="Text 9"/>
          <p:cNvSpPr/>
          <p:nvPr/>
        </p:nvSpPr>
        <p:spPr>
          <a:xfrm>
            <a:off x="5273993" y="4050387"/>
            <a:ext cx="4082534" cy="2543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Barras geralmente mais baixas</a:t>
            </a:r>
            <a:endParaRPr lang="en-US" sz="1250" dirty="0"/>
          </a:p>
        </p:txBody>
      </p:sp>
      <p:sp>
        <p:nvSpPr>
          <p:cNvPr id="13" name="Shape 10"/>
          <p:cNvSpPr/>
          <p:nvPr/>
        </p:nvSpPr>
        <p:spPr>
          <a:xfrm>
            <a:off x="9674185" y="3185398"/>
            <a:ext cx="4400193" cy="1278136"/>
          </a:xfrm>
          <a:prstGeom prst="roundRect">
            <a:avLst>
              <a:gd name="adj" fmla="val 11190"/>
            </a:avLst>
          </a:prstGeom>
          <a:solidFill>
            <a:srgbClr val="EEEFF5"/>
          </a:solidFill>
          <a:ln/>
          <a:effectLst>
            <a:outerShdw sx="100000" sy="100000" kx="0" ky="0" algn="bl" rotWithShape="0" blurRad="39370" dist="19050" dir="13500000">
              <a:srgbClr val="ffffff">
                <a:alpha val="70000"/>
              </a:srgbClr>
            </a:outerShdw>
          </a:effectLst>
        </p:spPr>
      </p:sp>
      <p:sp>
        <p:nvSpPr>
          <p:cNvPr id="14" name="Text 11"/>
          <p:cNvSpPr/>
          <p:nvPr/>
        </p:nvSpPr>
        <p:spPr>
          <a:xfrm>
            <a:off x="9833015" y="3344228"/>
            <a:ext cx="2090976" cy="2613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50"/>
              </a:lnSpc>
              <a:buNone/>
            </a:pPr>
            <a:r>
              <a:rPr lang="en-US" sz="16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Ponto Chave</a:t>
            </a:r>
            <a:endParaRPr lang="en-US" sz="1600" dirty="0"/>
          </a:p>
        </p:txBody>
      </p:sp>
      <p:sp>
        <p:nvSpPr>
          <p:cNvPr id="15" name="Text 12"/>
          <p:cNvSpPr/>
          <p:nvPr/>
        </p:nvSpPr>
        <p:spPr>
          <a:xfrm>
            <a:off x="9833015" y="3700820"/>
            <a:ext cx="4082534" cy="2543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Complexidade dos dados influencia performance</a:t>
            </a:r>
            <a:endParaRPr lang="en-US" sz="1250" dirty="0"/>
          </a:p>
        </p:txBody>
      </p:sp>
      <p:pic>
        <p:nvPicPr>
          <p:cNvPr id="1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950" y="4820960"/>
            <a:ext cx="3169087" cy="2792016"/>
          </a:xfrm>
          <a:prstGeom prst="rect">
            <a:avLst/>
          </a:prstGeom>
        </p:spPr>
      </p:pic>
      <p:pic>
        <p:nvPicPr>
          <p:cNvPr id="1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4134" y="4820960"/>
            <a:ext cx="4693206" cy="234660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06517" y="555188"/>
            <a:ext cx="11185208" cy="6640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200"/>
              </a:lnSpc>
              <a:buNone/>
            </a:pPr>
            <a:r>
              <a:rPr lang="en-US" sz="415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Olhando para a Regressão e um Caso Específico</a:t>
            </a:r>
            <a:endParaRPr lang="en-US" sz="4150" dirty="0"/>
          </a:p>
        </p:txBody>
      </p:sp>
      <p:sp>
        <p:nvSpPr>
          <p:cNvPr id="3" name="Shape 1"/>
          <p:cNvSpPr/>
          <p:nvPr/>
        </p:nvSpPr>
        <p:spPr>
          <a:xfrm>
            <a:off x="706517" y="1521976"/>
            <a:ext cx="6507837" cy="1179671"/>
          </a:xfrm>
          <a:prstGeom prst="roundRect">
            <a:avLst>
              <a:gd name="adj" fmla="val 15403"/>
            </a:avLst>
          </a:prstGeom>
          <a:solidFill>
            <a:srgbClr val="EEEFF5"/>
          </a:solidFill>
          <a:ln/>
          <a:effectLst>
            <a:outerShdw sx="100000" sy="100000" kx="0" ky="0" algn="bl" rotWithShape="0" blurRad="49530" dist="24130" dir="13500000">
              <a:srgbClr val="ffffff">
                <a:alpha val="70000"/>
              </a:srgbClr>
            </a:outerShdw>
          </a:effectLst>
        </p:spPr>
      </p:sp>
      <p:sp>
        <p:nvSpPr>
          <p:cNvPr id="4" name="Text 2"/>
          <p:cNvSpPr/>
          <p:nvPr/>
        </p:nvSpPr>
        <p:spPr>
          <a:xfrm>
            <a:off x="908328" y="1723787"/>
            <a:ext cx="3075265" cy="3319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205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RMSE no Dataset Diabetes</a:t>
            </a:r>
            <a:endParaRPr lang="en-US" sz="2050" dirty="0"/>
          </a:p>
        </p:txBody>
      </p:sp>
      <p:sp>
        <p:nvSpPr>
          <p:cNvPr id="5" name="Text 3"/>
          <p:cNvSpPr/>
          <p:nvPr/>
        </p:nvSpPr>
        <p:spPr>
          <a:xfrm>
            <a:off x="908328" y="2176820"/>
            <a:ext cx="6104215" cy="323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Avaliação da Regressão Linear</a:t>
            </a:r>
            <a:endParaRPr lang="en-US" sz="1550" dirty="0"/>
          </a:p>
        </p:txBody>
      </p:sp>
      <p:sp>
        <p:nvSpPr>
          <p:cNvPr id="6" name="Shape 4"/>
          <p:cNvSpPr/>
          <p:nvPr/>
        </p:nvSpPr>
        <p:spPr>
          <a:xfrm>
            <a:off x="7416165" y="1521976"/>
            <a:ext cx="6507837" cy="1179671"/>
          </a:xfrm>
          <a:prstGeom prst="roundRect">
            <a:avLst>
              <a:gd name="adj" fmla="val 15403"/>
            </a:avLst>
          </a:prstGeom>
          <a:solidFill>
            <a:srgbClr val="EEEFF5"/>
          </a:solidFill>
          <a:ln/>
          <a:effectLst>
            <a:outerShdw sx="100000" sy="100000" kx="0" ky="0" algn="bl" rotWithShape="0" blurRad="49530" dist="24130" dir="13500000">
              <a:srgbClr val="ffffff">
                <a:alpha val="70000"/>
              </a:srgbClr>
            </a:outerShdw>
          </a:effectLst>
        </p:spPr>
      </p:sp>
      <p:sp>
        <p:nvSpPr>
          <p:cNvPr id="7" name="Text 5"/>
          <p:cNvSpPr/>
          <p:nvPr/>
        </p:nvSpPr>
        <p:spPr>
          <a:xfrm>
            <a:off x="7617976" y="1723787"/>
            <a:ext cx="3130272" cy="3319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205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Valores Reais vs. Previstos</a:t>
            </a:r>
            <a:endParaRPr lang="en-US" sz="2050" dirty="0"/>
          </a:p>
        </p:txBody>
      </p:sp>
      <p:sp>
        <p:nvSpPr>
          <p:cNvPr id="8" name="Text 6"/>
          <p:cNvSpPr/>
          <p:nvPr/>
        </p:nvSpPr>
        <p:spPr>
          <a:xfrm>
            <a:off x="7617976" y="2176820"/>
            <a:ext cx="6104215" cy="323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Relação entre valores e previsões</a:t>
            </a:r>
            <a:endParaRPr lang="en-US" sz="1550" dirty="0"/>
          </a:p>
        </p:txBody>
      </p:sp>
      <p:pic>
        <p:nvPicPr>
          <p:cNvPr id="9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6517" y="3155752"/>
            <a:ext cx="5301139" cy="3180636"/>
          </a:xfrm>
          <a:prstGeom prst="rect">
            <a:avLst/>
          </a:prstGeom>
        </p:spPr>
      </p:pic>
      <p:pic>
        <p:nvPicPr>
          <p:cNvPr id="10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3123" y="3155752"/>
            <a:ext cx="6054447" cy="463331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309" y="1246942"/>
            <a:ext cx="9833729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Detalhe da Classificação: SVC no Digits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1844635" y="3042642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Verdadeiros Positivos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58309" y="3528774"/>
            <a:ext cx="3937040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Previsões corretas da classe positiva</a:t>
            </a:r>
            <a:endParaRPr lang="en-US" sz="1700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20270" y="2392918"/>
            <a:ext cx="4589740" cy="4589740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6229290" y="3170813"/>
            <a:ext cx="324088" cy="4051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050"/>
              </a:lnSpc>
              <a:buNone/>
            </a:pPr>
            <a:r>
              <a:rPr lang="en-US" sz="255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1</a:t>
            </a:r>
            <a:endParaRPr lang="en-US" sz="2550" dirty="0"/>
          </a:p>
        </p:txBody>
      </p:sp>
      <p:sp>
        <p:nvSpPr>
          <p:cNvPr id="7" name="Text 4"/>
          <p:cNvSpPr/>
          <p:nvPr/>
        </p:nvSpPr>
        <p:spPr>
          <a:xfrm>
            <a:off x="9934932" y="2869287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Falsos Positivos</a:t>
            </a:r>
            <a:endParaRPr lang="en-US" sz="2200" dirty="0"/>
          </a:p>
        </p:txBody>
      </p:sp>
      <p:sp>
        <p:nvSpPr>
          <p:cNvPr id="8" name="Text 5"/>
          <p:cNvSpPr/>
          <p:nvPr/>
        </p:nvSpPr>
        <p:spPr>
          <a:xfrm>
            <a:off x="9934932" y="3355419"/>
            <a:ext cx="3937159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Previsões incorretas da classe positiva</a:t>
            </a:r>
            <a:endParaRPr lang="en-US" sz="1700" dirty="0"/>
          </a:p>
        </p:txBody>
      </p:sp>
      <p:pic>
        <p:nvPicPr>
          <p:cNvPr id="9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0270" y="2392918"/>
            <a:ext cx="4589740" cy="4589740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8467308" y="3561457"/>
            <a:ext cx="324088" cy="4051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050"/>
              </a:lnSpc>
              <a:buNone/>
            </a:pPr>
            <a:r>
              <a:rPr lang="en-US" sz="255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2</a:t>
            </a:r>
            <a:endParaRPr lang="en-US" sz="2550" dirty="0"/>
          </a:p>
        </p:txBody>
      </p:sp>
      <p:sp>
        <p:nvSpPr>
          <p:cNvPr id="11" name="Text 7"/>
          <p:cNvSpPr/>
          <p:nvPr/>
        </p:nvSpPr>
        <p:spPr>
          <a:xfrm>
            <a:off x="9934932" y="5326618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Falsos Negativos</a:t>
            </a:r>
            <a:endParaRPr lang="en-US" sz="2200" dirty="0"/>
          </a:p>
        </p:txBody>
      </p:sp>
      <p:sp>
        <p:nvSpPr>
          <p:cNvPr id="12" name="Text 8"/>
          <p:cNvSpPr/>
          <p:nvPr/>
        </p:nvSpPr>
        <p:spPr>
          <a:xfrm>
            <a:off x="9934932" y="5812750"/>
            <a:ext cx="3937159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Previsões incorretas da classe negativa</a:t>
            </a:r>
            <a:endParaRPr lang="en-US" sz="1700" dirty="0"/>
          </a:p>
        </p:txBody>
      </p:sp>
      <p:pic>
        <p:nvPicPr>
          <p:cNvPr id="13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0270" y="2392918"/>
            <a:ext cx="4589740" cy="4589740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8076664" y="5799475"/>
            <a:ext cx="324088" cy="4051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050"/>
              </a:lnSpc>
              <a:buNone/>
            </a:pPr>
            <a:r>
              <a:rPr lang="en-US" sz="255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3</a:t>
            </a:r>
            <a:endParaRPr lang="en-US" sz="2550" dirty="0"/>
          </a:p>
        </p:txBody>
      </p:sp>
      <p:sp>
        <p:nvSpPr>
          <p:cNvPr id="15" name="Text 10"/>
          <p:cNvSpPr/>
          <p:nvPr/>
        </p:nvSpPr>
        <p:spPr>
          <a:xfrm>
            <a:off x="1836063" y="5326618"/>
            <a:ext cx="2859286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Verdadeiros Negativos</a:t>
            </a:r>
            <a:endParaRPr lang="en-US" sz="2200" dirty="0"/>
          </a:p>
        </p:txBody>
      </p:sp>
      <p:sp>
        <p:nvSpPr>
          <p:cNvPr id="16" name="Text 11"/>
          <p:cNvSpPr/>
          <p:nvPr/>
        </p:nvSpPr>
        <p:spPr>
          <a:xfrm>
            <a:off x="758309" y="5812750"/>
            <a:ext cx="3937040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Previsões corretas da classe negativa</a:t>
            </a:r>
            <a:endParaRPr lang="en-US" sz="1700" dirty="0"/>
          </a:p>
        </p:txBody>
      </p:sp>
      <p:pic>
        <p:nvPicPr>
          <p:cNvPr id="17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0270" y="2392918"/>
            <a:ext cx="4589740" cy="4589740"/>
          </a:xfrm>
          <a:prstGeom prst="rect">
            <a:avLst/>
          </a:prstGeom>
        </p:spPr>
      </p:pic>
      <p:sp>
        <p:nvSpPr>
          <p:cNvPr id="18" name="Text 12"/>
          <p:cNvSpPr/>
          <p:nvPr/>
        </p:nvSpPr>
        <p:spPr>
          <a:xfrm>
            <a:off x="5838646" y="5408831"/>
            <a:ext cx="324088" cy="4051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050"/>
              </a:lnSpc>
              <a:buNone/>
            </a:pPr>
            <a:r>
              <a:rPr lang="en-US" sz="255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4</a:t>
            </a:r>
            <a:endParaRPr lang="en-US" sz="25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4748" y="1642348"/>
            <a:ext cx="4944904" cy="4944904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758309" y="1140738"/>
            <a:ext cx="7627382" cy="14254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Conclusões e Direções Futuras</a:t>
            </a:r>
            <a:endParaRPr lang="en-US" sz="4450" dirty="0"/>
          </a:p>
        </p:txBody>
      </p:sp>
      <p:sp>
        <p:nvSpPr>
          <p:cNvPr id="5" name="Shape 1"/>
          <p:cNvSpPr/>
          <p:nvPr/>
        </p:nvSpPr>
        <p:spPr>
          <a:xfrm>
            <a:off x="758309" y="2891076"/>
            <a:ext cx="162401" cy="832842"/>
          </a:xfrm>
          <a:prstGeom prst="roundRect">
            <a:avLst>
              <a:gd name="adj" fmla="val 120071"/>
            </a:avLst>
          </a:prstGeom>
          <a:solidFill>
            <a:srgbClr val="EEEFF5"/>
          </a:solidFill>
          <a:ln/>
          <a:effectLst>
            <a:outerShdw sx="100000" sy="100000" kx="0" ky="0" algn="bl" rotWithShape="0" blurRad="53340" dist="26670" dir="13500000">
              <a:srgbClr val="ffffff">
                <a:alpha val="70000"/>
              </a:srgbClr>
            </a:outerShdw>
          </a:effectLst>
        </p:spPr>
      </p:sp>
      <p:sp>
        <p:nvSpPr>
          <p:cNvPr id="6" name="Text 2"/>
          <p:cNvSpPr/>
          <p:nvPr/>
        </p:nvSpPr>
        <p:spPr>
          <a:xfrm>
            <a:off x="1245632" y="2891076"/>
            <a:ext cx="2935010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Escolha não é universal</a:t>
            </a:r>
            <a:endParaRPr lang="en-US" sz="2200" dirty="0"/>
          </a:p>
        </p:txBody>
      </p:sp>
      <p:sp>
        <p:nvSpPr>
          <p:cNvPr id="7" name="Text 3"/>
          <p:cNvSpPr/>
          <p:nvPr/>
        </p:nvSpPr>
        <p:spPr>
          <a:xfrm>
            <a:off x="1245632" y="3377208"/>
            <a:ext cx="7140059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Depende das características dos dados</a:t>
            </a:r>
            <a:endParaRPr lang="en-US" sz="1700" dirty="0"/>
          </a:p>
        </p:txBody>
      </p:sp>
      <p:sp>
        <p:nvSpPr>
          <p:cNvPr id="8" name="Shape 4"/>
          <p:cNvSpPr/>
          <p:nvPr/>
        </p:nvSpPr>
        <p:spPr>
          <a:xfrm>
            <a:off x="1083231" y="3940492"/>
            <a:ext cx="162401" cy="832842"/>
          </a:xfrm>
          <a:prstGeom prst="roundRect">
            <a:avLst>
              <a:gd name="adj" fmla="val 120071"/>
            </a:avLst>
          </a:prstGeom>
          <a:solidFill>
            <a:srgbClr val="EEEFF5"/>
          </a:solidFill>
          <a:ln/>
          <a:effectLst>
            <a:outerShdw sx="100000" sy="100000" kx="0" ky="0" algn="bl" rotWithShape="0" blurRad="53340" dist="26670" dir="13500000">
              <a:srgbClr val="ffffff">
                <a:alpha val="70000"/>
              </a:srgbClr>
            </a:outerShdw>
          </a:effectLst>
        </p:spPr>
      </p:sp>
      <p:sp>
        <p:nvSpPr>
          <p:cNvPr id="9" name="Text 5"/>
          <p:cNvSpPr/>
          <p:nvPr/>
        </p:nvSpPr>
        <p:spPr>
          <a:xfrm>
            <a:off x="1570553" y="3940492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Datasets simples</a:t>
            </a:r>
            <a:endParaRPr lang="en-US" sz="2200" dirty="0"/>
          </a:p>
        </p:txBody>
      </p:sp>
      <p:sp>
        <p:nvSpPr>
          <p:cNvPr id="10" name="Text 6"/>
          <p:cNvSpPr/>
          <p:nvPr/>
        </p:nvSpPr>
        <p:spPr>
          <a:xfrm>
            <a:off x="1570553" y="4426625"/>
            <a:ext cx="6815138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Desempenho consistente entre algoritmos</a:t>
            </a:r>
            <a:endParaRPr lang="en-US" sz="1700" dirty="0"/>
          </a:p>
        </p:txBody>
      </p:sp>
      <p:sp>
        <p:nvSpPr>
          <p:cNvPr id="11" name="Shape 7"/>
          <p:cNvSpPr/>
          <p:nvPr/>
        </p:nvSpPr>
        <p:spPr>
          <a:xfrm>
            <a:off x="1408271" y="4989909"/>
            <a:ext cx="162401" cy="832842"/>
          </a:xfrm>
          <a:prstGeom prst="roundRect">
            <a:avLst>
              <a:gd name="adj" fmla="val 120071"/>
            </a:avLst>
          </a:prstGeom>
          <a:solidFill>
            <a:srgbClr val="EEEFF5"/>
          </a:solidFill>
          <a:ln/>
          <a:effectLst>
            <a:outerShdw sx="100000" sy="100000" kx="0" ky="0" algn="bl" rotWithShape="0" blurRad="53340" dist="26670" dir="13500000">
              <a:srgbClr val="ffffff">
                <a:alpha val="70000"/>
              </a:srgbClr>
            </a:outerShdw>
          </a:effectLst>
        </p:spPr>
      </p:sp>
      <p:sp>
        <p:nvSpPr>
          <p:cNvPr id="12" name="Text 8"/>
          <p:cNvSpPr/>
          <p:nvPr/>
        </p:nvSpPr>
        <p:spPr>
          <a:xfrm>
            <a:off x="1895594" y="4989909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Datasets complexos</a:t>
            </a:r>
            <a:endParaRPr lang="en-US" sz="2200" dirty="0"/>
          </a:p>
        </p:txBody>
      </p:sp>
      <p:sp>
        <p:nvSpPr>
          <p:cNvPr id="13" name="Text 9"/>
          <p:cNvSpPr/>
          <p:nvPr/>
        </p:nvSpPr>
        <p:spPr>
          <a:xfrm>
            <a:off x="1895594" y="5476042"/>
            <a:ext cx="6490097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Exigem algoritmos mais sofisticados</a:t>
            </a:r>
            <a:endParaRPr lang="en-US" sz="1700" dirty="0"/>
          </a:p>
        </p:txBody>
      </p:sp>
      <p:sp>
        <p:nvSpPr>
          <p:cNvPr id="14" name="Shape 10"/>
          <p:cNvSpPr/>
          <p:nvPr/>
        </p:nvSpPr>
        <p:spPr>
          <a:xfrm>
            <a:off x="1733193" y="6039326"/>
            <a:ext cx="162401" cy="832842"/>
          </a:xfrm>
          <a:prstGeom prst="roundRect">
            <a:avLst>
              <a:gd name="adj" fmla="val 120071"/>
            </a:avLst>
          </a:prstGeom>
          <a:solidFill>
            <a:srgbClr val="EEEFF5"/>
          </a:solidFill>
          <a:ln/>
          <a:effectLst>
            <a:outerShdw sx="100000" sy="100000" kx="0" ky="0" algn="bl" rotWithShape="0" blurRad="53340" dist="26670" dir="13500000">
              <a:srgbClr val="ffffff">
                <a:alpha val="70000"/>
              </a:srgbClr>
            </a:outerShdw>
          </a:effectLst>
        </p:spPr>
      </p:sp>
      <p:sp>
        <p:nvSpPr>
          <p:cNvPr id="15" name="Text 11"/>
          <p:cNvSpPr/>
          <p:nvPr/>
        </p:nvSpPr>
        <p:spPr>
          <a:xfrm>
            <a:off x="2220516" y="6039326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Próximos Passos</a:t>
            </a:r>
            <a:endParaRPr lang="en-US" sz="2200" dirty="0"/>
          </a:p>
        </p:txBody>
      </p:sp>
      <p:sp>
        <p:nvSpPr>
          <p:cNvPr id="16" name="Text 12"/>
          <p:cNvSpPr/>
          <p:nvPr/>
        </p:nvSpPr>
        <p:spPr>
          <a:xfrm>
            <a:off x="2220516" y="6525458"/>
            <a:ext cx="6165175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Outros datasets, otimização, tempo de treinamento</a:t>
            </a:r>
            <a:endParaRPr lang="en-US" sz="17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2025-06-04T10:52:30Z</dcterms:created>
  <dcterms:modified xsi:type="dcterms:W3CDTF">2025-06-04T10:52:30Z</dcterms:modified>
</cp:coreProperties>
</file>