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FFFFFF"/>
    <a:srgbClr val="000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5ABB-E071-4C8F-936D-8AF1A682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46C04-EE37-415F-80D2-B5565171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C8341-CD12-4975-B25F-BA8F8D2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0CCFC-A750-42FF-8680-DF69AF2F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4C80F-394B-4CF6-8357-6597C169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5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6D1F2-729F-469B-BECF-4AF27133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8B4E05-7576-4DAD-AAD1-72DB10F1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F9ACF-9F99-4917-9CEC-5CD2D233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F5F01-643F-4A24-930C-B6C41C1B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F8E6A-2535-4AAC-9885-FEF4AFC1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5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9842E3-9839-4B38-B7B4-38187F19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2F1FF-4FEB-4C43-8837-1B45963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C4901-9C49-4911-85AB-6B67CDF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9843A-65AD-40A3-99DE-CD5448A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8C45F-4A89-49C0-B545-6CA8D8C7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23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51AD-264F-4701-9EEA-7586CCD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12898-CAF3-48C1-B1BC-475B49C4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8CD18-09DC-46FF-B6C8-EE62BCC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1803E-A8CE-4582-9DA6-244673B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B4F09-A896-48A0-A24C-F870F953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352379-1F36-0C44-B256-06A9E7C74F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162B-649E-406F-9264-20023B3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34D24-354C-42C3-8239-75500095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61F76-E0DB-4CA6-ACCB-80ECA28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14C83-10E3-4A94-8C34-A4C4E4EA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12700-BB4B-40B2-9C14-354F4764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7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FCCDE-0612-473C-A9C4-1747259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41710-561B-4760-B7D9-389B15777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333CA-BE38-4971-A626-E1CB349B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558F7B-FCD1-4BA3-8A6C-44643398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D3761-D24C-435B-8186-18450DD4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9E97C-D5EE-4E55-B2A0-89F2D467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32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1887-84FC-4FD5-8A1F-6B87C296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7845B-1050-4D7C-9FD8-2527A916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CB2DA9-9E61-4DF4-BE8B-2E86B78B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F3BF61-4CF6-497D-B2C7-D21A506A3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08FD49-8179-4C8B-97AB-6BF0FE06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DBEA64-6545-49C5-A5B2-1037CDD1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DCE801-CE48-4D14-B048-8BF30ADF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D592D-8E30-4757-906B-8433849E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41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5DE3-B4B0-4C1D-A910-781549C0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D5508-38B4-47FD-BA2D-27D7AD45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ED0D4D-E6CE-4030-8557-D2B275BA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621F5-7AB7-48D1-B256-82F004E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3ADEF3-9A10-4333-B8FE-CBE8C9D6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C17158-259A-4FC6-8B92-88672E7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ED1C2-199D-493B-AF56-DA21A58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B964D-320D-4C8D-B9AE-08F4521E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3962D-A6AB-4B32-8C9C-9DE506D4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576FB-B2AD-4540-BB94-28377663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C5BFA-1315-489F-BF1B-F9F1017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BEA069-1C6D-4257-A878-9DACCBD3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2D424-7376-44A4-B61D-CAE38D42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7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9C28-00D0-4126-9DC8-9CB1FB11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549E4-14B0-4F42-BE6C-D5F7CC49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22EB45-8F43-4825-B9DE-04EDFE73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A3256-B80A-433E-B22D-E22ED99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39972-C443-4A49-89C5-76112226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57EFE-B9C9-4E9D-9017-974AA4A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E238E3-CEFF-4DA3-94EE-4D11F2FD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A3598-49B5-45AF-8824-899CCBEB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D122E-D70C-4674-AB43-44EBC4C0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AF3-1D43-4C17-B634-E72E214EC60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85976-AD2D-409D-BB32-F47350DE5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5BD9A-B808-4DA2-820E-FA19599A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1211-A42D-420A-AAB8-A3F5CA929F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0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foliodeinformacion.cnbv.gob.mx/bm1/Paginas/infoper.aspx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4F32-C8F1-C04C-9AEB-2BCC1D98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6923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D7442A6-6341-4E39-959C-3053CB8C8E7F}"/>
              </a:ext>
            </a:extLst>
          </p:cNvPr>
          <p:cNvSpPr txBox="1"/>
          <p:nvPr/>
        </p:nvSpPr>
        <p:spPr>
          <a:xfrm>
            <a:off x="5081454" y="915787"/>
            <a:ext cx="6566704" cy="2660692"/>
          </a:xfrm>
          <a:prstGeom prst="rect">
            <a:avLst/>
          </a:prstGeom>
          <a:noFill/>
        </p:spPr>
        <p:txBody>
          <a:bodyPr wrap="square" tIns="288000" bIns="0" rtlCol="0" anchor="ctr" anchorCtr="0">
            <a:spAutoFit/>
          </a:bodyPr>
          <a:lstStyle/>
          <a:p>
            <a:pPr algn="ctr"/>
            <a:r>
              <a:rPr lang="es-MX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“Captación y cuentas de ahorro </a:t>
            </a:r>
            <a:br>
              <a:rPr lang="es-MX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 la banca mexicana”</a:t>
            </a:r>
          </a:p>
          <a:p>
            <a:pPr algn="ctr"/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Saulo Gabriel López Antonio</a:t>
            </a:r>
          </a:p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data-analysis-gdl-20-04</a:t>
            </a: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E5AB1C-8147-F84E-83D8-88D6EFD3F742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907501-43DA-A442-AA27-2DCB2F90EF22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715849D-F400-49EF-8052-C12EDA492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043" y="1674674"/>
            <a:ext cx="4412202" cy="3708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ContrastingRigh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276043" y="500680"/>
            <a:ext cx="561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8100000" algn="tr" rotWithShape="0">
                    <a:srgbClr val="ADB9CA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Definición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786326-2507-4CC9-805D-474382A0563A}"/>
              </a:ext>
            </a:extLst>
          </p:cNvPr>
          <p:cNvSpPr txBox="1"/>
          <p:nvPr/>
        </p:nvSpPr>
        <p:spPr>
          <a:xfrm>
            <a:off x="4518734" y="1579176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Problemática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6591F-3ACB-4BBB-8709-9133310A37F2}"/>
              </a:ext>
            </a:extLst>
          </p:cNvPr>
          <p:cNvSpPr txBox="1"/>
          <p:nvPr/>
        </p:nvSpPr>
        <p:spPr>
          <a:xfrm>
            <a:off x="4518734" y="4602875"/>
            <a:ext cx="73721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Fuentes de datos</a:t>
            </a:r>
          </a:p>
          <a:p>
            <a:endParaRPr lang="es-MX" sz="1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Reporte 040-4A-R10 y 040-4A-R11 del 2020 que emite la CNBV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https://portafoliodeinformacion.cnbv.gob.mx/bm1/Paginas/infoper.aspx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E2F069D-CF12-BF4B-96B8-338253D29CD1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5E180E-43AB-2A47-B5CE-E7B496F037AC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059370-4D8D-1044-AC53-FD584D0D0BAA}"/>
              </a:ext>
            </a:extLst>
          </p:cNvPr>
          <p:cNvSpPr/>
          <p:nvPr/>
        </p:nvSpPr>
        <p:spPr>
          <a:xfrm>
            <a:off x="4518734" y="1945342"/>
            <a:ext cx="6205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b="1" dirty="0"/>
          </a:p>
          <a:p>
            <a:pPr marL="2984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Cierta institución bancaria requiere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conocer el mercado de las cuentas de captación y el saldo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que hay por estado y/o municipio en México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D0634B-9FD7-DA41-BB16-5A81891D2C92}"/>
              </a:ext>
            </a:extLst>
          </p:cNvPr>
          <p:cNvSpPr/>
          <p:nvPr/>
        </p:nvSpPr>
        <p:spPr>
          <a:xfrm>
            <a:off x="4518734" y="3370904"/>
            <a:ext cx="620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Además de saber cómo es la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situación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del resto de las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instituciones bancarias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D7EE39A-8612-2A46-B17F-F3C2FE0C1723}"/>
              </a:ext>
            </a:extLst>
          </p:cNvPr>
          <p:cNvCxnSpPr/>
          <p:nvPr/>
        </p:nvCxnSpPr>
        <p:spPr>
          <a:xfrm>
            <a:off x="4545238" y="2040841"/>
            <a:ext cx="620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FAB90D-2015-CF4A-912D-5684CFFEB902}"/>
              </a:ext>
            </a:extLst>
          </p:cNvPr>
          <p:cNvCxnSpPr/>
          <p:nvPr/>
        </p:nvCxnSpPr>
        <p:spPr>
          <a:xfrm>
            <a:off x="4545238" y="5035833"/>
            <a:ext cx="620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0D72D3D0-A11E-E742-9947-8867359016E2}"/>
              </a:ext>
            </a:extLst>
          </p:cNvPr>
          <p:cNvSpPr/>
          <p:nvPr/>
        </p:nvSpPr>
        <p:spPr>
          <a:xfrm>
            <a:off x="6281532" y="2465672"/>
            <a:ext cx="5327374" cy="3110230"/>
          </a:xfrm>
          <a:prstGeom prst="roundRect">
            <a:avLst>
              <a:gd name="adj" fmla="val 47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65100" dist="127000" dir="5520000" sx="103000" sy="103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410175" y="384076"/>
            <a:ext cx="561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ADB9CA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Construcción de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FAA33-5E90-4198-BDE4-D725BB85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46" y="2660000"/>
            <a:ext cx="4983546" cy="27215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2A743-3B5D-4F2F-BE9B-5FE5E208484F}"/>
              </a:ext>
            </a:extLst>
          </p:cNvPr>
          <p:cNvSpPr txBox="1"/>
          <p:nvPr/>
        </p:nvSpPr>
        <p:spPr>
          <a:xfrm>
            <a:off x="6029740" y="1607307"/>
            <a:ext cx="572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Es importante tener claro como se debe de definir las tablas de una base de datos y como seria la relación de estas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94D679-EB06-AC4F-8648-925CD5536860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669A93-B12A-534F-B028-8B847C5AFC66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B07A310-29DE-334C-921D-93C11F6F123D}"/>
              </a:ext>
            </a:extLst>
          </p:cNvPr>
          <p:cNvSpPr/>
          <p:nvPr/>
        </p:nvSpPr>
        <p:spPr>
          <a:xfrm>
            <a:off x="463829" y="1295308"/>
            <a:ext cx="5287617" cy="5025979"/>
          </a:xfrm>
          <a:prstGeom prst="roundRect">
            <a:avLst>
              <a:gd name="adj" fmla="val 1664"/>
            </a:avLst>
          </a:prstGeom>
          <a:noFill/>
          <a:ln>
            <a:solidFill>
              <a:srgbClr val="000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3314D1-C6B0-4325-96B3-AE3753B0F2CB}"/>
              </a:ext>
            </a:extLst>
          </p:cNvPr>
          <p:cNvSpPr txBox="1"/>
          <p:nvPr/>
        </p:nvSpPr>
        <p:spPr>
          <a:xfrm>
            <a:off x="1179446" y="1077729"/>
            <a:ext cx="38563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Diagrama Entidad Relación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779380-D4E9-A645-B30A-80BD8E1A0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09" y="1497675"/>
            <a:ext cx="4821455" cy="4603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329614" y="453224"/>
            <a:ext cx="1085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ADB9CA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Preguntas atendidas con SQL </a:t>
            </a:r>
            <a:r>
              <a:rPr lang="es-MX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ADB9CA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workbench</a:t>
            </a:r>
            <a:endParaRPr lang="es-MX" sz="32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srgbClr val="ADB9CA">
                    <a:alpha val="40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77FA4B-4A2E-42E2-8E10-2196D458F211}"/>
              </a:ext>
            </a:extLst>
          </p:cNvPr>
          <p:cNvSpPr txBox="1"/>
          <p:nvPr/>
        </p:nvSpPr>
        <p:spPr>
          <a:xfrm>
            <a:off x="6744226" y="1701361"/>
            <a:ext cx="538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¿Cuáles son los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 bancos con más saldo </a:t>
            </a:r>
            <a:b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 nómina en febrero 2020?</a:t>
            </a:r>
          </a:p>
          <a:p>
            <a:pPr algn="ctr"/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363A98-20CD-4069-80C2-863A5EB1DA93}"/>
              </a:ext>
            </a:extLst>
          </p:cNvPr>
          <p:cNvSpPr txBox="1"/>
          <p:nvPr/>
        </p:nvSpPr>
        <p:spPr>
          <a:xfrm>
            <a:off x="567023" y="1701361"/>
            <a:ext cx="576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952875" algn="l"/>
              </a:tabLst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Saber cual es el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total de Bancos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que hay por municipio y estado que tengan cuentas de Nivel 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0CB03F-54B9-9E47-9B75-E02724BB5466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DE88E1-D402-894B-937A-C8844720E232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229049CB-CA53-0A44-B7B0-B98008F6F14D}"/>
              </a:ext>
            </a:extLst>
          </p:cNvPr>
          <p:cNvSpPr/>
          <p:nvPr/>
        </p:nvSpPr>
        <p:spPr>
          <a:xfrm>
            <a:off x="507389" y="2517913"/>
            <a:ext cx="6031429" cy="3326296"/>
          </a:xfrm>
          <a:prstGeom prst="roundRect">
            <a:avLst>
              <a:gd name="adj" fmla="val 47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65100" dist="127000" dir="5520000" sx="103000" sy="103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image61.png">
            <a:extLst>
              <a:ext uri="{FF2B5EF4-FFF2-40B4-BE49-F238E27FC236}">
                <a16:creationId xmlns:a16="http://schemas.microsoft.com/office/drawing/2014/main" id="{87602A19-0784-4127-913B-F36E53E554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2797" y="2754889"/>
            <a:ext cx="5620612" cy="2852344"/>
          </a:xfrm>
          <a:prstGeom prst="rect">
            <a:avLst/>
          </a:prstGeom>
          <a:ln/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D3326D27-2708-0A46-871A-B1BF8C1AC62A}"/>
              </a:ext>
            </a:extLst>
          </p:cNvPr>
          <p:cNvSpPr/>
          <p:nvPr/>
        </p:nvSpPr>
        <p:spPr>
          <a:xfrm>
            <a:off x="7550531" y="2517913"/>
            <a:ext cx="3888053" cy="2144238"/>
          </a:xfrm>
          <a:prstGeom prst="roundRect">
            <a:avLst>
              <a:gd name="adj" fmla="val 47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3556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115.png">
            <a:extLst>
              <a:ext uri="{FF2B5EF4-FFF2-40B4-BE49-F238E27FC236}">
                <a16:creationId xmlns:a16="http://schemas.microsoft.com/office/drawing/2014/main" id="{0E73C3A3-CCFC-4B37-853F-372BAE4044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5875" y="3047240"/>
            <a:ext cx="3177365" cy="1233702"/>
          </a:xfrm>
          <a:prstGeom prst="rect">
            <a:avLst/>
          </a:prstGeom>
          <a:ln/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FF72FC5-D178-5742-AD83-7B235529CE95}"/>
              </a:ext>
            </a:extLst>
          </p:cNvPr>
          <p:cNvCxnSpPr/>
          <p:nvPr/>
        </p:nvCxnSpPr>
        <p:spPr>
          <a:xfrm>
            <a:off x="507389" y="2374203"/>
            <a:ext cx="620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115EEB9-F2B8-8045-AB9A-8E37219A9489}"/>
              </a:ext>
            </a:extLst>
          </p:cNvPr>
          <p:cNvCxnSpPr>
            <a:cxnSpLocks/>
          </p:cNvCxnSpPr>
          <p:nvPr/>
        </p:nvCxnSpPr>
        <p:spPr>
          <a:xfrm>
            <a:off x="7391892" y="2374203"/>
            <a:ext cx="419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6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A2D7F373-3FC1-7E49-839A-3E71E8BC8F51}"/>
              </a:ext>
            </a:extLst>
          </p:cNvPr>
          <p:cNvSpPr/>
          <p:nvPr/>
        </p:nvSpPr>
        <p:spPr>
          <a:xfrm>
            <a:off x="6272707" y="2833557"/>
            <a:ext cx="5540323" cy="3055454"/>
          </a:xfrm>
          <a:prstGeom prst="roundRect">
            <a:avLst>
              <a:gd name="adj" fmla="val 47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65100" dist="127000" dir="5520000" sx="103000" sy="103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3601EE36-4285-024E-8B77-29541D03A854}"/>
              </a:ext>
            </a:extLst>
          </p:cNvPr>
          <p:cNvSpPr/>
          <p:nvPr/>
        </p:nvSpPr>
        <p:spPr>
          <a:xfrm>
            <a:off x="362238" y="2833557"/>
            <a:ext cx="5540323" cy="3055454"/>
          </a:xfrm>
          <a:prstGeom prst="roundRect">
            <a:avLst>
              <a:gd name="adj" fmla="val 47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65100" dist="127000" dir="5520000" sx="103000" sy="103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133165" y="506769"/>
            <a:ext cx="648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ADB9CA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Preguntas atendidas con Mongo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77FA4B-4A2E-42E2-8E10-2196D458F211}"/>
              </a:ext>
            </a:extLst>
          </p:cNvPr>
          <p:cNvSpPr txBox="1"/>
          <p:nvPr/>
        </p:nvSpPr>
        <p:spPr>
          <a:xfrm>
            <a:off x="859023" y="1682846"/>
            <a:ext cx="506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¿Cuál es el total de cuentas transaccionales que hay de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Compartamos Banco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 cierre de Mayo por estados y en cuantos municipios tienen presencia?</a:t>
            </a:r>
          </a:p>
          <a:p>
            <a:pPr algn="ctr"/>
            <a:endParaRPr lang="es-MX" b="1" dirty="0"/>
          </a:p>
        </p:txBody>
      </p:sp>
      <p:pic>
        <p:nvPicPr>
          <p:cNvPr id="8" name="image102.png">
            <a:extLst>
              <a:ext uri="{FF2B5EF4-FFF2-40B4-BE49-F238E27FC236}">
                <a16:creationId xmlns:a16="http://schemas.microsoft.com/office/drawing/2014/main" id="{A3543B15-680D-4982-AD07-1AFF5D28122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31" r="2823" b="4816"/>
          <a:stretch/>
        </p:blipFill>
        <p:spPr>
          <a:xfrm>
            <a:off x="529056" y="2973718"/>
            <a:ext cx="5182631" cy="2754175"/>
          </a:xfrm>
          <a:prstGeom prst="rect">
            <a:avLst/>
          </a:prstGeom>
          <a:ln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B692E80-7670-44E7-A036-EEDCC033F94E}"/>
              </a:ext>
            </a:extLst>
          </p:cNvPr>
          <p:cNvSpPr txBox="1"/>
          <p:nvPr/>
        </p:nvSpPr>
        <p:spPr>
          <a:xfrm>
            <a:off x="6503435" y="1614576"/>
            <a:ext cx="506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¿Cuál es el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ranking de municipios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por </a:t>
            </a:r>
            <a:b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el saldo promedio de las instituciones </a:t>
            </a:r>
            <a:b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 plazo fijo en febrero 2020?</a:t>
            </a:r>
          </a:p>
        </p:txBody>
      </p:sp>
      <p:pic>
        <p:nvPicPr>
          <p:cNvPr id="15" name="image38.png">
            <a:extLst>
              <a:ext uri="{FF2B5EF4-FFF2-40B4-BE49-F238E27FC236}">
                <a16:creationId xmlns:a16="http://schemas.microsoft.com/office/drawing/2014/main" id="{EE5AC24A-12BE-4C91-A06B-829150590F1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5" t="429" r="3805" b="2638"/>
          <a:stretch/>
        </p:blipFill>
        <p:spPr>
          <a:xfrm>
            <a:off x="6352220" y="2955235"/>
            <a:ext cx="5362702" cy="2867515"/>
          </a:xfrm>
          <a:prstGeom prst="rect">
            <a:avLst/>
          </a:prstGeom>
          <a:ln/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EF42ABA-3F1E-6043-9140-2A55F6646FC0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C0AF9A-37E2-2347-9437-EF987E68948F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5507BEF-E7A2-4846-9512-2ED768C1ED7E}"/>
              </a:ext>
            </a:extLst>
          </p:cNvPr>
          <p:cNvCxnSpPr>
            <a:cxnSpLocks/>
          </p:cNvCxnSpPr>
          <p:nvPr/>
        </p:nvCxnSpPr>
        <p:spPr>
          <a:xfrm>
            <a:off x="362238" y="2652499"/>
            <a:ext cx="554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D65D5F0-D986-5C41-881C-AF44F977DAB5}"/>
              </a:ext>
            </a:extLst>
          </p:cNvPr>
          <p:cNvCxnSpPr>
            <a:cxnSpLocks/>
          </p:cNvCxnSpPr>
          <p:nvPr/>
        </p:nvCxnSpPr>
        <p:spPr>
          <a:xfrm>
            <a:off x="6232951" y="2652499"/>
            <a:ext cx="554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74356EE-0A48-4F4F-8C46-BEA88804A41C}"/>
              </a:ext>
            </a:extLst>
          </p:cNvPr>
          <p:cNvSpPr txBox="1"/>
          <p:nvPr/>
        </p:nvSpPr>
        <p:spPr>
          <a:xfrm>
            <a:off x="213064" y="428672"/>
            <a:ext cx="648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ADB9CA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4D96B3-3BE4-D44A-B0AF-B8F87A73FC63}"/>
              </a:ext>
            </a:extLst>
          </p:cNvPr>
          <p:cNvSpPr/>
          <p:nvPr/>
        </p:nvSpPr>
        <p:spPr>
          <a:xfrm>
            <a:off x="0" y="-13252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0D90C39-10C2-ED42-B1CD-A6E55B431218}"/>
              </a:ext>
            </a:extLst>
          </p:cNvPr>
          <p:cNvSpPr/>
          <p:nvPr/>
        </p:nvSpPr>
        <p:spPr>
          <a:xfrm>
            <a:off x="332332" y="1889709"/>
            <a:ext cx="3730340" cy="4161182"/>
          </a:xfrm>
          <a:prstGeom prst="roundRect">
            <a:avLst>
              <a:gd name="adj" fmla="val 9948"/>
            </a:avLst>
          </a:prstGeom>
          <a:solidFill>
            <a:srgbClr val="FFFFFF">
              <a:alpha val="34902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10752E32-9209-8F47-B281-0E3FDE4A33FC}"/>
              </a:ext>
            </a:extLst>
          </p:cNvPr>
          <p:cNvSpPr/>
          <p:nvPr/>
        </p:nvSpPr>
        <p:spPr>
          <a:xfrm>
            <a:off x="4230828" y="1889709"/>
            <a:ext cx="3730340" cy="4161182"/>
          </a:xfrm>
          <a:prstGeom prst="roundRect">
            <a:avLst>
              <a:gd name="adj" fmla="val 9948"/>
            </a:avLst>
          </a:prstGeom>
          <a:solidFill>
            <a:srgbClr val="FFFFFF">
              <a:alpha val="34902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4595F126-AD16-5B46-89AD-95D40919F7AB}"/>
              </a:ext>
            </a:extLst>
          </p:cNvPr>
          <p:cNvSpPr/>
          <p:nvPr/>
        </p:nvSpPr>
        <p:spPr>
          <a:xfrm>
            <a:off x="8137861" y="1889709"/>
            <a:ext cx="3730340" cy="4161182"/>
          </a:xfrm>
          <a:prstGeom prst="roundRect">
            <a:avLst>
              <a:gd name="adj" fmla="val 9948"/>
            </a:avLst>
          </a:prstGeom>
          <a:solidFill>
            <a:srgbClr val="FFFFFF">
              <a:alpha val="34902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396D1-F919-8040-BE93-7B8651554DE0}"/>
              </a:ext>
            </a:extLst>
          </p:cNvPr>
          <p:cNvSpPr/>
          <p:nvPr/>
        </p:nvSpPr>
        <p:spPr>
          <a:xfrm>
            <a:off x="0" y="6480313"/>
            <a:ext cx="12192000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DA4B7B-BD7F-4A6B-958D-DA38D399350A}"/>
              </a:ext>
            </a:extLst>
          </p:cNvPr>
          <p:cNvSpPr txBox="1"/>
          <p:nvPr/>
        </p:nvSpPr>
        <p:spPr>
          <a:xfrm>
            <a:off x="450959" y="2539139"/>
            <a:ext cx="3550553" cy="2339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SQL workbench </a:t>
            </a: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 vuelve lenta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 la carga de información,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además de que se tiene que hacer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las relaciones entre tablas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definir las llaves foráneas,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pero una vez terminado este proceso, es muy fácil el hacer consultas que tengan varias relaciones</a:t>
            </a:r>
          </a:p>
          <a:p>
            <a:pPr algn="ctr"/>
            <a:endParaRPr lang="es-MX" sz="16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3C74E-5D23-B148-9964-95E4F5BF8CDE}"/>
              </a:ext>
            </a:extLst>
          </p:cNvPr>
          <p:cNvSpPr txBox="1"/>
          <p:nvPr/>
        </p:nvSpPr>
        <p:spPr>
          <a:xfrm>
            <a:off x="3929268" y="2539911"/>
            <a:ext cx="4333461" cy="2973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</a:t>
            </a: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es una herramienta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que puede funcionar muy bien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para la carga de información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si se tiene todos los registros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 una sola tabla es muy fácil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poder consultar, sin embargo,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tener diferentes tablas se vuelve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complicado el hacer el lookup entre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ellas, debido a que se generan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objetos con arreglos de datos,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por lo que se tienen que hacer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más procesos para convertir </a:t>
            </a:r>
            <a:b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estos en campos de la tabla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3E28F-4F5A-7E44-866E-1D6AEAD5AA5F}"/>
              </a:ext>
            </a:extLst>
          </p:cNvPr>
          <p:cNvSpPr txBox="1"/>
          <p:nvPr/>
        </p:nvSpPr>
        <p:spPr>
          <a:xfrm>
            <a:off x="8293501" y="2539911"/>
            <a:ext cx="3419061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Debido a que esta información de la banca, ya está estructurada para ser usada como una base de datos relacional, optaría por hacer todos los procesos en SQL</a:t>
            </a:r>
          </a:p>
          <a:p>
            <a:pPr algn="ctr"/>
            <a:endParaRPr lang="es-MX" sz="1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E76408D-7CF7-0D4D-832A-AAACF749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73" y="1207896"/>
            <a:ext cx="579051" cy="801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48C5312-0A91-E14D-AADA-A8BF276F6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54" y="1229862"/>
            <a:ext cx="395146" cy="781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2091BD4-9CA5-1E46-A35A-AAF06F046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73" y="1229862"/>
            <a:ext cx="560917" cy="781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412B21F-B0EF-424A-80CE-6AF4C76C9509}"/>
              </a:ext>
            </a:extLst>
          </p:cNvPr>
          <p:cNvCxnSpPr>
            <a:cxnSpLocks/>
          </p:cNvCxnSpPr>
          <p:nvPr/>
        </p:nvCxnSpPr>
        <p:spPr>
          <a:xfrm>
            <a:off x="1246957" y="2308738"/>
            <a:ext cx="195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137F0E-637D-D544-A95E-F3C3F2A615F4}"/>
              </a:ext>
            </a:extLst>
          </p:cNvPr>
          <p:cNvCxnSpPr>
            <a:cxnSpLocks/>
          </p:cNvCxnSpPr>
          <p:nvPr/>
        </p:nvCxnSpPr>
        <p:spPr>
          <a:xfrm>
            <a:off x="5063583" y="2308738"/>
            <a:ext cx="195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895859-A2FE-4747-87BD-A66E1EFA8FDE}"/>
              </a:ext>
            </a:extLst>
          </p:cNvPr>
          <p:cNvCxnSpPr>
            <a:cxnSpLocks/>
          </p:cNvCxnSpPr>
          <p:nvPr/>
        </p:nvCxnSpPr>
        <p:spPr>
          <a:xfrm>
            <a:off x="8986227" y="2308738"/>
            <a:ext cx="195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7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381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Saulo Lòpez Antonio</dc:creator>
  <cp:lastModifiedBy>Saulo Lòpez Antonio</cp:lastModifiedBy>
  <cp:revision>23</cp:revision>
  <dcterms:created xsi:type="dcterms:W3CDTF">2020-08-02T23:28:50Z</dcterms:created>
  <dcterms:modified xsi:type="dcterms:W3CDTF">2020-08-05T22:59:44Z</dcterms:modified>
</cp:coreProperties>
</file>