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5ABB-E071-4C8F-936D-8AF1A682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46C04-EE37-415F-80D2-B5565171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C8341-CD12-4975-B25F-BA8F8D2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0CCFC-A750-42FF-8680-DF69AF2F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4C80F-394B-4CF6-8357-6597C169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5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6D1F2-729F-469B-BECF-4AF27133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8B4E05-7576-4DAD-AAD1-72DB10F1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F9ACF-9F99-4917-9CEC-5CD2D233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F5F01-643F-4A24-930C-B6C41C1B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F8E6A-2535-4AAC-9885-FEF4AFC1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5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9842E3-9839-4B38-B7B4-38187F19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2F1FF-4FEB-4C43-8837-1B45963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C4901-9C49-4911-85AB-6B67CDF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9843A-65AD-40A3-99DE-CD5448A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8C45F-4A89-49C0-B545-6CA8D8C7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23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51AD-264F-4701-9EEA-7586CCD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12898-CAF3-48C1-B1BC-475B49C4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8CD18-09DC-46FF-B6C8-EE62BCC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1803E-A8CE-4582-9DA6-244673B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B4F09-A896-48A0-A24C-F870F953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3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162B-649E-406F-9264-20023B3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34D24-354C-42C3-8239-75500095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61F76-E0DB-4CA6-ACCB-80ECA28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14C83-10E3-4A94-8C34-A4C4E4EA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12700-BB4B-40B2-9C14-354F4764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7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FCCDE-0612-473C-A9C4-1747259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41710-561B-4760-B7D9-389B15777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333CA-BE38-4971-A626-E1CB349B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558F7B-FCD1-4BA3-8A6C-44643398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D3761-D24C-435B-8186-18450DD4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9E97C-D5EE-4E55-B2A0-89F2D467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32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1887-84FC-4FD5-8A1F-6B87C296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7845B-1050-4D7C-9FD8-2527A916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CB2DA9-9E61-4DF4-BE8B-2E86B78B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F3BF61-4CF6-497D-B2C7-D21A506A3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08FD49-8179-4C8B-97AB-6BF0FE06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DBEA64-6545-49C5-A5B2-1037CDD1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DCE801-CE48-4D14-B048-8BF30ADF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D592D-8E30-4757-906B-8433849E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41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5DE3-B4B0-4C1D-A910-781549C0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D5508-38B4-47FD-BA2D-27D7AD45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ED0D4D-E6CE-4030-8557-D2B275BA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621F5-7AB7-48D1-B256-82F004E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3ADEF3-9A10-4333-B8FE-CBE8C9D6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C17158-259A-4FC6-8B92-88672E7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ED1C2-199D-493B-AF56-DA21A58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B964D-320D-4C8D-B9AE-08F4521E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3962D-A6AB-4B32-8C9C-9DE506D4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576FB-B2AD-4540-BB94-28377663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C5BFA-1315-489F-BF1B-F9F1017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BEA069-1C6D-4257-A878-9DACCBD3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2D424-7376-44A4-B61D-CAE38D42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7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9C28-00D0-4126-9DC8-9CB1FB11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549E4-14B0-4F42-BE6C-D5F7CC49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22EB45-8F43-4825-B9DE-04EDFE73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A3256-B80A-433E-B22D-E22ED99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39972-C443-4A49-89C5-76112226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57EFE-B9C9-4E9D-9017-974AA4A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E238E3-CEFF-4DA3-94EE-4D11F2FD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A3598-49B5-45AF-8824-899CCBEB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D122E-D70C-4674-AB43-44EBC4C0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AF3-1D43-4C17-B634-E72E214EC600}" type="datetimeFigureOut">
              <a:rPr lang="es-MX" smtClean="0"/>
              <a:t>02/08/2020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85976-AD2D-409D-BB32-F47350DE5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5BD9A-B808-4DA2-820E-FA19599A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0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foliodeinformacion.cnbv.gob.mx/bm1/Paginas/infoper.asp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71B313-5FB5-4C64-86A3-60F18E583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61"/>
            <a:ext cx="12192000" cy="68825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D7442A6-6341-4E39-959C-3053CB8C8E7F}"/>
              </a:ext>
            </a:extLst>
          </p:cNvPr>
          <p:cNvSpPr txBox="1"/>
          <p:nvPr/>
        </p:nvSpPr>
        <p:spPr>
          <a:xfrm>
            <a:off x="2032986" y="1912572"/>
            <a:ext cx="7392139" cy="2229805"/>
          </a:xfrm>
          <a:prstGeom prst="rect">
            <a:avLst/>
          </a:prstGeom>
          <a:solidFill>
            <a:srgbClr val="002060"/>
          </a:solidFill>
        </p:spPr>
        <p:txBody>
          <a:bodyPr wrap="square" tIns="288000" bIns="0" rtlCol="0" anchor="ctr" anchorCtr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“Captación y cuentas de ahorro de la banca mexicana”</a:t>
            </a:r>
          </a:p>
          <a:p>
            <a:pPr algn="ctr"/>
            <a:endParaRPr lang="es-MX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Saulo Gabriel López Antonio</a:t>
            </a:r>
          </a:p>
          <a:p>
            <a:pPr algn="ctr"/>
            <a:endParaRPr lang="es-MX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data-analysis-gdl-20-04</a:t>
            </a:r>
          </a:p>
          <a:p>
            <a:pPr algn="ctr"/>
            <a:endParaRPr lang="es-MX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32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3DDEDF-6DD2-497F-87DA-573E0AD17F5C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15849D-F400-49EF-8052-C12EDA49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799" y="2979275"/>
            <a:ext cx="4412202" cy="3708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ContrastingRigh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169883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786326-2507-4CC9-805D-474382A0563A}"/>
              </a:ext>
            </a:extLst>
          </p:cNvPr>
          <p:cNvSpPr txBox="1"/>
          <p:nvPr/>
        </p:nvSpPr>
        <p:spPr>
          <a:xfrm>
            <a:off x="4518734" y="1674674"/>
            <a:ext cx="6205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Problemática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Cierta institución bancaria requiere conocer el mercado de las cuentas de captación y el saldo que hay por estado y/o municipio en México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Además de saber cómo es la situación del resto de las instituciones bancarias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6591F-3ACB-4BBB-8709-9133310A37F2}"/>
              </a:ext>
            </a:extLst>
          </p:cNvPr>
          <p:cNvSpPr txBox="1"/>
          <p:nvPr/>
        </p:nvSpPr>
        <p:spPr>
          <a:xfrm>
            <a:off x="4660776" y="4233662"/>
            <a:ext cx="6533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Fuentes de datos</a:t>
            </a:r>
          </a:p>
          <a:p>
            <a:pPr algn="just"/>
            <a:r>
              <a:rPr lang="es-MX" dirty="0"/>
              <a:t>Reporte 040-4A-R10 y 040-4A-R11 del 2020 que emite la CNBV</a:t>
            </a:r>
          </a:p>
          <a:p>
            <a:pPr algn="just"/>
            <a:r>
              <a:rPr lang="es-MX" u="sng" dirty="0">
                <a:hlinkClick r:id="rId3"/>
              </a:rPr>
              <a:t>https://portafoliodeinformacion.cnbv.gob.mx/bm1/Paginas/infoper.aspx</a:t>
            </a: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26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3DDEDF-6DD2-497F-87DA-573E0AD17F5C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169883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Construcción de Base de datos</a:t>
            </a:r>
          </a:p>
        </p:txBody>
      </p:sp>
      <p:pic>
        <p:nvPicPr>
          <p:cNvPr id="7" name="image51.png">
            <a:extLst>
              <a:ext uri="{FF2B5EF4-FFF2-40B4-BE49-F238E27FC236}">
                <a16:creationId xmlns:a16="http://schemas.microsoft.com/office/drawing/2014/main" id="{23D92B80-854B-4B3E-AB84-B087C0A0712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7471" y="1608117"/>
            <a:ext cx="5730875" cy="5080000"/>
          </a:xfrm>
          <a:prstGeom prst="rect">
            <a:avLst/>
          </a:prstGeom>
          <a:ln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43314D1-C6B0-4325-96B3-AE3753B0F2CB}"/>
              </a:ext>
            </a:extLst>
          </p:cNvPr>
          <p:cNvSpPr txBox="1"/>
          <p:nvPr/>
        </p:nvSpPr>
        <p:spPr>
          <a:xfrm>
            <a:off x="1802167" y="1238785"/>
            <a:ext cx="620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Diagrama Entidad Relación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FAA33-5E90-4198-BDE4-D725BB85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823" y="4148117"/>
            <a:ext cx="4213860" cy="23012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2A743-3B5D-4F2F-BE9B-5FE5E208484F}"/>
              </a:ext>
            </a:extLst>
          </p:cNvPr>
          <p:cNvSpPr txBox="1"/>
          <p:nvPr/>
        </p:nvSpPr>
        <p:spPr>
          <a:xfrm>
            <a:off x="6400799" y="2288368"/>
            <a:ext cx="563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Verdana" panose="020B0604030504040204" pitchFamily="34" charset="0"/>
                <a:ea typeface="Verdana" panose="020B0604030504040204" pitchFamily="34" charset="0"/>
              </a:rPr>
              <a:t>Es importante tener claro como se debe de definir las tablas de una base de datos y como seria la relación de estas</a:t>
            </a:r>
          </a:p>
        </p:txBody>
      </p:sp>
    </p:spTree>
    <p:extLst>
      <p:ext uri="{BB962C8B-B14F-4D97-AF65-F5344CB8AC3E}">
        <p14:creationId xmlns:p14="http://schemas.microsoft.com/office/powerpoint/2010/main" val="860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3DDEDF-6DD2-497F-87DA-573E0AD17F5C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169883"/>
            <a:ext cx="6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Preguntas atendidas con SQL </a:t>
            </a:r>
            <a:r>
              <a:rPr lang="es-MX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workbench</a:t>
            </a:r>
            <a:endParaRPr lang="es-MX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77FA4B-4A2E-42E2-8E10-2196D458F211}"/>
              </a:ext>
            </a:extLst>
          </p:cNvPr>
          <p:cNvSpPr txBox="1"/>
          <p:nvPr/>
        </p:nvSpPr>
        <p:spPr>
          <a:xfrm>
            <a:off x="6622742" y="1701361"/>
            <a:ext cx="538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¿Cuáles son los 3 bancos con más saldo de nómina en febrero 2020?</a:t>
            </a:r>
          </a:p>
          <a:p>
            <a:pPr algn="just"/>
            <a:endParaRPr lang="es-MX" b="1" dirty="0"/>
          </a:p>
        </p:txBody>
      </p:sp>
      <p:pic>
        <p:nvPicPr>
          <p:cNvPr id="10" name="image115.png">
            <a:extLst>
              <a:ext uri="{FF2B5EF4-FFF2-40B4-BE49-F238E27FC236}">
                <a16:creationId xmlns:a16="http://schemas.microsoft.com/office/drawing/2014/main" id="{0E73C3A3-CCFC-4B37-853F-372BAE40444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29123" y="2861235"/>
            <a:ext cx="2600325" cy="1009650"/>
          </a:xfrm>
          <a:prstGeom prst="rect">
            <a:avLst/>
          </a:prstGeom>
          <a:ln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363A98-20CD-4069-80C2-863A5EB1DA93}"/>
              </a:ext>
            </a:extLst>
          </p:cNvPr>
          <p:cNvSpPr txBox="1"/>
          <p:nvPr/>
        </p:nvSpPr>
        <p:spPr>
          <a:xfrm>
            <a:off x="329614" y="1701361"/>
            <a:ext cx="576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Saber cual es el total de Bancos que hay por municipio y estado que tengan cuentas de Nivel 4</a:t>
            </a:r>
          </a:p>
        </p:txBody>
      </p:sp>
      <p:pic>
        <p:nvPicPr>
          <p:cNvPr id="13" name="image61.png">
            <a:extLst>
              <a:ext uri="{FF2B5EF4-FFF2-40B4-BE49-F238E27FC236}">
                <a16:creationId xmlns:a16="http://schemas.microsoft.com/office/drawing/2014/main" id="{87602A19-0784-4127-913B-F36E53E554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9614" y="2429855"/>
            <a:ext cx="5730875" cy="2908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946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3DDEDF-6DD2-497F-87DA-573E0AD17F5C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169883"/>
            <a:ext cx="6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Preguntas atendidas con Mongo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77FA4B-4A2E-42E2-8E10-2196D458F211}"/>
              </a:ext>
            </a:extLst>
          </p:cNvPr>
          <p:cNvSpPr txBox="1"/>
          <p:nvPr/>
        </p:nvSpPr>
        <p:spPr>
          <a:xfrm>
            <a:off x="213064" y="1362386"/>
            <a:ext cx="506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¿Cuál es el total de cuentas transaccionales que hay de Compartamos Banco al cierre de Mayo por estados y en cuentos municipios tienen presencia?</a:t>
            </a:r>
          </a:p>
          <a:p>
            <a:pPr algn="just"/>
            <a:endParaRPr lang="es-MX" b="1" dirty="0"/>
          </a:p>
        </p:txBody>
      </p:sp>
      <p:pic>
        <p:nvPicPr>
          <p:cNvPr id="8" name="image102.png">
            <a:extLst>
              <a:ext uri="{FF2B5EF4-FFF2-40B4-BE49-F238E27FC236}">
                <a16:creationId xmlns:a16="http://schemas.microsoft.com/office/drawing/2014/main" id="{A3543B15-680D-4982-AD07-1AFF5D28122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7306" y="2562715"/>
            <a:ext cx="4754561" cy="2575696"/>
          </a:xfrm>
          <a:prstGeom prst="rect">
            <a:avLst/>
          </a:prstGeom>
          <a:ln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B692E80-7670-44E7-A036-EEDCC033F94E}"/>
              </a:ext>
            </a:extLst>
          </p:cNvPr>
          <p:cNvSpPr txBox="1"/>
          <p:nvPr/>
        </p:nvSpPr>
        <p:spPr>
          <a:xfrm>
            <a:off x="6464423" y="1362386"/>
            <a:ext cx="506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¿Cuál es el ranking de municipios por el saldo promedio de las instituciones de plazo fijo en febrero 2020?</a:t>
            </a:r>
            <a:endParaRPr lang="es-MX" b="1" dirty="0"/>
          </a:p>
        </p:txBody>
      </p:sp>
      <p:pic>
        <p:nvPicPr>
          <p:cNvPr id="15" name="image38.png">
            <a:extLst>
              <a:ext uri="{FF2B5EF4-FFF2-40B4-BE49-F238E27FC236}">
                <a16:creationId xmlns:a16="http://schemas.microsoft.com/office/drawing/2014/main" id="{EE5AC24A-12BE-4C91-A06B-829150590F1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70133" y="2562715"/>
            <a:ext cx="4754561" cy="25756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17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3DDEDF-6DD2-497F-87DA-573E0AD17F5C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169883"/>
            <a:ext cx="6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DA4B7B-BD7F-4A6B-958D-DA38D399350A}"/>
              </a:ext>
            </a:extLst>
          </p:cNvPr>
          <p:cNvSpPr txBox="1"/>
          <p:nvPr/>
        </p:nvSpPr>
        <p:spPr>
          <a:xfrm>
            <a:off x="213064" y="1362386"/>
            <a:ext cx="11628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SQL </a:t>
            </a:r>
            <a:r>
              <a:rPr lang="es-MX" dirty="0" err="1"/>
              <a:t>workbench</a:t>
            </a:r>
            <a:r>
              <a:rPr lang="es-MX" dirty="0"/>
              <a:t> se vuelve lenta en la carga de información, además de que se tiene que hacer las relaciones entre tablas y definir las llaves foráneas, pero una vez terminado este proceso, es muy fácil el hacer consultas que tengan varias relaciones</a:t>
            </a:r>
          </a:p>
          <a:p>
            <a:endParaRPr lang="es-MX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Mongo es una herramienta que puede funcionar muy bien para la carga de información y si se tiene todos los registros en una sola tabla es muy fácil poder consultar, sin embargo, tener diferentes tablas se vuelve complicado el hacer el </a:t>
            </a:r>
            <a:r>
              <a:rPr lang="es-MX" dirty="0" err="1"/>
              <a:t>lookup</a:t>
            </a:r>
            <a:r>
              <a:rPr lang="es-MX" dirty="0"/>
              <a:t> entre ellas, debido a que se generan objetos con arreglos de datos, por lo que se tienen que hacer más procesos para convertir estos en campos de la tabla </a:t>
            </a:r>
          </a:p>
          <a:p>
            <a:endParaRPr lang="es-MX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Debido a que esta información de la banca, ya está estructurada para ser usada como una base de datos relacional, optaría por hacer todos los procesos en SQL</a:t>
            </a:r>
          </a:p>
          <a:p>
            <a:pPr algn="just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3347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360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Saulo Lòpez Antonio</dc:creator>
  <cp:lastModifiedBy>Saulo Lòpez Antonio</cp:lastModifiedBy>
  <cp:revision>9</cp:revision>
  <dcterms:created xsi:type="dcterms:W3CDTF">2020-08-02T23:28:50Z</dcterms:created>
  <dcterms:modified xsi:type="dcterms:W3CDTF">2020-08-03T00:39:56Z</dcterms:modified>
</cp:coreProperties>
</file>